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5"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Lst>
  <p:sldSz cy="7772400" cx="10058400"/>
  <p:notesSz cx="6858000" cy="9144000"/>
  <p:embeddedFontLst>
    <p:embeddedFont>
      <p:font typeface="Sarabun"/>
      <p:regular r:id="rId42"/>
      <p:bold r:id="rId43"/>
      <p:italic r:id="rId44"/>
      <p:boldItalic r:id="rId45"/>
    </p:embeddedFont>
    <p:embeddedFont>
      <p:font typeface="Roboto"/>
      <p:regular r:id="rId46"/>
      <p:bold r:id="rId47"/>
      <p:italic r:id="rId48"/>
      <p:boldItalic r:id="rId49"/>
    </p:embeddedFont>
    <p:embeddedFont>
      <p:font typeface="Public Sans Medium"/>
      <p:regular r:id="rId50"/>
      <p:bold r:id="rId51"/>
      <p:italic r:id="rId52"/>
      <p:boldItalic r:id="rId53"/>
    </p:embeddedFont>
    <p:embeddedFont>
      <p:font typeface="Public Sans"/>
      <p:regular r:id="rId54"/>
      <p:bold r:id="rId55"/>
      <p:italic r:id="rId56"/>
      <p:boldItalic r:id="rId57"/>
    </p:embeddedFont>
    <p:embeddedFont>
      <p:font typeface="Public Sans Light"/>
      <p:regular r:id="rId58"/>
      <p:bold r:id="rId59"/>
      <p:italic r:id="rId60"/>
      <p:boldItalic r:id="rId61"/>
    </p:embeddedFont>
    <p:embeddedFont>
      <p:font typeface="Public Sans SemiBold"/>
      <p:regular r:id="rId62"/>
      <p:bold r:id="rId63"/>
      <p:italic r:id="rId64"/>
      <p:boldItalic r:id="rId65"/>
    </p:embeddedFont>
    <p:embeddedFont>
      <p:font typeface="Open Sans"/>
      <p:regular r:id="rId66"/>
      <p:bold r:id="rId67"/>
      <p:italic r:id="rId68"/>
      <p:boldItalic r:id="rId6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pos="410">
          <p15:clr>
            <a:srgbClr val="9AA0A6"/>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41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42" Type="http://schemas.openxmlformats.org/officeDocument/2006/relationships/font" Target="fonts/Sarabun-regular.fntdata"/><Relationship Id="rId41" Type="http://schemas.openxmlformats.org/officeDocument/2006/relationships/slide" Target="slides/slide36.xml"/><Relationship Id="rId44" Type="http://schemas.openxmlformats.org/officeDocument/2006/relationships/font" Target="fonts/Sarabun-italic.fntdata"/><Relationship Id="rId43" Type="http://schemas.openxmlformats.org/officeDocument/2006/relationships/font" Target="fonts/Sarabun-bold.fntdata"/><Relationship Id="rId46" Type="http://schemas.openxmlformats.org/officeDocument/2006/relationships/font" Target="fonts/Roboto-regular.fntdata"/><Relationship Id="rId45" Type="http://schemas.openxmlformats.org/officeDocument/2006/relationships/font" Target="fonts/Sarabun-boldItalic.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48" Type="http://schemas.openxmlformats.org/officeDocument/2006/relationships/font" Target="fonts/Roboto-italic.fntdata"/><Relationship Id="rId47" Type="http://schemas.openxmlformats.org/officeDocument/2006/relationships/font" Target="fonts/Roboto-bold.fntdata"/><Relationship Id="rId49" Type="http://schemas.openxmlformats.org/officeDocument/2006/relationships/font" Target="fonts/Roboto-boldItalic.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33" Type="http://schemas.openxmlformats.org/officeDocument/2006/relationships/slide" Target="slides/slide28.xml"/><Relationship Id="rId32" Type="http://schemas.openxmlformats.org/officeDocument/2006/relationships/slide" Target="slides/slide27.xml"/><Relationship Id="rId35" Type="http://schemas.openxmlformats.org/officeDocument/2006/relationships/slide" Target="slides/slide30.xml"/><Relationship Id="rId34" Type="http://schemas.openxmlformats.org/officeDocument/2006/relationships/slide" Target="slides/slide29.xml"/><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62" Type="http://schemas.openxmlformats.org/officeDocument/2006/relationships/font" Target="fonts/PublicSansSemiBold-regular.fntdata"/><Relationship Id="rId61" Type="http://schemas.openxmlformats.org/officeDocument/2006/relationships/font" Target="fonts/PublicSansLight-boldItalic.fntdata"/><Relationship Id="rId20" Type="http://schemas.openxmlformats.org/officeDocument/2006/relationships/slide" Target="slides/slide15.xml"/><Relationship Id="rId64" Type="http://schemas.openxmlformats.org/officeDocument/2006/relationships/font" Target="fonts/PublicSansSemiBold-italic.fntdata"/><Relationship Id="rId63" Type="http://schemas.openxmlformats.org/officeDocument/2006/relationships/font" Target="fonts/PublicSansSemiBold-bold.fntdata"/><Relationship Id="rId22" Type="http://schemas.openxmlformats.org/officeDocument/2006/relationships/slide" Target="slides/slide17.xml"/><Relationship Id="rId66" Type="http://schemas.openxmlformats.org/officeDocument/2006/relationships/font" Target="fonts/OpenSans-regular.fntdata"/><Relationship Id="rId21" Type="http://schemas.openxmlformats.org/officeDocument/2006/relationships/slide" Target="slides/slide16.xml"/><Relationship Id="rId65" Type="http://schemas.openxmlformats.org/officeDocument/2006/relationships/font" Target="fonts/PublicSansSemiBold-boldItalic.fntdata"/><Relationship Id="rId24" Type="http://schemas.openxmlformats.org/officeDocument/2006/relationships/slide" Target="slides/slide19.xml"/><Relationship Id="rId68" Type="http://schemas.openxmlformats.org/officeDocument/2006/relationships/font" Target="fonts/OpenSans-italic.fntdata"/><Relationship Id="rId23" Type="http://schemas.openxmlformats.org/officeDocument/2006/relationships/slide" Target="slides/slide18.xml"/><Relationship Id="rId67" Type="http://schemas.openxmlformats.org/officeDocument/2006/relationships/font" Target="fonts/OpenSans-bold.fntdata"/><Relationship Id="rId60" Type="http://schemas.openxmlformats.org/officeDocument/2006/relationships/font" Target="fonts/PublicSansLight-italic.fntdata"/><Relationship Id="rId26" Type="http://schemas.openxmlformats.org/officeDocument/2006/relationships/slide" Target="slides/slide21.xml"/><Relationship Id="rId25" Type="http://schemas.openxmlformats.org/officeDocument/2006/relationships/slide" Target="slides/slide20.xml"/><Relationship Id="rId69" Type="http://schemas.openxmlformats.org/officeDocument/2006/relationships/font" Target="fonts/OpenSans-boldItalic.fntdata"/><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51" Type="http://schemas.openxmlformats.org/officeDocument/2006/relationships/font" Target="fonts/PublicSansMedium-bold.fntdata"/><Relationship Id="rId50" Type="http://schemas.openxmlformats.org/officeDocument/2006/relationships/font" Target="fonts/PublicSansMedium-regular.fntdata"/><Relationship Id="rId53" Type="http://schemas.openxmlformats.org/officeDocument/2006/relationships/font" Target="fonts/PublicSansMedium-boldItalic.fntdata"/><Relationship Id="rId52" Type="http://schemas.openxmlformats.org/officeDocument/2006/relationships/font" Target="fonts/PublicSansMedium-italic.fntdata"/><Relationship Id="rId11" Type="http://schemas.openxmlformats.org/officeDocument/2006/relationships/slide" Target="slides/slide6.xml"/><Relationship Id="rId55" Type="http://schemas.openxmlformats.org/officeDocument/2006/relationships/font" Target="fonts/PublicSans-bold.fntdata"/><Relationship Id="rId10" Type="http://schemas.openxmlformats.org/officeDocument/2006/relationships/slide" Target="slides/slide5.xml"/><Relationship Id="rId54" Type="http://schemas.openxmlformats.org/officeDocument/2006/relationships/font" Target="fonts/PublicSans-regular.fntdata"/><Relationship Id="rId13" Type="http://schemas.openxmlformats.org/officeDocument/2006/relationships/slide" Target="slides/slide8.xml"/><Relationship Id="rId57" Type="http://schemas.openxmlformats.org/officeDocument/2006/relationships/font" Target="fonts/PublicSans-boldItalic.fntdata"/><Relationship Id="rId12" Type="http://schemas.openxmlformats.org/officeDocument/2006/relationships/slide" Target="slides/slide7.xml"/><Relationship Id="rId56" Type="http://schemas.openxmlformats.org/officeDocument/2006/relationships/font" Target="fonts/PublicSans-italic.fntdata"/><Relationship Id="rId15" Type="http://schemas.openxmlformats.org/officeDocument/2006/relationships/slide" Target="slides/slide10.xml"/><Relationship Id="rId59" Type="http://schemas.openxmlformats.org/officeDocument/2006/relationships/font" Target="fonts/PublicSansLight-bold.fntdata"/><Relationship Id="rId14" Type="http://schemas.openxmlformats.org/officeDocument/2006/relationships/slide" Target="slides/slide9.xml"/><Relationship Id="rId58" Type="http://schemas.openxmlformats.org/officeDocument/2006/relationships/font" Target="fonts/PublicSansLight-regular.fntdata"/><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 name="Shape 57"/>
        <p:cNvGrpSpPr/>
        <p:nvPr/>
      </p:nvGrpSpPr>
      <p:grpSpPr>
        <a:xfrm>
          <a:off x="0" y="0"/>
          <a:ext cx="0" cy="0"/>
          <a:chOff x="0" y="0"/>
          <a:chExt cx="0" cy="0"/>
        </a:xfrm>
      </p:grpSpPr>
      <p:sp>
        <p:nvSpPr>
          <p:cNvPr id="58" name="Google Shape;58;p1: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9" name="Google Shape;59;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3" name="Shape 163"/>
        <p:cNvGrpSpPr/>
        <p:nvPr/>
      </p:nvGrpSpPr>
      <p:grpSpPr>
        <a:xfrm>
          <a:off x="0" y="0"/>
          <a:ext cx="0" cy="0"/>
          <a:chOff x="0" y="0"/>
          <a:chExt cx="0" cy="0"/>
        </a:xfrm>
      </p:grpSpPr>
      <p:sp>
        <p:nvSpPr>
          <p:cNvPr id="164" name="Google Shape;164;p10: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5" name="Google Shape;165;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4" name="Shape 174"/>
        <p:cNvGrpSpPr/>
        <p:nvPr/>
      </p:nvGrpSpPr>
      <p:grpSpPr>
        <a:xfrm>
          <a:off x="0" y="0"/>
          <a:ext cx="0" cy="0"/>
          <a:chOff x="0" y="0"/>
          <a:chExt cx="0" cy="0"/>
        </a:xfrm>
      </p:grpSpPr>
      <p:sp>
        <p:nvSpPr>
          <p:cNvPr id="175" name="Google Shape;175;p11: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6" name="Google Shape;176;p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5" name="Shape 185"/>
        <p:cNvGrpSpPr/>
        <p:nvPr/>
      </p:nvGrpSpPr>
      <p:grpSpPr>
        <a:xfrm>
          <a:off x="0" y="0"/>
          <a:ext cx="0" cy="0"/>
          <a:chOff x="0" y="0"/>
          <a:chExt cx="0" cy="0"/>
        </a:xfrm>
      </p:grpSpPr>
      <p:sp>
        <p:nvSpPr>
          <p:cNvPr id="186" name="Google Shape;186;p12: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7" name="Google Shape;187;p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6" name="Shape 196"/>
        <p:cNvGrpSpPr/>
        <p:nvPr/>
      </p:nvGrpSpPr>
      <p:grpSpPr>
        <a:xfrm>
          <a:off x="0" y="0"/>
          <a:ext cx="0" cy="0"/>
          <a:chOff x="0" y="0"/>
          <a:chExt cx="0" cy="0"/>
        </a:xfrm>
      </p:grpSpPr>
      <p:sp>
        <p:nvSpPr>
          <p:cNvPr id="197" name="Google Shape;197;p13: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98" name="Google Shape;198;p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7" name="Shape 207"/>
        <p:cNvGrpSpPr/>
        <p:nvPr/>
      </p:nvGrpSpPr>
      <p:grpSpPr>
        <a:xfrm>
          <a:off x="0" y="0"/>
          <a:ext cx="0" cy="0"/>
          <a:chOff x="0" y="0"/>
          <a:chExt cx="0" cy="0"/>
        </a:xfrm>
      </p:grpSpPr>
      <p:sp>
        <p:nvSpPr>
          <p:cNvPr id="208" name="Google Shape;208;p14: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09" name="Google Shape;209;p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8" name="Shape 218"/>
        <p:cNvGrpSpPr/>
        <p:nvPr/>
      </p:nvGrpSpPr>
      <p:grpSpPr>
        <a:xfrm>
          <a:off x="0" y="0"/>
          <a:ext cx="0" cy="0"/>
          <a:chOff x="0" y="0"/>
          <a:chExt cx="0" cy="0"/>
        </a:xfrm>
      </p:grpSpPr>
      <p:sp>
        <p:nvSpPr>
          <p:cNvPr id="219" name="Google Shape;219;p15: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20" name="Google Shape;220;p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8" name="Shape 228"/>
        <p:cNvGrpSpPr/>
        <p:nvPr/>
      </p:nvGrpSpPr>
      <p:grpSpPr>
        <a:xfrm>
          <a:off x="0" y="0"/>
          <a:ext cx="0" cy="0"/>
          <a:chOff x="0" y="0"/>
          <a:chExt cx="0" cy="0"/>
        </a:xfrm>
      </p:grpSpPr>
      <p:sp>
        <p:nvSpPr>
          <p:cNvPr id="229" name="Google Shape;229;p16: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30" name="Google Shape;230;p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5" name="Shape 245"/>
        <p:cNvGrpSpPr/>
        <p:nvPr/>
      </p:nvGrpSpPr>
      <p:grpSpPr>
        <a:xfrm>
          <a:off x="0" y="0"/>
          <a:ext cx="0" cy="0"/>
          <a:chOff x="0" y="0"/>
          <a:chExt cx="0" cy="0"/>
        </a:xfrm>
      </p:grpSpPr>
      <p:sp>
        <p:nvSpPr>
          <p:cNvPr id="246" name="Google Shape;246;p17: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47" name="Google Shape;247;p1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6" name="Shape 266"/>
        <p:cNvGrpSpPr/>
        <p:nvPr/>
      </p:nvGrpSpPr>
      <p:grpSpPr>
        <a:xfrm>
          <a:off x="0" y="0"/>
          <a:ext cx="0" cy="0"/>
          <a:chOff x="0" y="0"/>
          <a:chExt cx="0" cy="0"/>
        </a:xfrm>
      </p:grpSpPr>
      <p:sp>
        <p:nvSpPr>
          <p:cNvPr id="267" name="Google Shape;267;p18: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68" name="Google Shape;268;p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3" name="Shape 283"/>
        <p:cNvGrpSpPr/>
        <p:nvPr/>
      </p:nvGrpSpPr>
      <p:grpSpPr>
        <a:xfrm>
          <a:off x="0" y="0"/>
          <a:ext cx="0" cy="0"/>
          <a:chOff x="0" y="0"/>
          <a:chExt cx="0" cy="0"/>
        </a:xfrm>
      </p:grpSpPr>
      <p:sp>
        <p:nvSpPr>
          <p:cNvPr id="284" name="Google Shape;284;p19: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85" name="Google Shape;285;p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 name="Shape 64"/>
        <p:cNvGrpSpPr/>
        <p:nvPr/>
      </p:nvGrpSpPr>
      <p:grpSpPr>
        <a:xfrm>
          <a:off x="0" y="0"/>
          <a:ext cx="0" cy="0"/>
          <a:chOff x="0" y="0"/>
          <a:chExt cx="0" cy="0"/>
        </a:xfrm>
      </p:grpSpPr>
      <p:sp>
        <p:nvSpPr>
          <p:cNvPr id="65" name="Google Shape;65;p2: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6" name="Google Shape;66;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7" name="Shape 297"/>
        <p:cNvGrpSpPr/>
        <p:nvPr/>
      </p:nvGrpSpPr>
      <p:grpSpPr>
        <a:xfrm>
          <a:off x="0" y="0"/>
          <a:ext cx="0" cy="0"/>
          <a:chOff x="0" y="0"/>
          <a:chExt cx="0" cy="0"/>
        </a:xfrm>
      </p:grpSpPr>
      <p:sp>
        <p:nvSpPr>
          <p:cNvPr id="298" name="Google Shape;298;p20: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99" name="Google Shape;299;p2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6" name="Shape 316"/>
        <p:cNvGrpSpPr/>
        <p:nvPr/>
      </p:nvGrpSpPr>
      <p:grpSpPr>
        <a:xfrm>
          <a:off x="0" y="0"/>
          <a:ext cx="0" cy="0"/>
          <a:chOff x="0" y="0"/>
          <a:chExt cx="0" cy="0"/>
        </a:xfrm>
      </p:grpSpPr>
      <p:sp>
        <p:nvSpPr>
          <p:cNvPr id="317" name="Google Shape;317;p21: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18" name="Google Shape;318;p2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2" name="Shape 332"/>
        <p:cNvGrpSpPr/>
        <p:nvPr/>
      </p:nvGrpSpPr>
      <p:grpSpPr>
        <a:xfrm>
          <a:off x="0" y="0"/>
          <a:ext cx="0" cy="0"/>
          <a:chOff x="0" y="0"/>
          <a:chExt cx="0" cy="0"/>
        </a:xfrm>
      </p:grpSpPr>
      <p:sp>
        <p:nvSpPr>
          <p:cNvPr id="333" name="Google Shape;333;p22: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34" name="Google Shape;334;p2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6" name="Shape 346"/>
        <p:cNvGrpSpPr/>
        <p:nvPr/>
      </p:nvGrpSpPr>
      <p:grpSpPr>
        <a:xfrm>
          <a:off x="0" y="0"/>
          <a:ext cx="0" cy="0"/>
          <a:chOff x="0" y="0"/>
          <a:chExt cx="0" cy="0"/>
        </a:xfrm>
      </p:grpSpPr>
      <p:sp>
        <p:nvSpPr>
          <p:cNvPr id="347" name="Google Shape;347;p23: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48" name="Google Shape;348;p2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5" name="Shape 365"/>
        <p:cNvGrpSpPr/>
        <p:nvPr/>
      </p:nvGrpSpPr>
      <p:grpSpPr>
        <a:xfrm>
          <a:off x="0" y="0"/>
          <a:ext cx="0" cy="0"/>
          <a:chOff x="0" y="0"/>
          <a:chExt cx="0" cy="0"/>
        </a:xfrm>
      </p:grpSpPr>
      <p:sp>
        <p:nvSpPr>
          <p:cNvPr id="366" name="Google Shape;366;p24: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67" name="Google Shape;367;p2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3" name="Shape 383"/>
        <p:cNvGrpSpPr/>
        <p:nvPr/>
      </p:nvGrpSpPr>
      <p:grpSpPr>
        <a:xfrm>
          <a:off x="0" y="0"/>
          <a:ext cx="0" cy="0"/>
          <a:chOff x="0" y="0"/>
          <a:chExt cx="0" cy="0"/>
        </a:xfrm>
      </p:grpSpPr>
      <p:sp>
        <p:nvSpPr>
          <p:cNvPr id="384" name="Google Shape;384;p25: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85" name="Google Shape;385;p2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3" name="Shape 403"/>
        <p:cNvGrpSpPr/>
        <p:nvPr/>
      </p:nvGrpSpPr>
      <p:grpSpPr>
        <a:xfrm>
          <a:off x="0" y="0"/>
          <a:ext cx="0" cy="0"/>
          <a:chOff x="0" y="0"/>
          <a:chExt cx="0" cy="0"/>
        </a:xfrm>
      </p:grpSpPr>
      <p:sp>
        <p:nvSpPr>
          <p:cNvPr id="404" name="Google Shape;404;p26: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05" name="Google Shape;405;p2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1" name="Shape 421"/>
        <p:cNvGrpSpPr/>
        <p:nvPr/>
      </p:nvGrpSpPr>
      <p:grpSpPr>
        <a:xfrm>
          <a:off x="0" y="0"/>
          <a:ext cx="0" cy="0"/>
          <a:chOff x="0" y="0"/>
          <a:chExt cx="0" cy="0"/>
        </a:xfrm>
      </p:grpSpPr>
      <p:sp>
        <p:nvSpPr>
          <p:cNvPr id="422" name="Google Shape;422;p27: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23" name="Google Shape;423;p2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1" name="Shape 441"/>
        <p:cNvGrpSpPr/>
        <p:nvPr/>
      </p:nvGrpSpPr>
      <p:grpSpPr>
        <a:xfrm>
          <a:off x="0" y="0"/>
          <a:ext cx="0" cy="0"/>
          <a:chOff x="0" y="0"/>
          <a:chExt cx="0" cy="0"/>
        </a:xfrm>
      </p:grpSpPr>
      <p:sp>
        <p:nvSpPr>
          <p:cNvPr id="442" name="Google Shape;442;p28: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43" name="Google Shape;443;p2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6" name="Shape 456"/>
        <p:cNvGrpSpPr/>
        <p:nvPr/>
      </p:nvGrpSpPr>
      <p:grpSpPr>
        <a:xfrm>
          <a:off x="0" y="0"/>
          <a:ext cx="0" cy="0"/>
          <a:chOff x="0" y="0"/>
          <a:chExt cx="0" cy="0"/>
        </a:xfrm>
      </p:grpSpPr>
      <p:sp>
        <p:nvSpPr>
          <p:cNvPr id="457" name="Google Shape;457;p29: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58" name="Google Shape;458;p2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 name="Shape 78"/>
        <p:cNvGrpSpPr/>
        <p:nvPr/>
      </p:nvGrpSpPr>
      <p:grpSpPr>
        <a:xfrm>
          <a:off x="0" y="0"/>
          <a:ext cx="0" cy="0"/>
          <a:chOff x="0" y="0"/>
          <a:chExt cx="0" cy="0"/>
        </a:xfrm>
      </p:grpSpPr>
      <p:sp>
        <p:nvSpPr>
          <p:cNvPr id="79" name="Google Shape;79;p3: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0" name="Google Shape;80;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7" name="Shape 467"/>
        <p:cNvGrpSpPr/>
        <p:nvPr/>
      </p:nvGrpSpPr>
      <p:grpSpPr>
        <a:xfrm>
          <a:off x="0" y="0"/>
          <a:ext cx="0" cy="0"/>
          <a:chOff x="0" y="0"/>
          <a:chExt cx="0" cy="0"/>
        </a:xfrm>
      </p:grpSpPr>
      <p:sp>
        <p:nvSpPr>
          <p:cNvPr id="468" name="Google Shape;468;p30: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69" name="Google Shape;469;p3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7" name="Shape 487"/>
        <p:cNvGrpSpPr/>
        <p:nvPr/>
      </p:nvGrpSpPr>
      <p:grpSpPr>
        <a:xfrm>
          <a:off x="0" y="0"/>
          <a:ext cx="0" cy="0"/>
          <a:chOff x="0" y="0"/>
          <a:chExt cx="0" cy="0"/>
        </a:xfrm>
      </p:grpSpPr>
      <p:sp>
        <p:nvSpPr>
          <p:cNvPr id="488" name="Google Shape;488;p31: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89" name="Google Shape;489;p3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3" name="Shape 503"/>
        <p:cNvGrpSpPr/>
        <p:nvPr/>
      </p:nvGrpSpPr>
      <p:grpSpPr>
        <a:xfrm>
          <a:off x="0" y="0"/>
          <a:ext cx="0" cy="0"/>
          <a:chOff x="0" y="0"/>
          <a:chExt cx="0" cy="0"/>
        </a:xfrm>
      </p:grpSpPr>
      <p:sp>
        <p:nvSpPr>
          <p:cNvPr id="504" name="Google Shape;504;p32: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05" name="Google Shape;505;p3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3" name="Shape 513"/>
        <p:cNvGrpSpPr/>
        <p:nvPr/>
      </p:nvGrpSpPr>
      <p:grpSpPr>
        <a:xfrm>
          <a:off x="0" y="0"/>
          <a:ext cx="0" cy="0"/>
          <a:chOff x="0" y="0"/>
          <a:chExt cx="0" cy="0"/>
        </a:xfrm>
      </p:grpSpPr>
      <p:sp>
        <p:nvSpPr>
          <p:cNvPr id="514" name="Google Shape;514;p33: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15" name="Google Shape;515;p3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4" name="Shape 534"/>
        <p:cNvGrpSpPr/>
        <p:nvPr/>
      </p:nvGrpSpPr>
      <p:grpSpPr>
        <a:xfrm>
          <a:off x="0" y="0"/>
          <a:ext cx="0" cy="0"/>
          <a:chOff x="0" y="0"/>
          <a:chExt cx="0" cy="0"/>
        </a:xfrm>
      </p:grpSpPr>
      <p:sp>
        <p:nvSpPr>
          <p:cNvPr id="535" name="Google Shape;535;p34: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36" name="Google Shape;536;p3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3" name="Shape 543"/>
        <p:cNvGrpSpPr/>
        <p:nvPr/>
      </p:nvGrpSpPr>
      <p:grpSpPr>
        <a:xfrm>
          <a:off x="0" y="0"/>
          <a:ext cx="0" cy="0"/>
          <a:chOff x="0" y="0"/>
          <a:chExt cx="0" cy="0"/>
        </a:xfrm>
      </p:grpSpPr>
      <p:sp>
        <p:nvSpPr>
          <p:cNvPr id="544" name="Google Shape;544;p35: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45" name="Google Shape;545;p3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2" name="Shape 552"/>
        <p:cNvGrpSpPr/>
        <p:nvPr/>
      </p:nvGrpSpPr>
      <p:grpSpPr>
        <a:xfrm>
          <a:off x="0" y="0"/>
          <a:ext cx="0" cy="0"/>
          <a:chOff x="0" y="0"/>
          <a:chExt cx="0" cy="0"/>
        </a:xfrm>
      </p:grpSpPr>
      <p:sp>
        <p:nvSpPr>
          <p:cNvPr id="553" name="Google Shape;553;p36: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54" name="Google Shape;554;p3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 name="Shape 89"/>
        <p:cNvGrpSpPr/>
        <p:nvPr/>
      </p:nvGrpSpPr>
      <p:grpSpPr>
        <a:xfrm>
          <a:off x="0" y="0"/>
          <a:ext cx="0" cy="0"/>
          <a:chOff x="0" y="0"/>
          <a:chExt cx="0" cy="0"/>
        </a:xfrm>
      </p:grpSpPr>
      <p:sp>
        <p:nvSpPr>
          <p:cNvPr id="90" name="Google Shape;90;p4: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1" name="Google Shape;91;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 name="Shape 99"/>
        <p:cNvGrpSpPr/>
        <p:nvPr/>
      </p:nvGrpSpPr>
      <p:grpSpPr>
        <a:xfrm>
          <a:off x="0" y="0"/>
          <a:ext cx="0" cy="0"/>
          <a:chOff x="0" y="0"/>
          <a:chExt cx="0" cy="0"/>
        </a:xfrm>
      </p:grpSpPr>
      <p:sp>
        <p:nvSpPr>
          <p:cNvPr id="100" name="Google Shape;100;p5: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1" name="Google Shape;101;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 name="Shape 109"/>
        <p:cNvGrpSpPr/>
        <p:nvPr/>
      </p:nvGrpSpPr>
      <p:grpSpPr>
        <a:xfrm>
          <a:off x="0" y="0"/>
          <a:ext cx="0" cy="0"/>
          <a:chOff x="0" y="0"/>
          <a:chExt cx="0" cy="0"/>
        </a:xfrm>
      </p:grpSpPr>
      <p:sp>
        <p:nvSpPr>
          <p:cNvPr id="110" name="Google Shape;110;p6: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1" name="Google Shape;111;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 name="Shape 124"/>
        <p:cNvGrpSpPr/>
        <p:nvPr/>
      </p:nvGrpSpPr>
      <p:grpSpPr>
        <a:xfrm>
          <a:off x="0" y="0"/>
          <a:ext cx="0" cy="0"/>
          <a:chOff x="0" y="0"/>
          <a:chExt cx="0" cy="0"/>
        </a:xfrm>
      </p:grpSpPr>
      <p:sp>
        <p:nvSpPr>
          <p:cNvPr id="125" name="Google Shape;125;p7: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6" name="Google Shape;126;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5" name="Shape 135"/>
        <p:cNvGrpSpPr/>
        <p:nvPr/>
      </p:nvGrpSpPr>
      <p:grpSpPr>
        <a:xfrm>
          <a:off x="0" y="0"/>
          <a:ext cx="0" cy="0"/>
          <a:chOff x="0" y="0"/>
          <a:chExt cx="0" cy="0"/>
        </a:xfrm>
      </p:grpSpPr>
      <p:sp>
        <p:nvSpPr>
          <p:cNvPr id="136" name="Google Shape;136;p8: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37" name="Google Shape;137;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 name="Shape 150"/>
        <p:cNvGrpSpPr/>
        <p:nvPr/>
      </p:nvGrpSpPr>
      <p:grpSpPr>
        <a:xfrm>
          <a:off x="0" y="0"/>
          <a:ext cx="0" cy="0"/>
          <a:chOff x="0" y="0"/>
          <a:chExt cx="0" cy="0"/>
        </a:xfrm>
      </p:grpSpPr>
      <p:sp>
        <p:nvSpPr>
          <p:cNvPr id="151" name="Google Shape;151;p9: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2" name="Google Shape;152;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1.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type="title">
  <p:cSld name="TITLE">
    <p:spTree>
      <p:nvGrpSpPr>
        <p:cNvPr id="9" name="Shape 9"/>
        <p:cNvGrpSpPr/>
        <p:nvPr/>
      </p:nvGrpSpPr>
      <p:grpSpPr>
        <a:xfrm>
          <a:off x="0" y="0"/>
          <a:ext cx="0" cy="0"/>
          <a:chOff x="0" y="0"/>
          <a:chExt cx="0" cy="0"/>
        </a:xfrm>
      </p:grpSpPr>
      <p:sp>
        <p:nvSpPr>
          <p:cNvPr id="10" name="Google Shape;10;p2"/>
          <p:cNvSpPr txBox="1"/>
          <p:nvPr/>
        </p:nvSpPr>
        <p:spPr>
          <a:xfrm>
            <a:off x="551158" y="520434"/>
            <a:ext cx="1130700" cy="369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rgbClr val="000000"/>
                </a:solidFill>
                <a:latin typeface="Public Sans"/>
                <a:ea typeface="Public Sans"/>
                <a:cs typeface="Public Sans"/>
                <a:sym typeface="Public Sans"/>
              </a:rPr>
              <a:t>Ebook</a:t>
            </a:r>
            <a:endParaRPr b="0" i="0" sz="1200" u="none" cap="none" strike="noStrike">
              <a:solidFill>
                <a:srgbClr val="000000"/>
              </a:solidFill>
              <a:latin typeface="Public Sans"/>
              <a:ea typeface="Public Sans"/>
              <a:cs typeface="Public Sans"/>
              <a:sym typeface="Public Sans"/>
            </a:endParaRPr>
          </a:p>
        </p:txBody>
      </p:sp>
      <p:cxnSp>
        <p:nvCxnSpPr>
          <p:cNvPr id="11" name="Google Shape;11;p2"/>
          <p:cNvCxnSpPr/>
          <p:nvPr/>
        </p:nvCxnSpPr>
        <p:spPr>
          <a:xfrm>
            <a:off x="0" y="705075"/>
            <a:ext cx="385500" cy="0"/>
          </a:xfrm>
          <a:prstGeom prst="straightConnector1">
            <a:avLst/>
          </a:prstGeom>
          <a:noFill/>
          <a:ln cap="flat" cmpd="sng" w="9525">
            <a:solidFill>
              <a:srgbClr val="000000"/>
            </a:solidFill>
            <a:prstDash val="solid"/>
            <a:round/>
            <a:headEnd len="sm" w="sm" type="none"/>
            <a:tailEnd len="sm" w="sm" type="none"/>
          </a:ln>
        </p:spPr>
      </p:cxn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35" name="Shape 35"/>
        <p:cNvGrpSpPr/>
        <p:nvPr/>
      </p:nvGrpSpPr>
      <p:grpSpPr>
        <a:xfrm>
          <a:off x="0" y="0"/>
          <a:ext cx="0" cy="0"/>
          <a:chOff x="0" y="0"/>
          <a:chExt cx="0" cy="0"/>
        </a:xfrm>
      </p:grpSpPr>
      <p:sp>
        <p:nvSpPr>
          <p:cNvPr id="36" name="Google Shape;36;p11"/>
          <p:cNvSpPr txBox="1"/>
          <p:nvPr>
            <p:ph idx="1" type="body"/>
          </p:nvPr>
        </p:nvSpPr>
        <p:spPr>
          <a:xfrm>
            <a:off x="342870" y="6392869"/>
            <a:ext cx="6598800" cy="914400"/>
          </a:xfrm>
          <a:prstGeom prst="rect">
            <a:avLst/>
          </a:prstGeom>
          <a:noFill/>
          <a:ln>
            <a:noFill/>
          </a:ln>
        </p:spPr>
        <p:txBody>
          <a:bodyPr anchorCtr="0" anchor="ctr" bIns="113100" lIns="113100" spcFirstLastPara="1" rIns="113100" wrap="square" tIns="113100">
            <a:noAutofit/>
          </a:bodyPr>
          <a:lstStyle>
            <a:lvl1pPr indent="-228600" lvl="0" marL="457200" algn="l">
              <a:lnSpc>
                <a:spcPct val="100000"/>
              </a:lnSpc>
              <a:spcBef>
                <a:spcPts val="0"/>
              </a:spcBef>
              <a:spcAft>
                <a:spcPts val="0"/>
              </a:spcAft>
              <a:buSzPts val="2200"/>
              <a:buNone/>
              <a:defRPr/>
            </a:lvl1pPr>
          </a:lstStyle>
          <a:p/>
        </p:txBody>
      </p:sp>
      <p:sp>
        <p:nvSpPr>
          <p:cNvPr id="37" name="Google Shape;37;p11"/>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38" name="Shape 38"/>
        <p:cNvGrpSpPr/>
        <p:nvPr/>
      </p:nvGrpSpPr>
      <p:grpSpPr>
        <a:xfrm>
          <a:off x="0" y="0"/>
          <a:ext cx="0" cy="0"/>
          <a:chOff x="0" y="0"/>
          <a:chExt cx="0" cy="0"/>
        </a:xfrm>
      </p:grpSpPr>
      <p:sp>
        <p:nvSpPr>
          <p:cNvPr id="39" name="Google Shape;39;p12"/>
          <p:cNvSpPr txBox="1"/>
          <p:nvPr>
            <p:ph hasCustomPrompt="1" type="title"/>
          </p:nvPr>
        </p:nvSpPr>
        <p:spPr>
          <a:xfrm>
            <a:off x="342870" y="1671478"/>
            <a:ext cx="9372600" cy="2967000"/>
          </a:xfrm>
          <a:prstGeom prst="rect">
            <a:avLst/>
          </a:prstGeom>
          <a:noFill/>
          <a:ln>
            <a:noFill/>
          </a:ln>
        </p:spPr>
        <p:txBody>
          <a:bodyPr anchorCtr="0" anchor="b" bIns="113100" lIns="113100" spcFirstLastPara="1" rIns="113100" wrap="square" tIns="113100">
            <a:noAutofit/>
          </a:bodyPr>
          <a:lstStyle>
            <a:lvl1pPr lvl="0" algn="ctr">
              <a:lnSpc>
                <a:spcPct val="100000"/>
              </a:lnSpc>
              <a:spcBef>
                <a:spcPts val="0"/>
              </a:spcBef>
              <a:spcAft>
                <a:spcPts val="0"/>
              </a:spcAft>
              <a:buSzPts val="14800"/>
              <a:buNone/>
              <a:defRPr sz="14800"/>
            </a:lvl1pPr>
            <a:lvl2pPr lvl="1" algn="ctr">
              <a:lnSpc>
                <a:spcPct val="100000"/>
              </a:lnSpc>
              <a:spcBef>
                <a:spcPts val="0"/>
              </a:spcBef>
              <a:spcAft>
                <a:spcPts val="0"/>
              </a:spcAft>
              <a:buSzPts val="14800"/>
              <a:buNone/>
              <a:defRPr sz="14800"/>
            </a:lvl2pPr>
            <a:lvl3pPr lvl="2" algn="ctr">
              <a:lnSpc>
                <a:spcPct val="100000"/>
              </a:lnSpc>
              <a:spcBef>
                <a:spcPts val="0"/>
              </a:spcBef>
              <a:spcAft>
                <a:spcPts val="0"/>
              </a:spcAft>
              <a:buSzPts val="14800"/>
              <a:buNone/>
              <a:defRPr sz="14800"/>
            </a:lvl3pPr>
            <a:lvl4pPr lvl="3" algn="ctr">
              <a:lnSpc>
                <a:spcPct val="100000"/>
              </a:lnSpc>
              <a:spcBef>
                <a:spcPts val="0"/>
              </a:spcBef>
              <a:spcAft>
                <a:spcPts val="0"/>
              </a:spcAft>
              <a:buSzPts val="14800"/>
              <a:buNone/>
              <a:defRPr sz="14800"/>
            </a:lvl4pPr>
            <a:lvl5pPr lvl="4" algn="ctr">
              <a:lnSpc>
                <a:spcPct val="100000"/>
              </a:lnSpc>
              <a:spcBef>
                <a:spcPts val="0"/>
              </a:spcBef>
              <a:spcAft>
                <a:spcPts val="0"/>
              </a:spcAft>
              <a:buSzPts val="14800"/>
              <a:buNone/>
              <a:defRPr sz="14800"/>
            </a:lvl5pPr>
            <a:lvl6pPr lvl="5" algn="ctr">
              <a:lnSpc>
                <a:spcPct val="100000"/>
              </a:lnSpc>
              <a:spcBef>
                <a:spcPts val="0"/>
              </a:spcBef>
              <a:spcAft>
                <a:spcPts val="0"/>
              </a:spcAft>
              <a:buSzPts val="14800"/>
              <a:buNone/>
              <a:defRPr sz="14800"/>
            </a:lvl6pPr>
            <a:lvl7pPr lvl="6" algn="ctr">
              <a:lnSpc>
                <a:spcPct val="100000"/>
              </a:lnSpc>
              <a:spcBef>
                <a:spcPts val="0"/>
              </a:spcBef>
              <a:spcAft>
                <a:spcPts val="0"/>
              </a:spcAft>
              <a:buSzPts val="14800"/>
              <a:buNone/>
              <a:defRPr sz="14800"/>
            </a:lvl7pPr>
            <a:lvl8pPr lvl="7" algn="ctr">
              <a:lnSpc>
                <a:spcPct val="100000"/>
              </a:lnSpc>
              <a:spcBef>
                <a:spcPts val="0"/>
              </a:spcBef>
              <a:spcAft>
                <a:spcPts val="0"/>
              </a:spcAft>
              <a:buSzPts val="14800"/>
              <a:buNone/>
              <a:defRPr sz="14800"/>
            </a:lvl8pPr>
            <a:lvl9pPr lvl="8" algn="ctr">
              <a:lnSpc>
                <a:spcPct val="100000"/>
              </a:lnSpc>
              <a:spcBef>
                <a:spcPts val="0"/>
              </a:spcBef>
              <a:spcAft>
                <a:spcPts val="0"/>
              </a:spcAft>
              <a:buSzPts val="14800"/>
              <a:buNone/>
              <a:defRPr sz="14800"/>
            </a:lvl9pPr>
          </a:lstStyle>
          <a:p>
            <a:r>
              <a:t>xx%</a:t>
            </a:r>
          </a:p>
        </p:txBody>
      </p:sp>
      <p:sp>
        <p:nvSpPr>
          <p:cNvPr id="40" name="Google Shape;40;p12"/>
          <p:cNvSpPr txBox="1"/>
          <p:nvPr>
            <p:ph idx="1" type="body"/>
          </p:nvPr>
        </p:nvSpPr>
        <p:spPr>
          <a:xfrm>
            <a:off x="342870" y="4763362"/>
            <a:ext cx="9372600" cy="1965600"/>
          </a:xfrm>
          <a:prstGeom prst="rect">
            <a:avLst/>
          </a:prstGeom>
          <a:noFill/>
          <a:ln>
            <a:noFill/>
          </a:ln>
        </p:spPr>
        <p:txBody>
          <a:bodyPr anchorCtr="0" anchor="t" bIns="113100" lIns="113100" spcFirstLastPara="1" rIns="113100" wrap="square" tIns="113100">
            <a:noAutofit/>
          </a:bodyPr>
          <a:lstStyle>
            <a:lvl1pPr indent="-368300" lvl="0" marL="457200" algn="ctr">
              <a:lnSpc>
                <a:spcPct val="115000"/>
              </a:lnSpc>
              <a:spcBef>
                <a:spcPts val="0"/>
              </a:spcBef>
              <a:spcAft>
                <a:spcPts val="0"/>
              </a:spcAft>
              <a:buSzPts val="2200"/>
              <a:buChar char="●"/>
              <a:defRPr/>
            </a:lvl1pPr>
            <a:lvl2pPr indent="-336550" lvl="1" marL="914400" algn="ctr">
              <a:lnSpc>
                <a:spcPct val="115000"/>
              </a:lnSpc>
              <a:spcBef>
                <a:spcPts val="2000"/>
              </a:spcBef>
              <a:spcAft>
                <a:spcPts val="0"/>
              </a:spcAft>
              <a:buSzPts val="1700"/>
              <a:buChar char="○"/>
              <a:defRPr/>
            </a:lvl2pPr>
            <a:lvl3pPr indent="-336550" lvl="2" marL="1371600" algn="ctr">
              <a:lnSpc>
                <a:spcPct val="115000"/>
              </a:lnSpc>
              <a:spcBef>
                <a:spcPts val="2000"/>
              </a:spcBef>
              <a:spcAft>
                <a:spcPts val="0"/>
              </a:spcAft>
              <a:buSzPts val="1700"/>
              <a:buChar char="■"/>
              <a:defRPr/>
            </a:lvl3pPr>
            <a:lvl4pPr indent="-336550" lvl="3" marL="1828800" algn="ctr">
              <a:lnSpc>
                <a:spcPct val="115000"/>
              </a:lnSpc>
              <a:spcBef>
                <a:spcPts val="2000"/>
              </a:spcBef>
              <a:spcAft>
                <a:spcPts val="0"/>
              </a:spcAft>
              <a:buSzPts val="1700"/>
              <a:buChar char="●"/>
              <a:defRPr/>
            </a:lvl4pPr>
            <a:lvl5pPr indent="-336550" lvl="4" marL="2286000" algn="ctr">
              <a:lnSpc>
                <a:spcPct val="115000"/>
              </a:lnSpc>
              <a:spcBef>
                <a:spcPts val="2000"/>
              </a:spcBef>
              <a:spcAft>
                <a:spcPts val="0"/>
              </a:spcAft>
              <a:buSzPts val="1700"/>
              <a:buChar char="○"/>
              <a:defRPr/>
            </a:lvl5pPr>
            <a:lvl6pPr indent="-336550" lvl="5" marL="2743200" algn="ctr">
              <a:lnSpc>
                <a:spcPct val="115000"/>
              </a:lnSpc>
              <a:spcBef>
                <a:spcPts val="2000"/>
              </a:spcBef>
              <a:spcAft>
                <a:spcPts val="0"/>
              </a:spcAft>
              <a:buSzPts val="1700"/>
              <a:buChar char="■"/>
              <a:defRPr/>
            </a:lvl6pPr>
            <a:lvl7pPr indent="-336550" lvl="6" marL="3200400" algn="ctr">
              <a:lnSpc>
                <a:spcPct val="115000"/>
              </a:lnSpc>
              <a:spcBef>
                <a:spcPts val="2000"/>
              </a:spcBef>
              <a:spcAft>
                <a:spcPts val="0"/>
              </a:spcAft>
              <a:buSzPts val="1700"/>
              <a:buChar char="●"/>
              <a:defRPr/>
            </a:lvl7pPr>
            <a:lvl8pPr indent="-336550" lvl="7" marL="3657600" algn="ctr">
              <a:lnSpc>
                <a:spcPct val="115000"/>
              </a:lnSpc>
              <a:spcBef>
                <a:spcPts val="2000"/>
              </a:spcBef>
              <a:spcAft>
                <a:spcPts val="0"/>
              </a:spcAft>
              <a:buSzPts val="1700"/>
              <a:buChar char="○"/>
              <a:defRPr/>
            </a:lvl8pPr>
            <a:lvl9pPr indent="-336550" lvl="8" marL="4114800" algn="ctr">
              <a:lnSpc>
                <a:spcPct val="115000"/>
              </a:lnSpc>
              <a:spcBef>
                <a:spcPts val="2000"/>
              </a:spcBef>
              <a:spcAft>
                <a:spcPts val="2000"/>
              </a:spcAft>
              <a:buSzPts val="1700"/>
              <a:buChar char="■"/>
              <a:defRPr/>
            </a:lvl9pPr>
          </a:lstStyle>
          <a:p/>
        </p:txBody>
      </p:sp>
      <p:sp>
        <p:nvSpPr>
          <p:cNvPr id="41" name="Google Shape;41;p12"/>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
  <p:cSld name="Title Slide ">
    <p:spTree>
      <p:nvGrpSpPr>
        <p:cNvPr id="42" name="Shape 42"/>
        <p:cNvGrpSpPr/>
        <p:nvPr/>
      </p:nvGrpSpPr>
      <p:grpSpPr>
        <a:xfrm>
          <a:off x="0" y="0"/>
          <a:ext cx="0" cy="0"/>
          <a:chOff x="0" y="0"/>
          <a:chExt cx="0" cy="0"/>
        </a:xfrm>
      </p:grpSpPr>
      <p:pic>
        <p:nvPicPr>
          <p:cNvPr id="43" name="Google Shape;43;p13"/>
          <p:cNvPicPr preferRelativeResize="0"/>
          <p:nvPr/>
        </p:nvPicPr>
        <p:blipFill rotWithShape="1">
          <a:blip r:embed="rId2">
            <a:alphaModFix/>
          </a:blip>
          <a:srcRect b="0" l="0" r="0" t="0"/>
          <a:stretch/>
        </p:blipFill>
        <p:spPr>
          <a:xfrm>
            <a:off x="8910" y="9598"/>
            <a:ext cx="10049400" cy="1229400"/>
          </a:xfrm>
          <a:prstGeom prst="rect">
            <a:avLst/>
          </a:prstGeom>
          <a:noFill/>
          <a:ln>
            <a:noFill/>
          </a:ln>
        </p:spPr>
      </p:pic>
      <p:sp>
        <p:nvSpPr>
          <p:cNvPr id="44" name="Google Shape;44;p13"/>
          <p:cNvSpPr txBox="1"/>
          <p:nvPr>
            <p:ph type="title"/>
          </p:nvPr>
        </p:nvSpPr>
        <p:spPr>
          <a:xfrm>
            <a:off x="344594" y="105551"/>
            <a:ext cx="9022200" cy="671700"/>
          </a:xfrm>
          <a:prstGeom prst="rect">
            <a:avLst/>
          </a:prstGeom>
          <a:noFill/>
          <a:ln>
            <a:noFill/>
          </a:ln>
        </p:spPr>
        <p:txBody>
          <a:bodyPr anchorCtr="0" anchor="ctr" bIns="113100" lIns="113100" spcFirstLastPara="1" rIns="113100" wrap="square" tIns="113100">
            <a:noAutofit/>
          </a:bodyPr>
          <a:lstStyle>
            <a:lvl1pPr lvl="0" algn="ctr">
              <a:lnSpc>
                <a:spcPct val="100000"/>
              </a:lnSpc>
              <a:spcBef>
                <a:spcPts val="0"/>
              </a:spcBef>
              <a:spcAft>
                <a:spcPts val="0"/>
              </a:spcAft>
              <a:buSzPts val="3500"/>
              <a:buNone/>
              <a:defRPr/>
            </a:lvl1pPr>
            <a:lvl2pPr lvl="1" algn="l">
              <a:lnSpc>
                <a:spcPct val="100000"/>
              </a:lnSpc>
              <a:spcBef>
                <a:spcPts val="0"/>
              </a:spcBef>
              <a:spcAft>
                <a:spcPts val="0"/>
              </a:spcAft>
              <a:buSzPts val="3500"/>
              <a:buNone/>
              <a:defRPr/>
            </a:lvl2pPr>
            <a:lvl3pPr lvl="2" algn="l">
              <a:lnSpc>
                <a:spcPct val="100000"/>
              </a:lnSpc>
              <a:spcBef>
                <a:spcPts val="0"/>
              </a:spcBef>
              <a:spcAft>
                <a:spcPts val="0"/>
              </a:spcAft>
              <a:buSzPts val="3500"/>
              <a:buNone/>
              <a:defRPr/>
            </a:lvl3pPr>
            <a:lvl4pPr lvl="3" algn="l">
              <a:lnSpc>
                <a:spcPct val="100000"/>
              </a:lnSpc>
              <a:spcBef>
                <a:spcPts val="0"/>
              </a:spcBef>
              <a:spcAft>
                <a:spcPts val="0"/>
              </a:spcAft>
              <a:buSzPts val="3500"/>
              <a:buNone/>
              <a:defRPr/>
            </a:lvl4pPr>
            <a:lvl5pPr lvl="4" algn="l">
              <a:lnSpc>
                <a:spcPct val="100000"/>
              </a:lnSpc>
              <a:spcBef>
                <a:spcPts val="0"/>
              </a:spcBef>
              <a:spcAft>
                <a:spcPts val="0"/>
              </a:spcAft>
              <a:buSzPts val="3500"/>
              <a:buNone/>
              <a:defRPr/>
            </a:lvl5pPr>
            <a:lvl6pPr lvl="5" algn="l">
              <a:lnSpc>
                <a:spcPct val="100000"/>
              </a:lnSpc>
              <a:spcBef>
                <a:spcPts val="0"/>
              </a:spcBef>
              <a:spcAft>
                <a:spcPts val="0"/>
              </a:spcAft>
              <a:buSzPts val="3500"/>
              <a:buNone/>
              <a:defRPr/>
            </a:lvl6pPr>
            <a:lvl7pPr lvl="6" algn="l">
              <a:lnSpc>
                <a:spcPct val="100000"/>
              </a:lnSpc>
              <a:spcBef>
                <a:spcPts val="0"/>
              </a:spcBef>
              <a:spcAft>
                <a:spcPts val="0"/>
              </a:spcAft>
              <a:buSzPts val="3500"/>
              <a:buNone/>
              <a:defRPr/>
            </a:lvl7pPr>
            <a:lvl8pPr lvl="7" algn="l">
              <a:lnSpc>
                <a:spcPct val="100000"/>
              </a:lnSpc>
              <a:spcBef>
                <a:spcPts val="0"/>
              </a:spcBef>
              <a:spcAft>
                <a:spcPts val="0"/>
              </a:spcAft>
              <a:buSzPts val="3500"/>
              <a:buNone/>
              <a:defRPr/>
            </a:lvl8pPr>
            <a:lvl9pPr lvl="8" algn="l">
              <a:lnSpc>
                <a:spcPct val="100000"/>
              </a:lnSpc>
              <a:spcBef>
                <a:spcPts val="0"/>
              </a:spcBef>
              <a:spcAft>
                <a:spcPts val="0"/>
              </a:spcAft>
              <a:buSzPts val="3500"/>
              <a:buNone/>
              <a:defRPr/>
            </a:lvl9pPr>
          </a:lstStyle>
          <a:p/>
        </p:txBody>
      </p:sp>
      <p:pic>
        <p:nvPicPr>
          <p:cNvPr descr="Impact Radius Full Color Logo on Transparent Background.png" id="45" name="Google Shape;45;p13"/>
          <p:cNvPicPr preferRelativeResize="0"/>
          <p:nvPr/>
        </p:nvPicPr>
        <p:blipFill rotWithShape="1">
          <a:blip r:embed="rId3">
            <a:alphaModFix/>
          </a:blip>
          <a:srcRect b="0" l="0" r="0" t="0"/>
          <a:stretch/>
        </p:blipFill>
        <p:spPr>
          <a:xfrm>
            <a:off x="107546" y="7062783"/>
            <a:ext cx="1963500" cy="638400"/>
          </a:xfrm>
          <a:prstGeom prst="rect">
            <a:avLst/>
          </a:prstGeom>
          <a:noFill/>
          <a:ln>
            <a:noFill/>
          </a:ln>
        </p:spPr>
      </p:pic>
      <p:cxnSp>
        <p:nvCxnSpPr>
          <p:cNvPr id="46" name="Google Shape;46;p13"/>
          <p:cNvCxnSpPr/>
          <p:nvPr/>
        </p:nvCxnSpPr>
        <p:spPr>
          <a:xfrm>
            <a:off x="2250651" y="7399075"/>
            <a:ext cx="7807800" cy="0"/>
          </a:xfrm>
          <a:prstGeom prst="straightConnector1">
            <a:avLst/>
          </a:prstGeom>
          <a:noFill/>
          <a:ln cap="flat" cmpd="sng" w="12700">
            <a:solidFill>
              <a:srgbClr val="A5A5A5"/>
            </a:solidFill>
            <a:prstDash val="solid"/>
            <a:miter lim="8000"/>
            <a:headEnd len="sm" w="sm" type="none"/>
            <a:tailEnd len="sm" w="sm" type="none"/>
          </a:ln>
        </p:spPr>
      </p:cxn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Subtitle 5">
  <p:cSld name="TITLE_AND_BODY_7">
    <p:spTree>
      <p:nvGrpSpPr>
        <p:cNvPr id="47" name="Shape 47"/>
        <p:cNvGrpSpPr/>
        <p:nvPr/>
      </p:nvGrpSpPr>
      <p:grpSpPr>
        <a:xfrm>
          <a:off x="0" y="0"/>
          <a:ext cx="0" cy="0"/>
          <a:chOff x="0" y="0"/>
          <a:chExt cx="0" cy="0"/>
        </a:xfrm>
      </p:grpSpPr>
      <p:sp>
        <p:nvSpPr>
          <p:cNvPr id="48" name="Google Shape;48;p14"/>
          <p:cNvSpPr txBox="1"/>
          <p:nvPr>
            <p:ph type="title"/>
          </p:nvPr>
        </p:nvSpPr>
        <p:spPr>
          <a:xfrm>
            <a:off x="1993999" y="0"/>
            <a:ext cx="6070200" cy="3936600"/>
          </a:xfrm>
          <a:prstGeom prst="rect">
            <a:avLst/>
          </a:prstGeom>
          <a:noFill/>
          <a:ln>
            <a:noFill/>
          </a:ln>
        </p:spPr>
        <p:txBody>
          <a:bodyPr anchorCtr="0" anchor="b" bIns="113100" lIns="113100" spcFirstLastPara="1" rIns="113100" wrap="square" tIns="113100">
            <a:noAutofit/>
          </a:bodyPr>
          <a:lstStyle>
            <a:lvl1pPr lvl="0" algn="ctr">
              <a:lnSpc>
                <a:spcPct val="100000"/>
              </a:lnSpc>
              <a:spcBef>
                <a:spcPts val="0"/>
              </a:spcBef>
              <a:spcAft>
                <a:spcPts val="0"/>
              </a:spcAft>
              <a:buSzPts val="3500"/>
              <a:buNone/>
              <a:defRPr/>
            </a:lvl1pPr>
            <a:lvl2pPr lvl="1" algn="ctr">
              <a:lnSpc>
                <a:spcPct val="100000"/>
              </a:lnSpc>
              <a:spcBef>
                <a:spcPts val="0"/>
              </a:spcBef>
              <a:spcAft>
                <a:spcPts val="0"/>
              </a:spcAft>
              <a:buSzPts val="3500"/>
              <a:buNone/>
              <a:defRPr/>
            </a:lvl2pPr>
            <a:lvl3pPr lvl="2" algn="ctr">
              <a:lnSpc>
                <a:spcPct val="100000"/>
              </a:lnSpc>
              <a:spcBef>
                <a:spcPts val="0"/>
              </a:spcBef>
              <a:spcAft>
                <a:spcPts val="0"/>
              </a:spcAft>
              <a:buSzPts val="3500"/>
              <a:buNone/>
              <a:defRPr/>
            </a:lvl3pPr>
            <a:lvl4pPr lvl="3" algn="ctr">
              <a:lnSpc>
                <a:spcPct val="100000"/>
              </a:lnSpc>
              <a:spcBef>
                <a:spcPts val="0"/>
              </a:spcBef>
              <a:spcAft>
                <a:spcPts val="0"/>
              </a:spcAft>
              <a:buSzPts val="3500"/>
              <a:buNone/>
              <a:defRPr/>
            </a:lvl4pPr>
            <a:lvl5pPr lvl="4" algn="ctr">
              <a:lnSpc>
                <a:spcPct val="100000"/>
              </a:lnSpc>
              <a:spcBef>
                <a:spcPts val="0"/>
              </a:spcBef>
              <a:spcAft>
                <a:spcPts val="0"/>
              </a:spcAft>
              <a:buSzPts val="3500"/>
              <a:buNone/>
              <a:defRPr/>
            </a:lvl5pPr>
            <a:lvl6pPr lvl="5" algn="ctr">
              <a:lnSpc>
                <a:spcPct val="100000"/>
              </a:lnSpc>
              <a:spcBef>
                <a:spcPts val="0"/>
              </a:spcBef>
              <a:spcAft>
                <a:spcPts val="0"/>
              </a:spcAft>
              <a:buSzPts val="3500"/>
              <a:buNone/>
              <a:defRPr/>
            </a:lvl6pPr>
            <a:lvl7pPr lvl="6" algn="ctr">
              <a:lnSpc>
                <a:spcPct val="100000"/>
              </a:lnSpc>
              <a:spcBef>
                <a:spcPts val="0"/>
              </a:spcBef>
              <a:spcAft>
                <a:spcPts val="0"/>
              </a:spcAft>
              <a:buSzPts val="3500"/>
              <a:buNone/>
              <a:defRPr/>
            </a:lvl7pPr>
            <a:lvl8pPr lvl="7" algn="ctr">
              <a:lnSpc>
                <a:spcPct val="100000"/>
              </a:lnSpc>
              <a:spcBef>
                <a:spcPts val="0"/>
              </a:spcBef>
              <a:spcAft>
                <a:spcPts val="0"/>
              </a:spcAft>
              <a:buSzPts val="3500"/>
              <a:buNone/>
              <a:defRPr/>
            </a:lvl8pPr>
            <a:lvl9pPr lvl="8" algn="ctr">
              <a:lnSpc>
                <a:spcPct val="100000"/>
              </a:lnSpc>
              <a:spcBef>
                <a:spcPts val="0"/>
              </a:spcBef>
              <a:spcAft>
                <a:spcPts val="0"/>
              </a:spcAft>
              <a:buSzPts val="3500"/>
              <a:buNone/>
              <a:defRPr/>
            </a:lvl9pPr>
          </a:lstStyle>
          <a:p/>
        </p:txBody>
      </p:sp>
      <p:sp>
        <p:nvSpPr>
          <p:cNvPr id="49" name="Google Shape;49;p14"/>
          <p:cNvSpPr txBox="1"/>
          <p:nvPr>
            <p:ph idx="1" type="body"/>
          </p:nvPr>
        </p:nvSpPr>
        <p:spPr>
          <a:xfrm>
            <a:off x="1993999" y="4007643"/>
            <a:ext cx="6070200" cy="2843700"/>
          </a:xfrm>
          <a:prstGeom prst="rect">
            <a:avLst/>
          </a:prstGeom>
          <a:noFill/>
          <a:ln>
            <a:noFill/>
          </a:ln>
        </p:spPr>
        <p:txBody>
          <a:bodyPr anchorCtr="0" anchor="t" bIns="113100" lIns="113100" spcFirstLastPara="1" rIns="113100" wrap="square" tIns="113100">
            <a:noAutofit/>
          </a:bodyPr>
          <a:lstStyle>
            <a:lvl1pPr indent="-228600" lvl="0" marL="457200" algn="ctr">
              <a:lnSpc>
                <a:spcPct val="115000"/>
              </a:lnSpc>
              <a:spcBef>
                <a:spcPts val="0"/>
              </a:spcBef>
              <a:spcAft>
                <a:spcPts val="0"/>
              </a:spcAft>
              <a:buSzPts val="2200"/>
              <a:buFont typeface="Helvetica Neue"/>
              <a:buNone/>
              <a:defRPr/>
            </a:lvl1pPr>
            <a:lvl2pPr indent="-228600" lvl="1" marL="914400" algn="ctr">
              <a:lnSpc>
                <a:spcPct val="115000"/>
              </a:lnSpc>
              <a:spcBef>
                <a:spcPts val="2000"/>
              </a:spcBef>
              <a:spcAft>
                <a:spcPts val="0"/>
              </a:spcAft>
              <a:buSzPts val="1700"/>
              <a:buFont typeface="Helvetica Neue"/>
              <a:buNone/>
              <a:defRPr/>
            </a:lvl2pPr>
            <a:lvl3pPr indent="-228600" lvl="2" marL="1371600" algn="ctr">
              <a:lnSpc>
                <a:spcPct val="115000"/>
              </a:lnSpc>
              <a:spcBef>
                <a:spcPts val="2000"/>
              </a:spcBef>
              <a:spcAft>
                <a:spcPts val="0"/>
              </a:spcAft>
              <a:buSzPts val="1700"/>
              <a:buFont typeface="Helvetica Neue"/>
              <a:buNone/>
              <a:defRPr/>
            </a:lvl3pPr>
            <a:lvl4pPr indent="-228600" lvl="3" marL="1828800" algn="ctr">
              <a:lnSpc>
                <a:spcPct val="115000"/>
              </a:lnSpc>
              <a:spcBef>
                <a:spcPts val="2000"/>
              </a:spcBef>
              <a:spcAft>
                <a:spcPts val="0"/>
              </a:spcAft>
              <a:buSzPts val="1700"/>
              <a:buFont typeface="Helvetica Neue"/>
              <a:buNone/>
              <a:defRPr/>
            </a:lvl4pPr>
            <a:lvl5pPr indent="-228600" lvl="4" marL="2286000" algn="ctr">
              <a:lnSpc>
                <a:spcPct val="115000"/>
              </a:lnSpc>
              <a:spcBef>
                <a:spcPts val="2000"/>
              </a:spcBef>
              <a:spcAft>
                <a:spcPts val="0"/>
              </a:spcAft>
              <a:buSzPts val="1700"/>
              <a:buFont typeface="Helvetica Neue"/>
              <a:buNone/>
              <a:defRPr/>
            </a:lvl5pPr>
            <a:lvl6pPr indent="-336550" lvl="5" marL="2743200" algn="l">
              <a:lnSpc>
                <a:spcPct val="115000"/>
              </a:lnSpc>
              <a:spcBef>
                <a:spcPts val="2000"/>
              </a:spcBef>
              <a:spcAft>
                <a:spcPts val="0"/>
              </a:spcAft>
              <a:buSzPts val="1700"/>
              <a:buChar char="■"/>
              <a:defRPr/>
            </a:lvl6pPr>
            <a:lvl7pPr indent="-336550" lvl="6" marL="3200400" algn="l">
              <a:lnSpc>
                <a:spcPct val="115000"/>
              </a:lnSpc>
              <a:spcBef>
                <a:spcPts val="2000"/>
              </a:spcBef>
              <a:spcAft>
                <a:spcPts val="0"/>
              </a:spcAft>
              <a:buSzPts val="1700"/>
              <a:buChar char="●"/>
              <a:defRPr/>
            </a:lvl7pPr>
            <a:lvl8pPr indent="-336550" lvl="7" marL="3657600" algn="l">
              <a:lnSpc>
                <a:spcPct val="115000"/>
              </a:lnSpc>
              <a:spcBef>
                <a:spcPts val="2000"/>
              </a:spcBef>
              <a:spcAft>
                <a:spcPts val="0"/>
              </a:spcAft>
              <a:buSzPts val="1700"/>
              <a:buChar char="○"/>
              <a:defRPr/>
            </a:lvl8pPr>
            <a:lvl9pPr indent="-336550" lvl="8" marL="4114800" algn="l">
              <a:lnSpc>
                <a:spcPct val="115000"/>
              </a:lnSpc>
              <a:spcBef>
                <a:spcPts val="2000"/>
              </a:spcBef>
              <a:spcAft>
                <a:spcPts val="2000"/>
              </a:spcAft>
              <a:buSzPts val="1700"/>
              <a:buChar char="■"/>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amp; Subtitle">
  <p:cSld name="1_Title &amp; Subtitle">
    <p:spTree>
      <p:nvGrpSpPr>
        <p:cNvPr id="50" name="Shape 50"/>
        <p:cNvGrpSpPr/>
        <p:nvPr/>
      </p:nvGrpSpPr>
      <p:grpSpPr>
        <a:xfrm>
          <a:off x="0" y="0"/>
          <a:ext cx="0" cy="0"/>
          <a:chOff x="0" y="0"/>
          <a:chExt cx="0" cy="0"/>
        </a:xfrm>
      </p:grpSpPr>
      <p:sp>
        <p:nvSpPr>
          <p:cNvPr id="51" name="Google Shape;51;p15"/>
          <p:cNvSpPr txBox="1"/>
          <p:nvPr>
            <p:ph type="title"/>
          </p:nvPr>
        </p:nvSpPr>
        <p:spPr>
          <a:xfrm>
            <a:off x="0" y="0"/>
            <a:ext cx="10058400" cy="1041300"/>
          </a:xfrm>
          <a:prstGeom prst="rect">
            <a:avLst/>
          </a:prstGeom>
          <a:noFill/>
          <a:ln>
            <a:noFill/>
          </a:ln>
        </p:spPr>
        <p:txBody>
          <a:bodyPr anchorCtr="0" anchor="ctr" bIns="113100" lIns="113100" spcFirstLastPara="1" rIns="113100" wrap="square" tIns="113100">
            <a:noAutofit/>
          </a:bodyPr>
          <a:lstStyle>
            <a:lvl1pPr lvl="0" marR="0" algn="l">
              <a:lnSpc>
                <a:spcPct val="100000"/>
              </a:lnSpc>
              <a:spcBef>
                <a:spcPts val="0"/>
              </a:spcBef>
              <a:spcAft>
                <a:spcPts val="0"/>
              </a:spcAft>
              <a:buSzPts val="3500"/>
              <a:buNone/>
              <a:defRPr i="0" u="none" cap="none" strike="noStrike"/>
            </a:lvl1pPr>
            <a:lvl2pPr lvl="1" marR="0" algn="ctr">
              <a:lnSpc>
                <a:spcPct val="100000"/>
              </a:lnSpc>
              <a:spcBef>
                <a:spcPts val="0"/>
              </a:spcBef>
              <a:spcAft>
                <a:spcPts val="0"/>
              </a:spcAft>
              <a:buSzPts val="3500"/>
              <a:buFont typeface="Arial"/>
              <a:buNone/>
              <a:defRPr sz="2200"/>
            </a:lvl2pPr>
            <a:lvl3pPr lvl="2" marR="0" algn="ctr">
              <a:lnSpc>
                <a:spcPct val="100000"/>
              </a:lnSpc>
              <a:spcBef>
                <a:spcPts val="0"/>
              </a:spcBef>
              <a:spcAft>
                <a:spcPts val="0"/>
              </a:spcAft>
              <a:buSzPts val="3500"/>
              <a:buFont typeface="Arial"/>
              <a:buNone/>
              <a:defRPr sz="2200"/>
            </a:lvl3pPr>
            <a:lvl4pPr lvl="3" marR="0" algn="ctr">
              <a:lnSpc>
                <a:spcPct val="100000"/>
              </a:lnSpc>
              <a:spcBef>
                <a:spcPts val="0"/>
              </a:spcBef>
              <a:spcAft>
                <a:spcPts val="0"/>
              </a:spcAft>
              <a:buSzPts val="3500"/>
              <a:buFont typeface="Arial"/>
              <a:buNone/>
              <a:defRPr sz="2200"/>
            </a:lvl4pPr>
            <a:lvl5pPr lvl="4" marR="0" algn="ctr">
              <a:lnSpc>
                <a:spcPct val="100000"/>
              </a:lnSpc>
              <a:spcBef>
                <a:spcPts val="0"/>
              </a:spcBef>
              <a:spcAft>
                <a:spcPts val="0"/>
              </a:spcAft>
              <a:buSzPts val="3500"/>
              <a:buFont typeface="Arial"/>
              <a:buNone/>
              <a:defRPr sz="2200"/>
            </a:lvl5pPr>
            <a:lvl6pPr lvl="5" marR="0" algn="ctr">
              <a:lnSpc>
                <a:spcPct val="100000"/>
              </a:lnSpc>
              <a:spcBef>
                <a:spcPts val="0"/>
              </a:spcBef>
              <a:spcAft>
                <a:spcPts val="0"/>
              </a:spcAft>
              <a:buSzPts val="3500"/>
              <a:buFont typeface="Arial"/>
              <a:buNone/>
              <a:defRPr sz="2200"/>
            </a:lvl6pPr>
            <a:lvl7pPr lvl="6" marR="0" algn="ctr">
              <a:lnSpc>
                <a:spcPct val="100000"/>
              </a:lnSpc>
              <a:spcBef>
                <a:spcPts val="0"/>
              </a:spcBef>
              <a:spcAft>
                <a:spcPts val="0"/>
              </a:spcAft>
              <a:buSzPts val="3500"/>
              <a:buFont typeface="Arial"/>
              <a:buNone/>
              <a:defRPr sz="2200"/>
            </a:lvl7pPr>
            <a:lvl8pPr lvl="7" marR="0" algn="ctr">
              <a:lnSpc>
                <a:spcPct val="100000"/>
              </a:lnSpc>
              <a:spcBef>
                <a:spcPts val="0"/>
              </a:spcBef>
              <a:spcAft>
                <a:spcPts val="0"/>
              </a:spcAft>
              <a:buSzPts val="3500"/>
              <a:buFont typeface="Arial"/>
              <a:buNone/>
              <a:defRPr sz="2200"/>
            </a:lvl8pPr>
            <a:lvl9pPr lvl="8" marR="0" algn="ctr">
              <a:lnSpc>
                <a:spcPct val="100000"/>
              </a:lnSpc>
              <a:spcBef>
                <a:spcPts val="0"/>
              </a:spcBef>
              <a:spcAft>
                <a:spcPts val="0"/>
              </a:spcAft>
              <a:buSzPts val="3500"/>
              <a:buFont typeface="Arial"/>
              <a:buNone/>
              <a:defRPr sz="2200"/>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Subtitle 8">
  <p:cSld name="Title &amp; Subtitle">
    <p:spTree>
      <p:nvGrpSpPr>
        <p:cNvPr id="52" name="Shape 52"/>
        <p:cNvGrpSpPr/>
        <p:nvPr/>
      </p:nvGrpSpPr>
      <p:grpSpPr>
        <a:xfrm>
          <a:off x="0" y="0"/>
          <a:ext cx="0" cy="0"/>
          <a:chOff x="0" y="0"/>
          <a:chExt cx="0" cy="0"/>
        </a:xfrm>
      </p:grpSpPr>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Subtitle 3">
  <p:cSld name="TITLE_AND_BODY_5">
    <p:spTree>
      <p:nvGrpSpPr>
        <p:cNvPr id="53" name="Shape 53"/>
        <p:cNvGrpSpPr/>
        <p:nvPr/>
      </p:nvGrpSpPr>
      <p:grpSpPr>
        <a:xfrm>
          <a:off x="0" y="0"/>
          <a:ext cx="0" cy="0"/>
          <a:chOff x="0" y="0"/>
          <a:chExt cx="0" cy="0"/>
        </a:xfrm>
      </p:grpSpPr>
      <p:sp>
        <p:nvSpPr>
          <p:cNvPr id="54" name="Google Shape;54;p17"/>
          <p:cNvSpPr txBox="1"/>
          <p:nvPr>
            <p:ph type="title"/>
          </p:nvPr>
        </p:nvSpPr>
        <p:spPr>
          <a:xfrm>
            <a:off x="0" y="0"/>
            <a:ext cx="10012800" cy="1233000"/>
          </a:xfrm>
          <a:prstGeom prst="rect">
            <a:avLst/>
          </a:prstGeom>
          <a:noFill/>
          <a:ln>
            <a:noFill/>
          </a:ln>
        </p:spPr>
        <p:txBody>
          <a:bodyPr anchorCtr="0" anchor="ctr" bIns="113100" lIns="113100" spcFirstLastPara="1" rIns="113100" wrap="square" tIns="113100">
            <a:noAutofit/>
          </a:bodyPr>
          <a:lstStyle>
            <a:lvl1pPr lvl="0" algn="ctr">
              <a:lnSpc>
                <a:spcPct val="100000"/>
              </a:lnSpc>
              <a:spcBef>
                <a:spcPts val="0"/>
              </a:spcBef>
              <a:spcAft>
                <a:spcPts val="0"/>
              </a:spcAft>
              <a:buSzPts val="3500"/>
              <a:buNone/>
              <a:defRPr/>
            </a:lvl1pPr>
            <a:lvl2pPr lvl="1" algn="ctr">
              <a:lnSpc>
                <a:spcPct val="100000"/>
              </a:lnSpc>
              <a:spcBef>
                <a:spcPts val="0"/>
              </a:spcBef>
              <a:spcAft>
                <a:spcPts val="0"/>
              </a:spcAft>
              <a:buSzPts val="3500"/>
              <a:buNone/>
              <a:defRPr/>
            </a:lvl2pPr>
            <a:lvl3pPr lvl="2" algn="ctr">
              <a:lnSpc>
                <a:spcPct val="100000"/>
              </a:lnSpc>
              <a:spcBef>
                <a:spcPts val="0"/>
              </a:spcBef>
              <a:spcAft>
                <a:spcPts val="0"/>
              </a:spcAft>
              <a:buSzPts val="3500"/>
              <a:buNone/>
              <a:defRPr/>
            </a:lvl3pPr>
            <a:lvl4pPr lvl="3" algn="ctr">
              <a:lnSpc>
                <a:spcPct val="100000"/>
              </a:lnSpc>
              <a:spcBef>
                <a:spcPts val="0"/>
              </a:spcBef>
              <a:spcAft>
                <a:spcPts val="0"/>
              </a:spcAft>
              <a:buSzPts val="3500"/>
              <a:buNone/>
              <a:defRPr/>
            </a:lvl4pPr>
            <a:lvl5pPr lvl="4" algn="ctr">
              <a:lnSpc>
                <a:spcPct val="100000"/>
              </a:lnSpc>
              <a:spcBef>
                <a:spcPts val="0"/>
              </a:spcBef>
              <a:spcAft>
                <a:spcPts val="0"/>
              </a:spcAft>
              <a:buSzPts val="3500"/>
              <a:buNone/>
              <a:defRPr/>
            </a:lvl5pPr>
            <a:lvl6pPr lvl="5" algn="ctr">
              <a:lnSpc>
                <a:spcPct val="100000"/>
              </a:lnSpc>
              <a:spcBef>
                <a:spcPts val="0"/>
              </a:spcBef>
              <a:spcAft>
                <a:spcPts val="0"/>
              </a:spcAft>
              <a:buSzPts val="3500"/>
              <a:buNone/>
              <a:defRPr/>
            </a:lvl6pPr>
            <a:lvl7pPr lvl="6" algn="ctr">
              <a:lnSpc>
                <a:spcPct val="100000"/>
              </a:lnSpc>
              <a:spcBef>
                <a:spcPts val="0"/>
              </a:spcBef>
              <a:spcAft>
                <a:spcPts val="0"/>
              </a:spcAft>
              <a:buSzPts val="3500"/>
              <a:buNone/>
              <a:defRPr/>
            </a:lvl7pPr>
            <a:lvl8pPr lvl="7" algn="ctr">
              <a:lnSpc>
                <a:spcPct val="100000"/>
              </a:lnSpc>
              <a:spcBef>
                <a:spcPts val="0"/>
              </a:spcBef>
              <a:spcAft>
                <a:spcPts val="0"/>
              </a:spcAft>
              <a:buSzPts val="3500"/>
              <a:buNone/>
              <a:defRPr/>
            </a:lvl8pPr>
            <a:lvl9pPr lvl="8" algn="ctr">
              <a:lnSpc>
                <a:spcPct val="100000"/>
              </a:lnSpc>
              <a:spcBef>
                <a:spcPts val="0"/>
              </a:spcBef>
              <a:spcAft>
                <a:spcPts val="0"/>
              </a:spcAft>
              <a:buSzPts val="3500"/>
              <a:buNone/>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Subtitle 3 1">
  <p:cSld name="Title &amp; Subtitle 3">
    <p:spTree>
      <p:nvGrpSpPr>
        <p:cNvPr id="55" name="Shape 55"/>
        <p:cNvGrpSpPr/>
        <p:nvPr/>
      </p:nvGrpSpPr>
      <p:grpSpPr>
        <a:xfrm>
          <a:off x="0" y="0"/>
          <a:ext cx="0" cy="0"/>
          <a:chOff x="0" y="0"/>
          <a:chExt cx="0" cy="0"/>
        </a:xfrm>
      </p:grpSpPr>
      <p:sp>
        <p:nvSpPr>
          <p:cNvPr id="56" name="Google Shape;56;p18"/>
          <p:cNvSpPr txBox="1"/>
          <p:nvPr>
            <p:ph type="title"/>
          </p:nvPr>
        </p:nvSpPr>
        <p:spPr>
          <a:xfrm>
            <a:off x="0" y="0"/>
            <a:ext cx="10012800" cy="1233000"/>
          </a:xfrm>
          <a:prstGeom prst="rect">
            <a:avLst/>
          </a:prstGeom>
          <a:noFill/>
          <a:ln>
            <a:noFill/>
          </a:ln>
        </p:spPr>
        <p:txBody>
          <a:bodyPr anchorCtr="0" anchor="ctr" bIns="113100" lIns="113100" spcFirstLastPara="1" rIns="113100" wrap="square" tIns="113100">
            <a:noAutofit/>
          </a:bodyPr>
          <a:lstStyle>
            <a:lvl1pPr lvl="0" marR="0" algn="ctr">
              <a:lnSpc>
                <a:spcPct val="100000"/>
              </a:lnSpc>
              <a:spcBef>
                <a:spcPts val="0"/>
              </a:spcBef>
              <a:spcAft>
                <a:spcPts val="0"/>
              </a:spcAft>
              <a:buClr>
                <a:srgbClr val="434343"/>
              </a:buClr>
              <a:buSzPts val="3500"/>
              <a:buFont typeface="Open Sans"/>
              <a:buNone/>
              <a:defRPr b="1" i="0" sz="2500" u="none" cap="none" strike="noStrike">
                <a:solidFill>
                  <a:srgbClr val="434343"/>
                </a:solidFill>
                <a:latin typeface="Open Sans"/>
                <a:ea typeface="Open Sans"/>
                <a:cs typeface="Open Sans"/>
                <a:sym typeface="Open Sans"/>
              </a:defRPr>
            </a:lvl1pPr>
            <a:lvl2pPr lvl="1" algn="ctr">
              <a:lnSpc>
                <a:spcPct val="100000"/>
              </a:lnSpc>
              <a:spcBef>
                <a:spcPts val="0"/>
              </a:spcBef>
              <a:spcAft>
                <a:spcPts val="0"/>
              </a:spcAft>
              <a:buClr>
                <a:srgbClr val="434343"/>
              </a:buClr>
              <a:buSzPts val="3500"/>
              <a:buFont typeface="Open Sans"/>
              <a:buNone/>
              <a:defRPr b="1" sz="2500">
                <a:solidFill>
                  <a:srgbClr val="434343"/>
                </a:solidFill>
                <a:latin typeface="Open Sans"/>
                <a:ea typeface="Open Sans"/>
                <a:cs typeface="Open Sans"/>
                <a:sym typeface="Open Sans"/>
              </a:defRPr>
            </a:lvl2pPr>
            <a:lvl3pPr lvl="2" algn="ctr">
              <a:lnSpc>
                <a:spcPct val="100000"/>
              </a:lnSpc>
              <a:spcBef>
                <a:spcPts val="0"/>
              </a:spcBef>
              <a:spcAft>
                <a:spcPts val="0"/>
              </a:spcAft>
              <a:buClr>
                <a:srgbClr val="434343"/>
              </a:buClr>
              <a:buSzPts val="3500"/>
              <a:buFont typeface="Open Sans"/>
              <a:buNone/>
              <a:defRPr b="1" sz="2500">
                <a:solidFill>
                  <a:srgbClr val="434343"/>
                </a:solidFill>
                <a:latin typeface="Open Sans"/>
                <a:ea typeface="Open Sans"/>
                <a:cs typeface="Open Sans"/>
                <a:sym typeface="Open Sans"/>
              </a:defRPr>
            </a:lvl3pPr>
            <a:lvl4pPr lvl="3" algn="ctr">
              <a:lnSpc>
                <a:spcPct val="100000"/>
              </a:lnSpc>
              <a:spcBef>
                <a:spcPts val="0"/>
              </a:spcBef>
              <a:spcAft>
                <a:spcPts val="0"/>
              </a:spcAft>
              <a:buClr>
                <a:srgbClr val="434343"/>
              </a:buClr>
              <a:buSzPts val="3500"/>
              <a:buFont typeface="Open Sans"/>
              <a:buNone/>
              <a:defRPr b="1" sz="2500">
                <a:solidFill>
                  <a:srgbClr val="434343"/>
                </a:solidFill>
                <a:latin typeface="Open Sans"/>
                <a:ea typeface="Open Sans"/>
                <a:cs typeface="Open Sans"/>
                <a:sym typeface="Open Sans"/>
              </a:defRPr>
            </a:lvl4pPr>
            <a:lvl5pPr lvl="4" algn="ctr">
              <a:lnSpc>
                <a:spcPct val="100000"/>
              </a:lnSpc>
              <a:spcBef>
                <a:spcPts val="0"/>
              </a:spcBef>
              <a:spcAft>
                <a:spcPts val="0"/>
              </a:spcAft>
              <a:buClr>
                <a:srgbClr val="434343"/>
              </a:buClr>
              <a:buSzPts val="3500"/>
              <a:buFont typeface="Open Sans"/>
              <a:buNone/>
              <a:defRPr b="1" sz="2500">
                <a:solidFill>
                  <a:srgbClr val="434343"/>
                </a:solidFill>
                <a:latin typeface="Open Sans"/>
                <a:ea typeface="Open Sans"/>
                <a:cs typeface="Open Sans"/>
                <a:sym typeface="Open Sans"/>
              </a:defRPr>
            </a:lvl5pPr>
            <a:lvl6pPr lvl="5" algn="ctr">
              <a:lnSpc>
                <a:spcPct val="100000"/>
              </a:lnSpc>
              <a:spcBef>
                <a:spcPts val="0"/>
              </a:spcBef>
              <a:spcAft>
                <a:spcPts val="0"/>
              </a:spcAft>
              <a:buClr>
                <a:srgbClr val="434343"/>
              </a:buClr>
              <a:buSzPts val="3500"/>
              <a:buFont typeface="Open Sans"/>
              <a:buNone/>
              <a:defRPr b="1" sz="2500">
                <a:solidFill>
                  <a:srgbClr val="434343"/>
                </a:solidFill>
                <a:latin typeface="Open Sans"/>
                <a:ea typeface="Open Sans"/>
                <a:cs typeface="Open Sans"/>
                <a:sym typeface="Open Sans"/>
              </a:defRPr>
            </a:lvl6pPr>
            <a:lvl7pPr lvl="6" algn="ctr">
              <a:lnSpc>
                <a:spcPct val="100000"/>
              </a:lnSpc>
              <a:spcBef>
                <a:spcPts val="0"/>
              </a:spcBef>
              <a:spcAft>
                <a:spcPts val="0"/>
              </a:spcAft>
              <a:buClr>
                <a:srgbClr val="434343"/>
              </a:buClr>
              <a:buSzPts val="3500"/>
              <a:buFont typeface="Open Sans"/>
              <a:buNone/>
              <a:defRPr b="1" sz="2500">
                <a:solidFill>
                  <a:srgbClr val="434343"/>
                </a:solidFill>
                <a:latin typeface="Open Sans"/>
                <a:ea typeface="Open Sans"/>
                <a:cs typeface="Open Sans"/>
                <a:sym typeface="Open Sans"/>
              </a:defRPr>
            </a:lvl7pPr>
            <a:lvl8pPr lvl="7" algn="ctr">
              <a:lnSpc>
                <a:spcPct val="100000"/>
              </a:lnSpc>
              <a:spcBef>
                <a:spcPts val="0"/>
              </a:spcBef>
              <a:spcAft>
                <a:spcPts val="0"/>
              </a:spcAft>
              <a:buClr>
                <a:srgbClr val="434343"/>
              </a:buClr>
              <a:buSzPts val="3500"/>
              <a:buFont typeface="Open Sans"/>
              <a:buNone/>
              <a:defRPr b="1" sz="2500">
                <a:solidFill>
                  <a:srgbClr val="434343"/>
                </a:solidFill>
                <a:latin typeface="Open Sans"/>
                <a:ea typeface="Open Sans"/>
                <a:cs typeface="Open Sans"/>
                <a:sym typeface="Open Sans"/>
              </a:defRPr>
            </a:lvl8pPr>
            <a:lvl9pPr lvl="8" algn="ctr">
              <a:lnSpc>
                <a:spcPct val="100000"/>
              </a:lnSpc>
              <a:spcBef>
                <a:spcPts val="0"/>
              </a:spcBef>
              <a:spcAft>
                <a:spcPts val="0"/>
              </a:spcAft>
              <a:buClr>
                <a:srgbClr val="434343"/>
              </a:buClr>
              <a:buSzPts val="3500"/>
              <a:buFont typeface="Open Sans"/>
              <a:buNone/>
              <a:defRPr b="1" sz="2500">
                <a:solidFill>
                  <a:srgbClr val="434343"/>
                </a:solidFill>
                <a:latin typeface="Open Sans"/>
                <a:ea typeface="Open Sans"/>
                <a:cs typeface="Open Sans"/>
                <a:sym typeface="Open Sans"/>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s Slide" type="secHead">
  <p:cSld name="SECTION_HEADER">
    <p:spTree>
      <p:nvGrpSpPr>
        <p:cNvPr id="12" name="Shape 12"/>
        <p:cNvGrpSpPr/>
        <p:nvPr/>
      </p:nvGrpSpPr>
      <p:grpSpPr>
        <a:xfrm>
          <a:off x="0" y="0"/>
          <a:ext cx="0" cy="0"/>
          <a:chOff x="0" y="0"/>
          <a:chExt cx="0" cy="0"/>
        </a:xfrm>
      </p:grpSpPr>
      <p:sp>
        <p:nvSpPr>
          <p:cNvPr id="13" name="Google Shape;13;p3"/>
          <p:cNvSpPr/>
          <p:nvPr/>
        </p:nvSpPr>
        <p:spPr>
          <a:xfrm flipH="1">
            <a:off x="-26700" y="-16950"/>
            <a:ext cx="10111800" cy="7831800"/>
          </a:xfrm>
          <a:prstGeom prst="rect">
            <a:avLst/>
          </a:prstGeom>
          <a:gradFill>
            <a:gsLst>
              <a:gs pos="0">
                <a:srgbClr val="F77300"/>
              </a:gs>
              <a:gs pos="100000">
                <a:srgbClr val="F5333F"/>
              </a:gs>
            </a:gsLst>
            <a:lin ang="8100019"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14" name="Google Shape;14;p3"/>
          <p:cNvPicPr preferRelativeResize="0"/>
          <p:nvPr/>
        </p:nvPicPr>
        <p:blipFill rotWithShape="1">
          <a:blip r:embed="rId2">
            <a:alphaModFix amt="8000"/>
          </a:blip>
          <a:srcRect b="7957" l="0" r="33195" t="7830"/>
          <a:stretch/>
        </p:blipFill>
        <p:spPr>
          <a:xfrm>
            <a:off x="5782950" y="0"/>
            <a:ext cx="4275450" cy="7772401"/>
          </a:xfrm>
          <a:prstGeom prst="rect">
            <a:avLst/>
          </a:prstGeom>
          <a:noFill/>
          <a:ln>
            <a:noFill/>
          </a:ln>
        </p:spPr>
      </p:pic>
      <p:sp>
        <p:nvSpPr>
          <p:cNvPr id="15" name="Google Shape;15;p3"/>
          <p:cNvSpPr/>
          <p:nvPr/>
        </p:nvSpPr>
        <p:spPr>
          <a:xfrm>
            <a:off x="-2771645" y="-1143000"/>
            <a:ext cx="10058400" cy="10058400"/>
          </a:xfrm>
          <a:prstGeom prst="ellipse">
            <a:avLst/>
          </a:pr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ew Chapter " type="tx">
  <p:cSld name="TITLE_AND_BODY">
    <p:spTree>
      <p:nvGrpSpPr>
        <p:cNvPr id="16" name="Shape 16"/>
        <p:cNvGrpSpPr/>
        <p:nvPr/>
      </p:nvGrpSpPr>
      <p:grpSpPr>
        <a:xfrm>
          <a:off x="0" y="0"/>
          <a:ext cx="0" cy="0"/>
          <a:chOff x="0" y="0"/>
          <a:chExt cx="0" cy="0"/>
        </a:xfrm>
      </p:grpSpPr>
      <p:pic>
        <p:nvPicPr>
          <p:cNvPr id="17" name="Google Shape;17;p4"/>
          <p:cNvPicPr preferRelativeResize="0"/>
          <p:nvPr/>
        </p:nvPicPr>
        <p:blipFill rotWithShape="1">
          <a:blip r:embed="rId2">
            <a:alphaModFix amt="6000"/>
          </a:blip>
          <a:srcRect b="7957" l="0" r="33195" t="7830"/>
          <a:stretch/>
        </p:blipFill>
        <p:spPr>
          <a:xfrm>
            <a:off x="5782950" y="0"/>
            <a:ext cx="4275450" cy="7772401"/>
          </a:xfrm>
          <a:prstGeom prst="rect">
            <a:avLst/>
          </a:prstGeom>
          <a:noFill/>
          <a:ln>
            <a:noFill/>
          </a:ln>
        </p:spPr>
      </p:pic>
      <p:sp>
        <p:nvSpPr>
          <p:cNvPr id="18" name="Google Shape;18;p4"/>
          <p:cNvSpPr/>
          <p:nvPr/>
        </p:nvSpPr>
        <p:spPr>
          <a:xfrm>
            <a:off x="5176773" y="2494231"/>
            <a:ext cx="4280400" cy="4280400"/>
          </a:xfrm>
          <a:prstGeom prst="ellipse">
            <a:avLst/>
          </a:prstGeom>
          <a:noFill/>
          <a:ln cap="flat" cmpd="sng" w="28575">
            <a:solidFill>
              <a:srgbClr val="F773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9" name="Shape 19"/>
        <p:cNvGrpSpPr/>
        <p:nvPr/>
      </p:nvGrpSpPr>
      <p:grpSpPr>
        <a:xfrm>
          <a:off x="0" y="0"/>
          <a:ext cx="0" cy="0"/>
          <a:chOff x="0" y="0"/>
          <a:chExt cx="0" cy="0"/>
        </a:xfrm>
      </p:grpSpPr>
      <p:sp>
        <p:nvSpPr>
          <p:cNvPr id="20" name="Google Shape;20;p5"/>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utline circle stroke " type="twoColTx">
  <p:cSld name="TITLE_AND_TWO_COLUMNS">
    <p:spTree>
      <p:nvGrpSpPr>
        <p:cNvPr id="21" name="Shape 21"/>
        <p:cNvGrpSpPr/>
        <p:nvPr/>
      </p:nvGrpSpPr>
      <p:grpSpPr>
        <a:xfrm>
          <a:off x="0" y="0"/>
          <a:ext cx="0" cy="0"/>
          <a:chOff x="0" y="0"/>
          <a:chExt cx="0" cy="0"/>
        </a:xfrm>
      </p:grpSpPr>
      <p:sp>
        <p:nvSpPr>
          <p:cNvPr id="22" name="Google Shape;22;p6"/>
          <p:cNvSpPr/>
          <p:nvPr/>
        </p:nvSpPr>
        <p:spPr>
          <a:xfrm>
            <a:off x="-4343348" y="-271500"/>
            <a:ext cx="8307600" cy="8307600"/>
          </a:xfrm>
          <a:prstGeom prst="ellipse">
            <a:avLst/>
          </a:prstGeom>
          <a:noFill/>
          <a:ln cap="flat" cmpd="sng" w="28575">
            <a:solidFill>
              <a:srgbClr val="F773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iderwebs" type="titleOnly">
  <p:cSld name="TITLE_ONLY">
    <p:spTree>
      <p:nvGrpSpPr>
        <p:cNvPr id="23" name="Shape 23"/>
        <p:cNvGrpSpPr/>
        <p:nvPr/>
      </p:nvGrpSpPr>
      <p:grpSpPr>
        <a:xfrm>
          <a:off x="0" y="0"/>
          <a:ext cx="0" cy="0"/>
          <a:chOff x="0" y="0"/>
          <a:chExt cx="0" cy="0"/>
        </a:xfrm>
      </p:grpSpPr>
      <p:pic>
        <p:nvPicPr>
          <p:cNvPr id="24" name="Google Shape;24;p7"/>
          <p:cNvPicPr preferRelativeResize="0"/>
          <p:nvPr/>
        </p:nvPicPr>
        <p:blipFill rotWithShape="1">
          <a:blip r:embed="rId2">
            <a:alphaModFix amt="6000"/>
          </a:blip>
          <a:srcRect b="7957" l="0" r="33195" t="7830"/>
          <a:stretch/>
        </p:blipFill>
        <p:spPr>
          <a:xfrm>
            <a:off x="5782950" y="0"/>
            <a:ext cx="4275450" cy="7772401"/>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slide circle holder">
  <p:cSld name="ONE_COLUMN_TEXT">
    <p:spTree>
      <p:nvGrpSpPr>
        <p:cNvPr id="25" name="Shape 25"/>
        <p:cNvGrpSpPr/>
        <p:nvPr/>
      </p:nvGrpSpPr>
      <p:grpSpPr>
        <a:xfrm>
          <a:off x="0" y="0"/>
          <a:ext cx="0" cy="0"/>
          <a:chOff x="0" y="0"/>
          <a:chExt cx="0" cy="0"/>
        </a:xfrm>
      </p:grpSpPr>
      <p:sp>
        <p:nvSpPr>
          <p:cNvPr id="26" name="Google Shape;26;p8"/>
          <p:cNvSpPr/>
          <p:nvPr/>
        </p:nvSpPr>
        <p:spPr>
          <a:xfrm>
            <a:off x="5292375" y="2607675"/>
            <a:ext cx="4089000" cy="4071000"/>
          </a:xfrm>
          <a:prstGeom prst="ellipse">
            <a:avLst/>
          </a:prstGeom>
          <a:noFill/>
          <a:ln cap="flat" cmpd="sng" w="28575">
            <a:solidFill>
              <a:srgbClr val="F773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pacity stroke circle">
  <p:cSld name="MAIN_POINT">
    <p:spTree>
      <p:nvGrpSpPr>
        <p:cNvPr id="27" name="Shape 27"/>
        <p:cNvGrpSpPr/>
        <p:nvPr/>
      </p:nvGrpSpPr>
      <p:grpSpPr>
        <a:xfrm>
          <a:off x="0" y="0"/>
          <a:ext cx="0" cy="0"/>
          <a:chOff x="0" y="0"/>
          <a:chExt cx="0" cy="0"/>
        </a:xfrm>
      </p:grpSpPr>
      <p:sp>
        <p:nvSpPr>
          <p:cNvPr id="28" name="Google Shape;28;p9"/>
          <p:cNvSpPr/>
          <p:nvPr/>
        </p:nvSpPr>
        <p:spPr>
          <a:xfrm>
            <a:off x="-6857317" y="-1478325"/>
            <a:ext cx="11217000" cy="11217000"/>
          </a:xfrm>
          <a:prstGeom prst="donut">
            <a:avLst>
              <a:gd fmla="val 413" name="adj"/>
            </a:avLst>
          </a:prstGeom>
          <a:solidFill>
            <a:srgbClr val="F77300">
              <a:alpha val="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29" name="Shape 29"/>
        <p:cNvGrpSpPr/>
        <p:nvPr/>
      </p:nvGrpSpPr>
      <p:grpSpPr>
        <a:xfrm>
          <a:off x="0" y="0"/>
          <a:ext cx="0" cy="0"/>
          <a:chOff x="0" y="0"/>
          <a:chExt cx="0" cy="0"/>
        </a:xfrm>
      </p:grpSpPr>
      <p:sp>
        <p:nvSpPr>
          <p:cNvPr id="30" name="Google Shape;30;p10"/>
          <p:cNvSpPr/>
          <p:nvPr/>
        </p:nvSpPr>
        <p:spPr>
          <a:xfrm>
            <a:off x="5029200" y="-189"/>
            <a:ext cx="5029200" cy="7772400"/>
          </a:xfrm>
          <a:prstGeom prst="rect">
            <a:avLst/>
          </a:prstGeom>
          <a:solidFill>
            <a:schemeClr val="lt2"/>
          </a:solidFill>
          <a:ln>
            <a:noFill/>
          </a:ln>
        </p:spPr>
        <p:txBody>
          <a:bodyPr anchorCtr="0" anchor="ctr" bIns="113100" lIns="113100" spcFirstLastPara="1" rIns="113100" wrap="square" tIns="1131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 name="Google Shape;31;p10"/>
          <p:cNvSpPr txBox="1"/>
          <p:nvPr>
            <p:ph type="title"/>
          </p:nvPr>
        </p:nvSpPr>
        <p:spPr>
          <a:xfrm>
            <a:off x="292050" y="1863464"/>
            <a:ext cx="4449600" cy="2239800"/>
          </a:xfrm>
          <a:prstGeom prst="rect">
            <a:avLst/>
          </a:prstGeom>
          <a:noFill/>
          <a:ln>
            <a:noFill/>
          </a:ln>
        </p:spPr>
        <p:txBody>
          <a:bodyPr anchorCtr="0" anchor="b" bIns="113100" lIns="113100" spcFirstLastPara="1" rIns="113100" wrap="square" tIns="113100">
            <a:no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sp>
        <p:nvSpPr>
          <p:cNvPr id="32" name="Google Shape;32;p10"/>
          <p:cNvSpPr txBox="1"/>
          <p:nvPr>
            <p:ph idx="1" type="subTitle"/>
          </p:nvPr>
        </p:nvSpPr>
        <p:spPr>
          <a:xfrm>
            <a:off x="292050" y="4235758"/>
            <a:ext cx="4449600" cy="1866300"/>
          </a:xfrm>
          <a:prstGeom prst="rect">
            <a:avLst/>
          </a:prstGeom>
          <a:noFill/>
          <a:ln>
            <a:noFill/>
          </a:ln>
        </p:spPr>
        <p:txBody>
          <a:bodyPr anchorCtr="0" anchor="t" bIns="113100" lIns="113100" spcFirstLastPara="1" rIns="113100" wrap="square" tIns="113100">
            <a:noAutofit/>
          </a:bodyPr>
          <a:lstStyle>
            <a:lvl1pPr lvl="0" algn="ctr">
              <a:lnSpc>
                <a:spcPct val="100000"/>
              </a:lnSpc>
              <a:spcBef>
                <a:spcPts val="0"/>
              </a:spcBef>
              <a:spcAft>
                <a:spcPts val="0"/>
              </a:spcAft>
              <a:buSzPts val="2600"/>
              <a:buNone/>
              <a:defRPr sz="2600"/>
            </a:lvl1pPr>
            <a:lvl2pPr lvl="1" algn="ctr">
              <a:lnSpc>
                <a:spcPct val="100000"/>
              </a:lnSpc>
              <a:spcBef>
                <a:spcPts val="0"/>
              </a:spcBef>
              <a:spcAft>
                <a:spcPts val="0"/>
              </a:spcAft>
              <a:buSzPts val="2600"/>
              <a:buNone/>
              <a:defRPr sz="2600"/>
            </a:lvl2pPr>
            <a:lvl3pPr lvl="2" algn="ctr">
              <a:lnSpc>
                <a:spcPct val="100000"/>
              </a:lnSpc>
              <a:spcBef>
                <a:spcPts val="0"/>
              </a:spcBef>
              <a:spcAft>
                <a:spcPts val="0"/>
              </a:spcAft>
              <a:buSzPts val="2600"/>
              <a:buNone/>
              <a:defRPr sz="2600"/>
            </a:lvl3pPr>
            <a:lvl4pPr lvl="3" algn="ctr">
              <a:lnSpc>
                <a:spcPct val="100000"/>
              </a:lnSpc>
              <a:spcBef>
                <a:spcPts val="0"/>
              </a:spcBef>
              <a:spcAft>
                <a:spcPts val="0"/>
              </a:spcAft>
              <a:buSzPts val="2600"/>
              <a:buNone/>
              <a:defRPr sz="2600"/>
            </a:lvl4pPr>
            <a:lvl5pPr lvl="4" algn="ctr">
              <a:lnSpc>
                <a:spcPct val="100000"/>
              </a:lnSpc>
              <a:spcBef>
                <a:spcPts val="0"/>
              </a:spcBef>
              <a:spcAft>
                <a:spcPts val="0"/>
              </a:spcAft>
              <a:buSzPts val="2600"/>
              <a:buNone/>
              <a:defRPr sz="2600"/>
            </a:lvl5pPr>
            <a:lvl6pPr lvl="5" algn="ctr">
              <a:lnSpc>
                <a:spcPct val="100000"/>
              </a:lnSpc>
              <a:spcBef>
                <a:spcPts val="0"/>
              </a:spcBef>
              <a:spcAft>
                <a:spcPts val="0"/>
              </a:spcAft>
              <a:buSzPts val="2600"/>
              <a:buNone/>
              <a:defRPr sz="2600"/>
            </a:lvl6pPr>
            <a:lvl7pPr lvl="6" algn="ctr">
              <a:lnSpc>
                <a:spcPct val="100000"/>
              </a:lnSpc>
              <a:spcBef>
                <a:spcPts val="0"/>
              </a:spcBef>
              <a:spcAft>
                <a:spcPts val="0"/>
              </a:spcAft>
              <a:buSzPts val="2600"/>
              <a:buNone/>
              <a:defRPr sz="2600"/>
            </a:lvl7pPr>
            <a:lvl8pPr lvl="7" algn="ctr">
              <a:lnSpc>
                <a:spcPct val="100000"/>
              </a:lnSpc>
              <a:spcBef>
                <a:spcPts val="0"/>
              </a:spcBef>
              <a:spcAft>
                <a:spcPts val="0"/>
              </a:spcAft>
              <a:buSzPts val="2600"/>
              <a:buNone/>
              <a:defRPr sz="2600"/>
            </a:lvl8pPr>
            <a:lvl9pPr lvl="8" algn="ctr">
              <a:lnSpc>
                <a:spcPct val="100000"/>
              </a:lnSpc>
              <a:spcBef>
                <a:spcPts val="0"/>
              </a:spcBef>
              <a:spcAft>
                <a:spcPts val="0"/>
              </a:spcAft>
              <a:buSzPts val="2600"/>
              <a:buNone/>
              <a:defRPr sz="2600"/>
            </a:lvl9pPr>
          </a:lstStyle>
          <a:p/>
        </p:txBody>
      </p:sp>
      <p:sp>
        <p:nvSpPr>
          <p:cNvPr id="33" name="Google Shape;33;p10"/>
          <p:cNvSpPr txBox="1"/>
          <p:nvPr>
            <p:ph idx="2" type="body"/>
          </p:nvPr>
        </p:nvSpPr>
        <p:spPr>
          <a:xfrm>
            <a:off x="5433450" y="1094158"/>
            <a:ext cx="4220700" cy="5583600"/>
          </a:xfrm>
          <a:prstGeom prst="rect">
            <a:avLst/>
          </a:prstGeom>
          <a:noFill/>
          <a:ln>
            <a:noFill/>
          </a:ln>
        </p:spPr>
        <p:txBody>
          <a:bodyPr anchorCtr="0" anchor="ctr" bIns="113100" lIns="113100" spcFirstLastPara="1" rIns="113100" wrap="square" tIns="113100">
            <a:noAutofit/>
          </a:bodyPr>
          <a:lstStyle>
            <a:lvl1pPr indent="-368300" lvl="0" marL="457200" algn="l">
              <a:lnSpc>
                <a:spcPct val="115000"/>
              </a:lnSpc>
              <a:spcBef>
                <a:spcPts val="0"/>
              </a:spcBef>
              <a:spcAft>
                <a:spcPts val="0"/>
              </a:spcAft>
              <a:buSzPts val="2200"/>
              <a:buChar char="●"/>
              <a:defRPr/>
            </a:lvl1pPr>
            <a:lvl2pPr indent="-336550" lvl="1" marL="914400" algn="l">
              <a:lnSpc>
                <a:spcPct val="115000"/>
              </a:lnSpc>
              <a:spcBef>
                <a:spcPts val="2000"/>
              </a:spcBef>
              <a:spcAft>
                <a:spcPts val="0"/>
              </a:spcAft>
              <a:buSzPts val="1700"/>
              <a:buChar char="○"/>
              <a:defRPr/>
            </a:lvl2pPr>
            <a:lvl3pPr indent="-336550" lvl="2" marL="1371600" algn="l">
              <a:lnSpc>
                <a:spcPct val="115000"/>
              </a:lnSpc>
              <a:spcBef>
                <a:spcPts val="2000"/>
              </a:spcBef>
              <a:spcAft>
                <a:spcPts val="0"/>
              </a:spcAft>
              <a:buSzPts val="1700"/>
              <a:buChar char="■"/>
              <a:defRPr/>
            </a:lvl3pPr>
            <a:lvl4pPr indent="-336550" lvl="3" marL="1828800" algn="l">
              <a:lnSpc>
                <a:spcPct val="115000"/>
              </a:lnSpc>
              <a:spcBef>
                <a:spcPts val="2000"/>
              </a:spcBef>
              <a:spcAft>
                <a:spcPts val="0"/>
              </a:spcAft>
              <a:buSzPts val="1700"/>
              <a:buChar char="●"/>
              <a:defRPr/>
            </a:lvl4pPr>
            <a:lvl5pPr indent="-336550" lvl="4" marL="2286000" algn="l">
              <a:lnSpc>
                <a:spcPct val="115000"/>
              </a:lnSpc>
              <a:spcBef>
                <a:spcPts val="2000"/>
              </a:spcBef>
              <a:spcAft>
                <a:spcPts val="0"/>
              </a:spcAft>
              <a:buSzPts val="1700"/>
              <a:buChar char="○"/>
              <a:defRPr/>
            </a:lvl5pPr>
            <a:lvl6pPr indent="-336550" lvl="5" marL="2743200" algn="l">
              <a:lnSpc>
                <a:spcPct val="115000"/>
              </a:lnSpc>
              <a:spcBef>
                <a:spcPts val="2000"/>
              </a:spcBef>
              <a:spcAft>
                <a:spcPts val="0"/>
              </a:spcAft>
              <a:buSzPts val="1700"/>
              <a:buChar char="■"/>
              <a:defRPr/>
            </a:lvl6pPr>
            <a:lvl7pPr indent="-336550" lvl="6" marL="3200400" algn="l">
              <a:lnSpc>
                <a:spcPct val="115000"/>
              </a:lnSpc>
              <a:spcBef>
                <a:spcPts val="2000"/>
              </a:spcBef>
              <a:spcAft>
                <a:spcPts val="0"/>
              </a:spcAft>
              <a:buSzPts val="1700"/>
              <a:buChar char="●"/>
              <a:defRPr/>
            </a:lvl7pPr>
            <a:lvl8pPr indent="-336550" lvl="7" marL="3657600" algn="l">
              <a:lnSpc>
                <a:spcPct val="115000"/>
              </a:lnSpc>
              <a:spcBef>
                <a:spcPts val="2000"/>
              </a:spcBef>
              <a:spcAft>
                <a:spcPts val="0"/>
              </a:spcAft>
              <a:buSzPts val="1700"/>
              <a:buChar char="○"/>
              <a:defRPr/>
            </a:lvl8pPr>
            <a:lvl9pPr indent="-336550" lvl="8" marL="4114800" algn="l">
              <a:lnSpc>
                <a:spcPct val="115000"/>
              </a:lnSpc>
              <a:spcBef>
                <a:spcPts val="2000"/>
              </a:spcBef>
              <a:spcAft>
                <a:spcPts val="2000"/>
              </a:spcAft>
              <a:buSzPts val="1700"/>
              <a:buChar char="■"/>
              <a:defRPr/>
            </a:lvl9pPr>
          </a:lstStyle>
          <a:p/>
        </p:txBody>
      </p:sp>
      <p:sp>
        <p:nvSpPr>
          <p:cNvPr id="34" name="Google Shape;34;p10"/>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5" Type="http://schemas.openxmlformats.org/officeDocument/2006/relationships/slideLayout" Target="../slideLayouts/slideLayout5.xml"/><Relationship Id="rId6" Type="http://schemas.openxmlformats.org/officeDocument/2006/relationships/slideLayout" Target="../slideLayouts/slideLayout6.xml"/><Relationship Id="rId18" Type="http://schemas.openxmlformats.org/officeDocument/2006/relationships/theme" Target="../theme/theme1.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42870" y="672482"/>
            <a:ext cx="9372600" cy="865500"/>
          </a:xfrm>
          <a:prstGeom prst="rect">
            <a:avLst/>
          </a:prstGeom>
          <a:noFill/>
          <a:ln>
            <a:noFill/>
          </a:ln>
        </p:spPr>
        <p:txBody>
          <a:bodyPr anchorCtr="0" anchor="t" bIns="113100" lIns="113100" spcFirstLastPara="1" rIns="113100" wrap="square" tIns="113100">
            <a:noAutofit/>
          </a:bodyPr>
          <a:lstStyle>
            <a:lvl1pPr lvl="0" marR="0" rtl="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9pPr>
          </a:lstStyle>
          <a:p/>
        </p:txBody>
      </p:sp>
      <p:sp>
        <p:nvSpPr>
          <p:cNvPr id="7" name="Google Shape;7;p1"/>
          <p:cNvSpPr txBox="1"/>
          <p:nvPr>
            <p:ph idx="1" type="body"/>
          </p:nvPr>
        </p:nvSpPr>
        <p:spPr>
          <a:xfrm>
            <a:off x="342870" y="1741518"/>
            <a:ext cx="9372600" cy="5162700"/>
          </a:xfrm>
          <a:prstGeom prst="rect">
            <a:avLst/>
          </a:prstGeom>
          <a:noFill/>
          <a:ln>
            <a:noFill/>
          </a:ln>
        </p:spPr>
        <p:txBody>
          <a:bodyPr anchorCtr="0" anchor="t" bIns="113100" lIns="113100" spcFirstLastPara="1" rIns="113100" wrap="square" tIns="113100">
            <a:noAutofit/>
          </a:bodyPr>
          <a:lstStyle>
            <a:lvl1pPr indent="-368300" lvl="0" marL="457200" marR="0" rtl="0" algn="l">
              <a:lnSpc>
                <a:spcPct val="115000"/>
              </a:lnSpc>
              <a:spcBef>
                <a:spcPts val="0"/>
              </a:spcBef>
              <a:spcAft>
                <a:spcPts val="0"/>
              </a:spcAft>
              <a:buClr>
                <a:schemeClr val="dk2"/>
              </a:buClr>
              <a:buSzPts val="2200"/>
              <a:buFont typeface="Arial"/>
              <a:buChar char="●"/>
              <a:defRPr b="0" i="0" sz="2200" u="none" cap="none" strike="noStrike">
                <a:solidFill>
                  <a:schemeClr val="dk2"/>
                </a:solidFill>
                <a:latin typeface="Arial"/>
                <a:ea typeface="Arial"/>
                <a:cs typeface="Arial"/>
                <a:sym typeface="Arial"/>
              </a:defRPr>
            </a:lvl1pPr>
            <a:lvl2pPr indent="-336550" lvl="1" marL="914400" marR="0" rtl="0" algn="l">
              <a:lnSpc>
                <a:spcPct val="115000"/>
              </a:lnSpc>
              <a:spcBef>
                <a:spcPts val="2000"/>
              </a:spcBef>
              <a:spcAft>
                <a:spcPts val="0"/>
              </a:spcAft>
              <a:buClr>
                <a:schemeClr val="dk2"/>
              </a:buClr>
              <a:buSzPts val="1700"/>
              <a:buFont typeface="Arial"/>
              <a:buChar char="○"/>
              <a:defRPr b="0" i="0" sz="1700" u="none" cap="none" strike="noStrike">
                <a:solidFill>
                  <a:schemeClr val="dk2"/>
                </a:solidFill>
                <a:latin typeface="Arial"/>
                <a:ea typeface="Arial"/>
                <a:cs typeface="Arial"/>
                <a:sym typeface="Arial"/>
              </a:defRPr>
            </a:lvl2pPr>
            <a:lvl3pPr indent="-336550" lvl="2" marL="1371600" marR="0" rtl="0" algn="l">
              <a:lnSpc>
                <a:spcPct val="115000"/>
              </a:lnSpc>
              <a:spcBef>
                <a:spcPts val="2000"/>
              </a:spcBef>
              <a:spcAft>
                <a:spcPts val="0"/>
              </a:spcAft>
              <a:buClr>
                <a:schemeClr val="dk2"/>
              </a:buClr>
              <a:buSzPts val="1700"/>
              <a:buFont typeface="Arial"/>
              <a:buChar char="■"/>
              <a:defRPr b="0" i="0" sz="1700" u="none" cap="none" strike="noStrike">
                <a:solidFill>
                  <a:schemeClr val="dk2"/>
                </a:solidFill>
                <a:latin typeface="Arial"/>
                <a:ea typeface="Arial"/>
                <a:cs typeface="Arial"/>
                <a:sym typeface="Arial"/>
              </a:defRPr>
            </a:lvl3pPr>
            <a:lvl4pPr indent="-336550" lvl="3" marL="1828800" marR="0" rtl="0" algn="l">
              <a:lnSpc>
                <a:spcPct val="115000"/>
              </a:lnSpc>
              <a:spcBef>
                <a:spcPts val="2000"/>
              </a:spcBef>
              <a:spcAft>
                <a:spcPts val="0"/>
              </a:spcAft>
              <a:buClr>
                <a:schemeClr val="dk2"/>
              </a:buClr>
              <a:buSzPts val="1700"/>
              <a:buFont typeface="Arial"/>
              <a:buChar char="●"/>
              <a:defRPr b="0" i="0" sz="1700" u="none" cap="none" strike="noStrike">
                <a:solidFill>
                  <a:schemeClr val="dk2"/>
                </a:solidFill>
                <a:latin typeface="Arial"/>
                <a:ea typeface="Arial"/>
                <a:cs typeface="Arial"/>
                <a:sym typeface="Arial"/>
              </a:defRPr>
            </a:lvl4pPr>
            <a:lvl5pPr indent="-336550" lvl="4" marL="2286000" marR="0" rtl="0" algn="l">
              <a:lnSpc>
                <a:spcPct val="115000"/>
              </a:lnSpc>
              <a:spcBef>
                <a:spcPts val="2000"/>
              </a:spcBef>
              <a:spcAft>
                <a:spcPts val="0"/>
              </a:spcAft>
              <a:buClr>
                <a:schemeClr val="dk2"/>
              </a:buClr>
              <a:buSzPts val="1700"/>
              <a:buFont typeface="Arial"/>
              <a:buChar char="○"/>
              <a:defRPr b="0" i="0" sz="1700" u="none" cap="none" strike="noStrike">
                <a:solidFill>
                  <a:schemeClr val="dk2"/>
                </a:solidFill>
                <a:latin typeface="Arial"/>
                <a:ea typeface="Arial"/>
                <a:cs typeface="Arial"/>
                <a:sym typeface="Arial"/>
              </a:defRPr>
            </a:lvl5pPr>
            <a:lvl6pPr indent="-336550" lvl="5" marL="2743200" marR="0" rtl="0" algn="l">
              <a:lnSpc>
                <a:spcPct val="115000"/>
              </a:lnSpc>
              <a:spcBef>
                <a:spcPts val="2000"/>
              </a:spcBef>
              <a:spcAft>
                <a:spcPts val="0"/>
              </a:spcAft>
              <a:buClr>
                <a:schemeClr val="dk2"/>
              </a:buClr>
              <a:buSzPts val="1700"/>
              <a:buFont typeface="Arial"/>
              <a:buChar char="■"/>
              <a:defRPr b="0" i="0" sz="1700" u="none" cap="none" strike="noStrike">
                <a:solidFill>
                  <a:schemeClr val="dk2"/>
                </a:solidFill>
                <a:latin typeface="Arial"/>
                <a:ea typeface="Arial"/>
                <a:cs typeface="Arial"/>
                <a:sym typeface="Arial"/>
              </a:defRPr>
            </a:lvl6pPr>
            <a:lvl7pPr indent="-336550" lvl="6" marL="3200400" marR="0" rtl="0" algn="l">
              <a:lnSpc>
                <a:spcPct val="115000"/>
              </a:lnSpc>
              <a:spcBef>
                <a:spcPts val="2000"/>
              </a:spcBef>
              <a:spcAft>
                <a:spcPts val="0"/>
              </a:spcAft>
              <a:buClr>
                <a:schemeClr val="dk2"/>
              </a:buClr>
              <a:buSzPts val="1700"/>
              <a:buFont typeface="Arial"/>
              <a:buChar char="●"/>
              <a:defRPr b="0" i="0" sz="1700" u="none" cap="none" strike="noStrike">
                <a:solidFill>
                  <a:schemeClr val="dk2"/>
                </a:solidFill>
                <a:latin typeface="Arial"/>
                <a:ea typeface="Arial"/>
                <a:cs typeface="Arial"/>
                <a:sym typeface="Arial"/>
              </a:defRPr>
            </a:lvl7pPr>
            <a:lvl8pPr indent="-336550" lvl="7" marL="3657600" marR="0" rtl="0" algn="l">
              <a:lnSpc>
                <a:spcPct val="115000"/>
              </a:lnSpc>
              <a:spcBef>
                <a:spcPts val="2000"/>
              </a:spcBef>
              <a:spcAft>
                <a:spcPts val="0"/>
              </a:spcAft>
              <a:buClr>
                <a:schemeClr val="dk2"/>
              </a:buClr>
              <a:buSzPts val="1700"/>
              <a:buFont typeface="Arial"/>
              <a:buChar char="○"/>
              <a:defRPr b="0" i="0" sz="1700" u="none" cap="none" strike="noStrike">
                <a:solidFill>
                  <a:schemeClr val="dk2"/>
                </a:solidFill>
                <a:latin typeface="Arial"/>
                <a:ea typeface="Arial"/>
                <a:cs typeface="Arial"/>
                <a:sym typeface="Arial"/>
              </a:defRPr>
            </a:lvl8pPr>
            <a:lvl9pPr indent="-336550" lvl="8" marL="4114800" marR="0" rtl="0" algn="l">
              <a:lnSpc>
                <a:spcPct val="115000"/>
              </a:lnSpc>
              <a:spcBef>
                <a:spcPts val="2000"/>
              </a:spcBef>
              <a:spcAft>
                <a:spcPts val="2000"/>
              </a:spcAft>
              <a:buClr>
                <a:schemeClr val="dk2"/>
              </a:buClr>
              <a:buSzPts val="1700"/>
              <a:buFont typeface="Arial"/>
              <a:buChar char="■"/>
              <a:defRPr b="0" i="0" sz="1700" u="none" cap="none" strike="noStrike">
                <a:solidFill>
                  <a:schemeClr val="dk2"/>
                </a:solidFill>
                <a:latin typeface="Arial"/>
                <a:ea typeface="Arial"/>
                <a:cs typeface="Arial"/>
                <a:sym typeface="Arial"/>
              </a:defRPr>
            </a:lvl9pPr>
          </a:lstStyle>
          <a:p/>
        </p:txBody>
      </p:sp>
      <p:sp>
        <p:nvSpPr>
          <p:cNvPr id="8" name="Google Shape;8;p1"/>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hyperlink" Target="https://impact.com/" TargetMode="External"/><Relationship Id="rId4" Type="http://schemas.openxmlformats.org/officeDocument/2006/relationships/image" Target="../media/image4.png"/><Relationship Id="rId5" Type="http://schemas.openxmlformats.org/officeDocument/2006/relationships/image" Target="../media/image7.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0.xml"/><Relationship Id="rId3" Type="http://schemas.openxmlformats.org/officeDocument/2006/relationships/hyperlink" Target="https://impact.com/" TargetMode="External"/><Relationship Id="rId4" Type="http://schemas.openxmlformats.org/officeDocument/2006/relationships/image" Target="../media/image4.png"/><Relationship Id="rId5" Type="http://schemas.openxmlformats.org/officeDocument/2006/relationships/image" Target="../media/image40.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1.xml"/><Relationship Id="rId3" Type="http://schemas.openxmlformats.org/officeDocument/2006/relationships/hyperlink" Target="https://impact.com/" TargetMode="External"/><Relationship Id="rId4" Type="http://schemas.openxmlformats.org/officeDocument/2006/relationships/image" Target="../media/image4.png"/><Relationship Id="rId5" Type="http://schemas.openxmlformats.org/officeDocument/2006/relationships/image" Target="../media/image2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2.xml"/><Relationship Id="rId3" Type="http://schemas.openxmlformats.org/officeDocument/2006/relationships/hyperlink" Target="https://impact.com/" TargetMode="External"/><Relationship Id="rId4" Type="http://schemas.openxmlformats.org/officeDocument/2006/relationships/image" Target="../media/image4.png"/><Relationship Id="rId5" Type="http://schemas.openxmlformats.org/officeDocument/2006/relationships/image" Target="../media/image1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3.xml"/><Relationship Id="rId3" Type="http://schemas.openxmlformats.org/officeDocument/2006/relationships/hyperlink" Target="https://impact.com/" TargetMode="External"/><Relationship Id="rId4" Type="http://schemas.openxmlformats.org/officeDocument/2006/relationships/image" Target="../media/image4.png"/><Relationship Id="rId5" Type="http://schemas.openxmlformats.org/officeDocument/2006/relationships/image" Target="../media/image20.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4.xml"/><Relationship Id="rId3" Type="http://schemas.openxmlformats.org/officeDocument/2006/relationships/hyperlink" Target="https://impact.com/" TargetMode="External"/><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5.xml"/><Relationship Id="rId3" Type="http://schemas.openxmlformats.org/officeDocument/2006/relationships/hyperlink" Target="https://impact.com/" TargetMode="External"/><Relationship Id="rId4" Type="http://schemas.openxmlformats.org/officeDocument/2006/relationships/image" Target="../media/image4.png"/><Relationship Id="rId5" Type="http://schemas.openxmlformats.org/officeDocument/2006/relationships/image" Target="../media/image18.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6.xml"/><Relationship Id="rId3" Type="http://schemas.openxmlformats.org/officeDocument/2006/relationships/hyperlink" Target="https://impact.com/" TargetMode="External"/><Relationship Id="rId4" Type="http://schemas.openxmlformats.org/officeDocument/2006/relationships/image" Target="../media/image4.png"/><Relationship Id="rId5" Type="http://schemas.openxmlformats.org/officeDocument/2006/relationships/image" Target="../media/image16.png"/><Relationship Id="rId6" Type="http://schemas.openxmlformats.org/officeDocument/2006/relationships/image" Target="../media/image19.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7.xml"/><Relationship Id="rId3" Type="http://schemas.openxmlformats.org/officeDocument/2006/relationships/hyperlink" Target="https://impact.com/" TargetMode="External"/><Relationship Id="rId4" Type="http://schemas.openxmlformats.org/officeDocument/2006/relationships/image" Target="../media/image4.png"/><Relationship Id="rId5" Type="http://schemas.openxmlformats.org/officeDocument/2006/relationships/image" Target="../media/image19.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8.xml"/><Relationship Id="rId3" Type="http://schemas.openxmlformats.org/officeDocument/2006/relationships/hyperlink" Target="https://impact.com/" TargetMode="External"/><Relationship Id="rId4" Type="http://schemas.openxmlformats.org/officeDocument/2006/relationships/image" Target="../media/image4.png"/><Relationship Id="rId5" Type="http://schemas.openxmlformats.org/officeDocument/2006/relationships/hyperlink" Target="https://appsumo.com/" TargetMode="External"/><Relationship Id="rId6" Type="http://schemas.openxmlformats.org/officeDocument/2006/relationships/image" Target="../media/image11.png"/><Relationship Id="rId7" Type="http://schemas.openxmlformats.org/officeDocument/2006/relationships/image" Target="../media/image14.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9.xml"/><Relationship Id="rId3" Type="http://schemas.openxmlformats.org/officeDocument/2006/relationships/hyperlink" Target="https://impact.com/" TargetMode="External"/><Relationship Id="rId4" Type="http://schemas.openxmlformats.org/officeDocument/2006/relationships/image" Target="../media/image4.png"/><Relationship Id="rId5" Type="http://schemas.openxmlformats.org/officeDocument/2006/relationships/image" Target="../media/image24.png"/><Relationship Id="rId6" Type="http://schemas.openxmlformats.org/officeDocument/2006/relationships/image" Target="../media/image1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hyperlink" Target="https://impact.com/" TargetMode="Externa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0.xml"/><Relationship Id="rId3" Type="http://schemas.openxmlformats.org/officeDocument/2006/relationships/hyperlink" Target="https://impact.com/" TargetMode="External"/><Relationship Id="rId4" Type="http://schemas.openxmlformats.org/officeDocument/2006/relationships/image" Target="../media/image4.png"/><Relationship Id="rId5" Type="http://schemas.openxmlformats.org/officeDocument/2006/relationships/image" Target="../media/image14.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1.xml"/><Relationship Id="rId3" Type="http://schemas.openxmlformats.org/officeDocument/2006/relationships/hyperlink" Target="https://impact.com/" TargetMode="External"/><Relationship Id="rId4" Type="http://schemas.openxmlformats.org/officeDocument/2006/relationships/image" Target="../media/image4.png"/><Relationship Id="rId5" Type="http://schemas.openxmlformats.org/officeDocument/2006/relationships/hyperlink" Target="https://www.mapiful.com/" TargetMode="External"/><Relationship Id="rId6" Type="http://schemas.openxmlformats.org/officeDocument/2006/relationships/image" Target="../media/image26.jpg"/><Relationship Id="rId7" Type="http://schemas.openxmlformats.org/officeDocument/2006/relationships/image" Target="../media/image25.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2.xml"/><Relationship Id="rId3" Type="http://schemas.openxmlformats.org/officeDocument/2006/relationships/hyperlink" Target="https://impact.com/" TargetMode="External"/><Relationship Id="rId4" Type="http://schemas.openxmlformats.org/officeDocument/2006/relationships/image" Target="../media/image4.png"/><Relationship Id="rId5" Type="http://schemas.openxmlformats.org/officeDocument/2006/relationships/image" Target="../media/image50.png"/><Relationship Id="rId6" Type="http://schemas.openxmlformats.org/officeDocument/2006/relationships/image" Target="../media/image25.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3.xml"/><Relationship Id="rId3" Type="http://schemas.openxmlformats.org/officeDocument/2006/relationships/hyperlink" Target="https://impact.com/" TargetMode="External"/><Relationship Id="rId4" Type="http://schemas.openxmlformats.org/officeDocument/2006/relationships/image" Target="../media/image4.png"/><Relationship Id="rId5" Type="http://schemas.openxmlformats.org/officeDocument/2006/relationships/image" Target="../media/image25.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4.xml"/><Relationship Id="rId3" Type="http://schemas.openxmlformats.org/officeDocument/2006/relationships/image" Target="../media/image31.jpg"/><Relationship Id="rId4" Type="http://schemas.openxmlformats.org/officeDocument/2006/relationships/hyperlink" Target="https://impact.com/" TargetMode="External"/><Relationship Id="rId5" Type="http://schemas.openxmlformats.org/officeDocument/2006/relationships/image" Target="../media/image4.png"/><Relationship Id="rId6" Type="http://schemas.openxmlformats.org/officeDocument/2006/relationships/hyperlink" Target="https://ritzcamera.com/" TargetMode="External"/><Relationship Id="rId7" Type="http://schemas.openxmlformats.org/officeDocument/2006/relationships/image" Target="../media/image51.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5.xml"/><Relationship Id="rId3" Type="http://schemas.openxmlformats.org/officeDocument/2006/relationships/hyperlink" Target="https://impact.com/" TargetMode="External"/><Relationship Id="rId4" Type="http://schemas.openxmlformats.org/officeDocument/2006/relationships/image" Target="../media/image4.png"/><Relationship Id="rId5" Type="http://schemas.openxmlformats.org/officeDocument/2006/relationships/image" Target="../media/image31.jp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6.xml"/><Relationship Id="rId3" Type="http://schemas.openxmlformats.org/officeDocument/2006/relationships/hyperlink" Target="https://impact.com/" TargetMode="External"/><Relationship Id="rId4" Type="http://schemas.openxmlformats.org/officeDocument/2006/relationships/image" Target="../media/image4.png"/><Relationship Id="rId5" Type="http://schemas.openxmlformats.org/officeDocument/2006/relationships/hyperlink" Target="https://www.lightinthebox.com/" TargetMode="External"/><Relationship Id="rId6" Type="http://schemas.openxmlformats.org/officeDocument/2006/relationships/image" Target="../media/image42.jpg"/><Relationship Id="rId7" Type="http://schemas.openxmlformats.org/officeDocument/2006/relationships/image" Target="../media/image33.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7.xml"/><Relationship Id="rId3" Type="http://schemas.openxmlformats.org/officeDocument/2006/relationships/hyperlink" Target="https://impact.com/" TargetMode="External"/><Relationship Id="rId4" Type="http://schemas.openxmlformats.org/officeDocument/2006/relationships/image" Target="../media/image4.png"/><Relationship Id="rId5" Type="http://schemas.openxmlformats.org/officeDocument/2006/relationships/image" Target="../media/image33.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8.xml"/><Relationship Id="rId3" Type="http://schemas.openxmlformats.org/officeDocument/2006/relationships/hyperlink" Target="https://impact.com/" TargetMode="External"/><Relationship Id="rId4" Type="http://schemas.openxmlformats.org/officeDocument/2006/relationships/image" Target="../media/image4.png"/><Relationship Id="rId5" Type="http://schemas.openxmlformats.org/officeDocument/2006/relationships/hyperlink" Target="https://www.vivino.com/US/en" TargetMode="External"/><Relationship Id="rId6" Type="http://schemas.openxmlformats.org/officeDocument/2006/relationships/image" Target="../media/image47.png"/><Relationship Id="rId7" Type="http://schemas.openxmlformats.org/officeDocument/2006/relationships/image" Target="../media/image30.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9.xml"/><Relationship Id="rId3" Type="http://schemas.openxmlformats.org/officeDocument/2006/relationships/image" Target="../media/image39.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hyperlink" Target="https://impact.com/" TargetMode="External"/><Relationship Id="rId4" Type="http://schemas.openxmlformats.org/officeDocument/2006/relationships/image" Target="../media/image4.png"/><Relationship Id="rId5" Type="http://schemas.openxmlformats.org/officeDocument/2006/relationships/image" Target="../media/image13.jpg"/><Relationship Id="rId6" Type="http://schemas.openxmlformats.org/officeDocument/2006/relationships/hyperlink" Target="https://bit.ly/29surprisingstats" TargetMode="Externa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0.xml"/><Relationship Id="rId3" Type="http://schemas.openxmlformats.org/officeDocument/2006/relationships/hyperlink" Target="https://impact.com/" TargetMode="External"/><Relationship Id="rId4" Type="http://schemas.openxmlformats.org/officeDocument/2006/relationships/image" Target="../media/image4.png"/><Relationship Id="rId5" Type="http://schemas.openxmlformats.org/officeDocument/2006/relationships/image" Target="../media/image30.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1.xml"/><Relationship Id="rId3" Type="http://schemas.openxmlformats.org/officeDocument/2006/relationships/hyperlink" Target="https://impact.com/" TargetMode="External"/><Relationship Id="rId4" Type="http://schemas.openxmlformats.org/officeDocument/2006/relationships/image" Target="../media/image4.png"/><Relationship Id="rId5" Type="http://schemas.openxmlformats.org/officeDocument/2006/relationships/hyperlink" Target="https://www.razer.com/" TargetMode="External"/><Relationship Id="rId6" Type="http://schemas.openxmlformats.org/officeDocument/2006/relationships/image" Target="../media/image53.jpg"/><Relationship Id="rId7" Type="http://schemas.openxmlformats.org/officeDocument/2006/relationships/image" Target="../media/image35.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2.xml"/><Relationship Id="rId3" Type="http://schemas.openxmlformats.org/officeDocument/2006/relationships/image" Target="../media/image48.jp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3.xml"/><Relationship Id="rId3" Type="http://schemas.openxmlformats.org/officeDocument/2006/relationships/hyperlink" Target="https://impact.com/" TargetMode="External"/><Relationship Id="rId4" Type="http://schemas.openxmlformats.org/officeDocument/2006/relationships/image" Target="../media/image4.png"/><Relationship Id="rId5" Type="http://schemas.openxmlformats.org/officeDocument/2006/relationships/image" Target="../media/image35.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4.xml"/><Relationship Id="rId3" Type="http://schemas.openxmlformats.org/officeDocument/2006/relationships/hyperlink" Target="https://impact.com/" TargetMode="External"/><Relationship Id="rId4" Type="http://schemas.openxmlformats.org/officeDocument/2006/relationships/image" Target="../media/image4.png"/><Relationship Id="rId5" Type="http://schemas.openxmlformats.org/officeDocument/2006/relationships/image" Target="../media/image41.jp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5.xml"/><Relationship Id="rId3" Type="http://schemas.openxmlformats.org/officeDocument/2006/relationships/image" Target="../media/image49.jpg"/><Relationship Id="rId4" Type="http://schemas.openxmlformats.org/officeDocument/2006/relationships/hyperlink" Target="https://bit.ly/savagxfentypartnerships" TargetMode="External"/></Relationships>
</file>

<file path=ppt/slides/_rels/slide36.xml.rels><?xml version="1.0" encoding="UTF-8" standalone="yes"?><Relationships xmlns="http://schemas.openxmlformats.org/package/2006/relationships"><Relationship Id="rId11" Type="http://schemas.openxmlformats.org/officeDocument/2006/relationships/hyperlink" Target="https://twitter.com/impactdotcom" TargetMode="External"/><Relationship Id="rId10" Type="http://schemas.openxmlformats.org/officeDocument/2006/relationships/image" Target="../media/image43.png"/><Relationship Id="rId13" Type="http://schemas.openxmlformats.org/officeDocument/2006/relationships/hyperlink" Target="https://www.linkedin.com/company/impactdotcom/" TargetMode="External"/><Relationship Id="rId12" Type="http://schemas.openxmlformats.org/officeDocument/2006/relationships/image" Target="../media/image37.png"/><Relationship Id="rId1" Type="http://schemas.openxmlformats.org/officeDocument/2006/relationships/slideLayout" Target="../slideLayouts/slideLayout2.xml"/><Relationship Id="rId2" Type="http://schemas.openxmlformats.org/officeDocument/2006/relationships/notesSlide" Target="../notesSlides/notesSlide36.xml"/><Relationship Id="rId3" Type="http://schemas.openxmlformats.org/officeDocument/2006/relationships/hyperlink" Target="https://impact.com/" TargetMode="External"/><Relationship Id="rId4" Type="http://schemas.openxmlformats.org/officeDocument/2006/relationships/image" Target="../media/image4.png"/><Relationship Id="rId9" Type="http://schemas.openxmlformats.org/officeDocument/2006/relationships/hyperlink" Target="https://www.facebook.com/impactdotcom1" TargetMode="External"/><Relationship Id="rId15" Type="http://schemas.openxmlformats.org/officeDocument/2006/relationships/hyperlink" Target="https://www.youtube.com/c/impactdotcom" TargetMode="External"/><Relationship Id="rId14" Type="http://schemas.openxmlformats.org/officeDocument/2006/relationships/image" Target="../media/image44.png"/><Relationship Id="rId16" Type="http://schemas.openxmlformats.org/officeDocument/2006/relationships/image" Target="../media/image45.png"/><Relationship Id="rId5" Type="http://schemas.openxmlformats.org/officeDocument/2006/relationships/hyperlink" Target="https://impact.com/" TargetMode="External"/><Relationship Id="rId6" Type="http://schemas.openxmlformats.org/officeDocument/2006/relationships/hyperlink" Target="https://impact.com/" TargetMode="External"/><Relationship Id="rId7" Type="http://schemas.openxmlformats.org/officeDocument/2006/relationships/image" Target="../media/image36.png"/><Relationship Id="rId8" Type="http://schemas.openxmlformats.org/officeDocument/2006/relationships/hyperlink" Target="http://www.impact.com"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hyperlink" Target="https://impact.com/" TargetMode="External"/><Relationship Id="rId4" Type="http://schemas.openxmlformats.org/officeDocument/2006/relationships/image" Target="../media/image4.png"/><Relationship Id="rId5" Type="http://schemas.openxmlformats.org/officeDocument/2006/relationships/image" Target="../media/image9.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xml"/><Relationship Id="rId3" Type="http://schemas.openxmlformats.org/officeDocument/2006/relationships/hyperlink" Target="https://impact.com/" TargetMode="External"/><Relationship Id="rId4" Type="http://schemas.openxmlformats.org/officeDocument/2006/relationships/image" Target="../media/image4.png"/><Relationship Id="rId5" Type="http://schemas.openxmlformats.org/officeDocument/2006/relationships/image" Target="../media/image34.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hyperlink" Target="https://impact.com/" TargetMode="External"/><Relationship Id="rId4" Type="http://schemas.openxmlformats.org/officeDocument/2006/relationships/image" Target="../media/image4.png"/><Relationship Id="rId5" Type="http://schemas.openxmlformats.org/officeDocument/2006/relationships/image" Target="../media/image10.jpg"/><Relationship Id="rId6" Type="http://schemas.openxmlformats.org/officeDocument/2006/relationships/hyperlink" Target="https://bwnews.pr/3PzXGOd" TargetMode="External"/><Relationship Id="rId7" Type="http://schemas.openxmlformats.org/officeDocument/2006/relationships/hyperlink" Target="https://www.invoca.com/blog/retail-marketing-statistics"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 Id="rId3" Type="http://schemas.openxmlformats.org/officeDocument/2006/relationships/hyperlink" Target="https://impact.com/" TargetMode="External"/><Relationship Id="rId4" Type="http://schemas.openxmlformats.org/officeDocument/2006/relationships/image" Target="../media/image4.png"/><Relationship Id="rId5" Type="http://schemas.openxmlformats.org/officeDocument/2006/relationships/image" Target="../media/image11.png"/><Relationship Id="rId6" Type="http://schemas.openxmlformats.org/officeDocument/2006/relationships/image" Target="../media/image2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8.xml"/><Relationship Id="rId3" Type="http://schemas.openxmlformats.org/officeDocument/2006/relationships/hyperlink" Target="https://impact.com/" TargetMode="External"/><Relationship Id="rId4" Type="http://schemas.openxmlformats.org/officeDocument/2006/relationships/image" Target="../media/image4.png"/><Relationship Id="rId5" Type="http://schemas.openxmlformats.org/officeDocument/2006/relationships/image" Target="../media/image2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9.xml"/><Relationship Id="rId3" Type="http://schemas.openxmlformats.org/officeDocument/2006/relationships/hyperlink" Target="https://impact.com/" TargetMode="External"/><Relationship Id="rId4" Type="http://schemas.openxmlformats.org/officeDocument/2006/relationships/image" Target="../media/image4.png"/><Relationship Id="rId5"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 name="Shape 60"/>
        <p:cNvGrpSpPr/>
        <p:nvPr/>
      </p:nvGrpSpPr>
      <p:grpSpPr>
        <a:xfrm>
          <a:off x="0" y="0"/>
          <a:ext cx="0" cy="0"/>
          <a:chOff x="0" y="0"/>
          <a:chExt cx="0" cy="0"/>
        </a:xfrm>
      </p:grpSpPr>
      <p:sp>
        <p:nvSpPr>
          <p:cNvPr id="61" name="Google Shape;61;p19"/>
          <p:cNvSpPr txBox="1"/>
          <p:nvPr/>
        </p:nvSpPr>
        <p:spPr>
          <a:xfrm>
            <a:off x="542350" y="1531200"/>
            <a:ext cx="4223400" cy="4710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000"/>
              <a:buFont typeface="Arial"/>
              <a:buNone/>
            </a:pPr>
            <a:r>
              <a:rPr b="1" i="0" lang="en" sz="2000" u="none" cap="none" strike="noStrike">
                <a:solidFill>
                  <a:srgbClr val="000000"/>
                </a:solidFill>
                <a:latin typeface="Public Sans"/>
                <a:ea typeface="Public Sans"/>
                <a:cs typeface="Public Sans"/>
                <a:sym typeface="Public Sans"/>
              </a:rPr>
              <a:t>Partnerships in action</a:t>
            </a:r>
            <a:r>
              <a:rPr b="1" i="0" lang="en" sz="4200" u="none" cap="none" strike="noStrike">
                <a:solidFill>
                  <a:srgbClr val="000000"/>
                </a:solidFill>
                <a:latin typeface="Public Sans"/>
                <a:ea typeface="Public Sans"/>
                <a:cs typeface="Public Sans"/>
                <a:sym typeface="Public Sans"/>
              </a:rPr>
              <a:t> </a:t>
            </a:r>
            <a:br>
              <a:rPr b="0" i="0" lang="en" sz="4200" u="none" cap="none" strike="noStrike">
                <a:solidFill>
                  <a:srgbClr val="000000"/>
                </a:solidFill>
                <a:latin typeface="Public Sans"/>
                <a:ea typeface="Public Sans"/>
                <a:cs typeface="Public Sans"/>
                <a:sym typeface="Public Sans"/>
              </a:rPr>
            </a:br>
            <a:r>
              <a:rPr b="0" i="0" lang="en" sz="4200" u="none" cap="none" strike="noStrike">
                <a:solidFill>
                  <a:srgbClr val="000000"/>
                </a:solidFill>
                <a:latin typeface="Public Sans"/>
                <a:ea typeface="Public Sans"/>
                <a:cs typeface="Public Sans"/>
                <a:sym typeface="Public Sans"/>
              </a:rPr>
              <a:t>Discover untold treasures in</a:t>
            </a:r>
            <a:r>
              <a:rPr b="1" i="0" lang="en" sz="4200" u="none" cap="none" strike="noStrike">
                <a:solidFill>
                  <a:srgbClr val="000000"/>
                </a:solidFill>
                <a:latin typeface="Public Sans"/>
                <a:ea typeface="Public Sans"/>
                <a:cs typeface="Public Sans"/>
                <a:sym typeface="Public Sans"/>
              </a:rPr>
              <a:t> seven successful influencer stories</a:t>
            </a:r>
            <a:endParaRPr b="1" i="0" sz="4200" u="none" cap="none" strike="noStrike">
              <a:solidFill>
                <a:srgbClr val="000000"/>
              </a:solidFill>
              <a:latin typeface="Public Sans"/>
              <a:ea typeface="Public Sans"/>
              <a:cs typeface="Public Sans"/>
              <a:sym typeface="Public Sans"/>
            </a:endParaRPr>
          </a:p>
        </p:txBody>
      </p:sp>
      <p:pic>
        <p:nvPicPr>
          <p:cNvPr id="62" name="Google Shape;62;p19">
            <a:hlinkClick r:id="rId3"/>
          </p:cNvPr>
          <p:cNvPicPr preferRelativeResize="0"/>
          <p:nvPr/>
        </p:nvPicPr>
        <p:blipFill rotWithShape="1">
          <a:blip r:embed="rId4">
            <a:alphaModFix/>
          </a:blip>
          <a:srcRect b="-30644" l="0" r="0" t="-2884"/>
          <a:stretch/>
        </p:blipFill>
        <p:spPr>
          <a:xfrm>
            <a:off x="653523" y="6708576"/>
            <a:ext cx="1528324" cy="709375"/>
          </a:xfrm>
          <a:prstGeom prst="rect">
            <a:avLst/>
          </a:prstGeom>
          <a:noFill/>
          <a:ln>
            <a:noFill/>
          </a:ln>
        </p:spPr>
      </p:pic>
      <p:pic>
        <p:nvPicPr>
          <p:cNvPr id="63" name="Google Shape;63;p19"/>
          <p:cNvPicPr preferRelativeResize="0"/>
          <p:nvPr/>
        </p:nvPicPr>
        <p:blipFill rotWithShape="1">
          <a:blip r:embed="rId5">
            <a:alphaModFix/>
          </a:blip>
          <a:srcRect b="-10169" l="31055" r="1562" t="-9618"/>
          <a:stretch/>
        </p:blipFill>
        <p:spPr>
          <a:xfrm>
            <a:off x="4926175" y="-882600"/>
            <a:ext cx="9537600" cy="9537600"/>
          </a:xfrm>
          <a:prstGeom prst="ellipse">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6" name="Shape 166"/>
        <p:cNvGrpSpPr/>
        <p:nvPr/>
      </p:nvGrpSpPr>
      <p:grpSpPr>
        <a:xfrm>
          <a:off x="0" y="0"/>
          <a:ext cx="0" cy="0"/>
          <a:chOff x="0" y="0"/>
          <a:chExt cx="0" cy="0"/>
        </a:xfrm>
      </p:grpSpPr>
      <p:pic>
        <p:nvPicPr>
          <p:cNvPr id="167" name="Google Shape;167;p28">
            <a:hlinkClick r:id="rId3"/>
          </p:cNvPr>
          <p:cNvPicPr preferRelativeResize="0"/>
          <p:nvPr/>
        </p:nvPicPr>
        <p:blipFill rotWithShape="1">
          <a:blip r:embed="rId4">
            <a:alphaModFix/>
          </a:blip>
          <a:srcRect b="-30644" l="0" r="0" t="-2884"/>
          <a:stretch/>
        </p:blipFill>
        <p:spPr>
          <a:xfrm>
            <a:off x="650604" y="479155"/>
            <a:ext cx="1055475" cy="489900"/>
          </a:xfrm>
          <a:prstGeom prst="rect">
            <a:avLst/>
          </a:prstGeom>
          <a:noFill/>
          <a:ln>
            <a:noFill/>
          </a:ln>
        </p:spPr>
      </p:pic>
      <p:cxnSp>
        <p:nvCxnSpPr>
          <p:cNvPr id="168" name="Google Shape;168;p28"/>
          <p:cNvCxnSpPr/>
          <p:nvPr/>
        </p:nvCxnSpPr>
        <p:spPr>
          <a:xfrm>
            <a:off x="0" y="7325550"/>
            <a:ext cx="495900" cy="0"/>
          </a:xfrm>
          <a:prstGeom prst="straightConnector1">
            <a:avLst/>
          </a:prstGeom>
          <a:noFill/>
          <a:ln cap="flat" cmpd="sng" w="9525">
            <a:solidFill>
              <a:srgbClr val="000000"/>
            </a:solidFill>
            <a:prstDash val="solid"/>
            <a:round/>
            <a:headEnd len="sm" w="sm" type="none"/>
            <a:tailEnd len="sm" w="sm" type="none"/>
          </a:ln>
        </p:spPr>
      </p:cxnSp>
      <p:sp>
        <p:nvSpPr>
          <p:cNvPr id="169" name="Google Shape;169;p28"/>
          <p:cNvSpPr txBox="1"/>
          <p:nvPr/>
        </p:nvSpPr>
        <p:spPr>
          <a:xfrm>
            <a:off x="562532" y="7140900"/>
            <a:ext cx="3508500" cy="354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100"/>
              <a:buFont typeface="Arial"/>
              <a:buNone/>
            </a:pPr>
            <a:r>
              <a:rPr b="0" i="0" lang="en" sz="1100" u="none" cap="none" strike="noStrike">
                <a:solidFill>
                  <a:schemeClr val="dk1"/>
                </a:solidFill>
                <a:latin typeface="Public Sans Light"/>
                <a:ea typeface="Public Sans Light"/>
                <a:cs typeface="Public Sans Light"/>
                <a:sym typeface="Public Sans Light"/>
              </a:rPr>
              <a:t>Uncovering the sparkle of influencer partnerships</a:t>
            </a:r>
            <a:endParaRPr b="0" i="0" sz="1100" u="none" cap="none" strike="noStrike">
              <a:solidFill>
                <a:schemeClr val="dk1"/>
              </a:solidFill>
              <a:latin typeface="Public Sans Light"/>
              <a:ea typeface="Public Sans Light"/>
              <a:cs typeface="Public Sans Light"/>
              <a:sym typeface="Public Sans Light"/>
            </a:endParaRPr>
          </a:p>
        </p:txBody>
      </p:sp>
      <p:sp>
        <p:nvSpPr>
          <p:cNvPr id="170" name="Google Shape;170;p28"/>
          <p:cNvSpPr txBox="1"/>
          <p:nvPr/>
        </p:nvSpPr>
        <p:spPr>
          <a:xfrm>
            <a:off x="4289570" y="2266549"/>
            <a:ext cx="4886100" cy="2049600"/>
          </a:xfrm>
          <a:prstGeom prst="rect">
            <a:avLst/>
          </a:prstGeom>
          <a:noFill/>
          <a:ln>
            <a:noFill/>
          </a:ln>
        </p:spPr>
        <p:txBody>
          <a:bodyPr anchorCtr="0" anchor="t" bIns="113100" lIns="113100" spcFirstLastPara="1" rIns="113100" wrap="square" tIns="113100">
            <a:noAutofit/>
          </a:bodyPr>
          <a:lstStyle/>
          <a:p>
            <a:pPr indent="0" lvl="0" marL="0" marR="0" rtl="0" algn="l">
              <a:lnSpc>
                <a:spcPct val="135000"/>
              </a:lnSpc>
              <a:spcBef>
                <a:spcPts val="0"/>
              </a:spcBef>
              <a:spcAft>
                <a:spcPts val="0"/>
              </a:spcAft>
              <a:buClr>
                <a:srgbClr val="000000"/>
              </a:buClr>
              <a:buSzPts val="1200"/>
              <a:buFont typeface="Arial"/>
              <a:buNone/>
            </a:pPr>
            <a:r>
              <a:rPr b="1" i="0" lang="en" sz="1200" u="none" cap="none" strike="noStrike">
                <a:solidFill>
                  <a:schemeClr val="dk1"/>
                </a:solidFill>
                <a:latin typeface="Public Sans"/>
                <a:ea typeface="Public Sans"/>
                <a:cs typeface="Public Sans"/>
                <a:sym typeface="Public Sans"/>
              </a:rPr>
              <a:t>Description</a:t>
            </a:r>
            <a:endParaRPr b="1" i="0" sz="1200" u="none" cap="none" strike="noStrike">
              <a:solidFill>
                <a:schemeClr val="dk1"/>
              </a:solidFill>
              <a:latin typeface="Public Sans"/>
              <a:ea typeface="Public Sans"/>
              <a:cs typeface="Public Sans"/>
              <a:sym typeface="Public Sans"/>
            </a:endParaRPr>
          </a:p>
          <a:p>
            <a:pPr indent="-304800" lvl="0" marL="457200" marR="0" rtl="0" algn="l">
              <a:lnSpc>
                <a:spcPct val="135000"/>
              </a:lnSpc>
              <a:spcBef>
                <a:spcPts val="1000"/>
              </a:spcBef>
              <a:spcAft>
                <a:spcPts val="0"/>
              </a:spcAft>
              <a:buClr>
                <a:srgbClr val="F5333F"/>
              </a:buClr>
              <a:buSzPts val="1200"/>
              <a:buFont typeface="Public Sans"/>
              <a:buChar char="●"/>
            </a:pPr>
            <a:r>
              <a:rPr b="0" i="0" lang="en" sz="1200" u="none" cap="none" strike="noStrike">
                <a:solidFill>
                  <a:schemeClr val="dk1"/>
                </a:solidFill>
                <a:latin typeface="Public Sans"/>
                <a:ea typeface="Public Sans"/>
                <a:cs typeface="Public Sans"/>
                <a:sym typeface="Public Sans"/>
              </a:rPr>
              <a:t>Have a massive following and leverage social media </a:t>
            </a:r>
            <a:br>
              <a:rPr b="0" i="0" lang="en" sz="1200" u="none" cap="none" strike="noStrike">
                <a:solidFill>
                  <a:schemeClr val="dk1"/>
                </a:solidFill>
                <a:latin typeface="Public Sans"/>
                <a:ea typeface="Public Sans"/>
                <a:cs typeface="Public Sans"/>
                <a:sym typeface="Public Sans"/>
              </a:rPr>
            </a:br>
            <a:r>
              <a:rPr b="0" i="0" lang="en" sz="1200" u="none" cap="none" strike="noStrike">
                <a:solidFill>
                  <a:schemeClr val="dk1"/>
                </a:solidFill>
                <a:latin typeface="Public Sans"/>
                <a:ea typeface="Public Sans"/>
                <a:cs typeface="Public Sans"/>
                <a:sym typeface="Public Sans"/>
              </a:rPr>
              <a:t>to become famous</a:t>
            </a:r>
            <a:endParaRPr b="0" i="0" sz="1200" u="none" cap="none" strike="noStrike">
              <a:solidFill>
                <a:schemeClr val="dk1"/>
              </a:solidFill>
              <a:latin typeface="Public Sans"/>
              <a:ea typeface="Public Sans"/>
              <a:cs typeface="Public Sans"/>
              <a:sym typeface="Public Sans"/>
            </a:endParaRPr>
          </a:p>
          <a:p>
            <a:pPr indent="-304800" lvl="0" marL="457200" marR="0" rtl="0" algn="l">
              <a:lnSpc>
                <a:spcPct val="135000"/>
              </a:lnSpc>
              <a:spcBef>
                <a:spcPts val="1000"/>
              </a:spcBef>
              <a:spcAft>
                <a:spcPts val="0"/>
              </a:spcAft>
              <a:buClr>
                <a:srgbClr val="F5333F"/>
              </a:buClr>
              <a:buSzPts val="1200"/>
              <a:buFont typeface="Public Sans"/>
              <a:buChar char="●"/>
            </a:pPr>
            <a:r>
              <a:rPr b="0" i="0" lang="en" sz="1200" u="none" cap="none" strike="noStrike">
                <a:solidFill>
                  <a:schemeClr val="dk1"/>
                </a:solidFill>
                <a:latin typeface="Public Sans"/>
                <a:ea typeface="Public Sans"/>
                <a:cs typeface="Public Sans"/>
                <a:sym typeface="Public Sans"/>
              </a:rPr>
              <a:t>Know their way around their social platforms</a:t>
            </a:r>
            <a:endParaRPr b="0" i="0" sz="1200" u="none" cap="none" strike="noStrike">
              <a:solidFill>
                <a:schemeClr val="dk1"/>
              </a:solidFill>
              <a:latin typeface="Public Sans"/>
              <a:ea typeface="Public Sans"/>
              <a:cs typeface="Public Sans"/>
              <a:sym typeface="Public Sans"/>
            </a:endParaRPr>
          </a:p>
          <a:p>
            <a:pPr indent="-304800" lvl="0" marL="457200" marR="0" rtl="0" algn="l">
              <a:lnSpc>
                <a:spcPct val="135000"/>
              </a:lnSpc>
              <a:spcBef>
                <a:spcPts val="1000"/>
              </a:spcBef>
              <a:spcAft>
                <a:spcPts val="1000"/>
              </a:spcAft>
              <a:buClr>
                <a:srgbClr val="F5333F"/>
              </a:buClr>
              <a:buSzPts val="1200"/>
              <a:buFont typeface="Public Sans"/>
              <a:buChar char="●"/>
            </a:pPr>
            <a:r>
              <a:rPr b="0" i="0" lang="en" sz="1200" u="none" cap="none" strike="noStrike">
                <a:solidFill>
                  <a:schemeClr val="dk1"/>
                </a:solidFill>
                <a:latin typeface="Public Sans"/>
                <a:ea typeface="Public Sans"/>
                <a:cs typeface="Public Sans"/>
                <a:sym typeface="Public Sans"/>
              </a:rPr>
              <a:t>Compared to celebrity influencers, have a better understanding of their followers</a:t>
            </a:r>
            <a:endParaRPr b="0" i="0" sz="1200" u="none" cap="none" strike="noStrike">
              <a:solidFill>
                <a:schemeClr val="dk1"/>
              </a:solidFill>
              <a:latin typeface="Public Sans"/>
              <a:ea typeface="Public Sans"/>
              <a:cs typeface="Public Sans"/>
              <a:sym typeface="Public Sans"/>
            </a:endParaRPr>
          </a:p>
        </p:txBody>
      </p:sp>
      <p:sp>
        <p:nvSpPr>
          <p:cNvPr id="171" name="Google Shape;171;p28"/>
          <p:cNvSpPr txBox="1"/>
          <p:nvPr/>
        </p:nvSpPr>
        <p:spPr>
          <a:xfrm>
            <a:off x="4289570" y="4413825"/>
            <a:ext cx="4886100" cy="1731300"/>
          </a:xfrm>
          <a:prstGeom prst="rect">
            <a:avLst/>
          </a:prstGeom>
          <a:noFill/>
          <a:ln>
            <a:noFill/>
          </a:ln>
        </p:spPr>
        <p:txBody>
          <a:bodyPr anchorCtr="0" anchor="t" bIns="113100" lIns="113100" spcFirstLastPara="1" rIns="113100" wrap="square" tIns="113100">
            <a:noAutofit/>
          </a:bodyPr>
          <a:lstStyle/>
          <a:p>
            <a:pPr indent="0" lvl="0" marL="0" marR="0" rtl="0" algn="l">
              <a:lnSpc>
                <a:spcPct val="135000"/>
              </a:lnSpc>
              <a:spcBef>
                <a:spcPts val="0"/>
              </a:spcBef>
              <a:spcAft>
                <a:spcPts val="0"/>
              </a:spcAft>
              <a:buClr>
                <a:srgbClr val="000000"/>
              </a:buClr>
              <a:buSzPts val="1200"/>
              <a:buFont typeface="Arial"/>
              <a:buNone/>
            </a:pPr>
            <a:r>
              <a:rPr b="1" i="0" lang="en" sz="1200" u="none" cap="none" strike="noStrike">
                <a:solidFill>
                  <a:schemeClr val="dk1"/>
                </a:solidFill>
                <a:latin typeface="Public Sans"/>
                <a:ea typeface="Public Sans"/>
                <a:cs typeface="Public Sans"/>
                <a:sym typeface="Public Sans"/>
              </a:rPr>
              <a:t>When to use/benefits</a:t>
            </a:r>
            <a:endParaRPr b="1" i="0" sz="1200" u="none" cap="none" strike="noStrike">
              <a:solidFill>
                <a:schemeClr val="dk1"/>
              </a:solidFill>
              <a:latin typeface="Public Sans"/>
              <a:ea typeface="Public Sans"/>
              <a:cs typeface="Public Sans"/>
              <a:sym typeface="Public Sans"/>
            </a:endParaRPr>
          </a:p>
          <a:p>
            <a:pPr indent="-304800" lvl="0" marL="457200" marR="0" rtl="0" algn="l">
              <a:lnSpc>
                <a:spcPct val="135000"/>
              </a:lnSpc>
              <a:spcBef>
                <a:spcPts val="1000"/>
              </a:spcBef>
              <a:spcAft>
                <a:spcPts val="0"/>
              </a:spcAft>
              <a:buClr>
                <a:srgbClr val="F5333F"/>
              </a:buClr>
              <a:buSzPts val="1200"/>
              <a:buFont typeface="Public Sans"/>
              <a:buChar char="●"/>
            </a:pPr>
            <a:r>
              <a:rPr b="0" i="0" lang="en" sz="1200" u="none" cap="none" strike="noStrike">
                <a:solidFill>
                  <a:schemeClr val="dk1"/>
                </a:solidFill>
                <a:latin typeface="Public Sans"/>
                <a:ea typeface="Public Sans"/>
                <a:cs typeface="Public Sans"/>
                <a:sym typeface="Public Sans"/>
              </a:rPr>
              <a:t>Increase engagement rates</a:t>
            </a:r>
            <a:endParaRPr b="0" i="0" sz="1200" u="none" cap="none" strike="noStrike">
              <a:solidFill>
                <a:schemeClr val="dk1"/>
              </a:solidFill>
              <a:latin typeface="Public Sans"/>
              <a:ea typeface="Public Sans"/>
              <a:cs typeface="Public Sans"/>
              <a:sym typeface="Public Sans"/>
            </a:endParaRPr>
          </a:p>
          <a:p>
            <a:pPr indent="-304800" lvl="0" marL="457200" marR="0" rtl="0" algn="l">
              <a:lnSpc>
                <a:spcPct val="135000"/>
              </a:lnSpc>
              <a:spcBef>
                <a:spcPts val="1000"/>
              </a:spcBef>
              <a:spcAft>
                <a:spcPts val="0"/>
              </a:spcAft>
              <a:buClr>
                <a:srgbClr val="F5333F"/>
              </a:buClr>
              <a:buSzPts val="1200"/>
              <a:buFont typeface="Public Sans"/>
              <a:buChar char="●"/>
            </a:pPr>
            <a:r>
              <a:rPr b="0" i="0" lang="en" sz="1200" u="none" cap="none" strike="noStrike">
                <a:solidFill>
                  <a:schemeClr val="dk1"/>
                </a:solidFill>
                <a:latin typeface="Public Sans"/>
                <a:ea typeface="Public Sans"/>
                <a:cs typeface="Public Sans"/>
                <a:sym typeface="Public Sans"/>
              </a:rPr>
              <a:t>Boost your brand's reach</a:t>
            </a:r>
            <a:endParaRPr b="0" i="0" sz="1200" u="none" cap="none" strike="noStrike">
              <a:solidFill>
                <a:schemeClr val="dk1"/>
              </a:solidFill>
              <a:latin typeface="Public Sans"/>
              <a:ea typeface="Public Sans"/>
              <a:cs typeface="Public Sans"/>
              <a:sym typeface="Public Sans"/>
            </a:endParaRPr>
          </a:p>
          <a:p>
            <a:pPr indent="-304800" lvl="0" marL="457200" marR="0" rtl="0" algn="l">
              <a:lnSpc>
                <a:spcPct val="135000"/>
              </a:lnSpc>
              <a:spcBef>
                <a:spcPts val="1000"/>
              </a:spcBef>
              <a:spcAft>
                <a:spcPts val="1000"/>
              </a:spcAft>
              <a:buClr>
                <a:srgbClr val="F5333F"/>
              </a:buClr>
              <a:buSzPts val="1200"/>
              <a:buFont typeface="Public Sans"/>
              <a:buChar char="●"/>
            </a:pPr>
            <a:r>
              <a:rPr b="0" i="0" lang="en" sz="1200" u="none" cap="none" strike="noStrike">
                <a:solidFill>
                  <a:schemeClr val="dk1"/>
                </a:solidFill>
                <a:latin typeface="Public Sans"/>
                <a:ea typeface="Public Sans"/>
                <a:cs typeface="Public Sans"/>
                <a:sym typeface="Public Sans"/>
              </a:rPr>
              <a:t>Bolster your brand's reputation with more than one audience segment</a:t>
            </a:r>
            <a:endParaRPr b="0" i="0" sz="1200" u="none" cap="none" strike="noStrike">
              <a:solidFill>
                <a:schemeClr val="dk1"/>
              </a:solidFill>
              <a:latin typeface="Public Sans"/>
              <a:ea typeface="Public Sans"/>
              <a:cs typeface="Public Sans"/>
              <a:sym typeface="Public Sans"/>
            </a:endParaRPr>
          </a:p>
        </p:txBody>
      </p:sp>
      <p:sp>
        <p:nvSpPr>
          <p:cNvPr id="172" name="Google Shape;172;p28"/>
          <p:cNvSpPr txBox="1"/>
          <p:nvPr/>
        </p:nvSpPr>
        <p:spPr>
          <a:xfrm>
            <a:off x="4282275" y="1547000"/>
            <a:ext cx="5496600" cy="4101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1200"/>
              </a:spcAft>
              <a:buClr>
                <a:srgbClr val="000000"/>
              </a:buClr>
              <a:buSzPts val="1600"/>
              <a:buFont typeface="Arial"/>
              <a:buNone/>
            </a:pPr>
            <a:r>
              <a:rPr b="1" i="0" lang="en" sz="1600" u="none" cap="none" strike="noStrike">
                <a:solidFill>
                  <a:srgbClr val="F5333F"/>
                </a:solidFill>
                <a:latin typeface="Public Sans"/>
                <a:ea typeface="Public Sans"/>
                <a:cs typeface="Public Sans"/>
                <a:sym typeface="Public Sans"/>
              </a:rPr>
              <a:t>Macro-influencers (250k–1m followers)</a:t>
            </a:r>
            <a:endParaRPr b="1" i="0" sz="1200" u="none" cap="none" strike="noStrike">
              <a:solidFill>
                <a:srgbClr val="F5333F"/>
              </a:solidFill>
              <a:latin typeface="Public Sans"/>
              <a:ea typeface="Public Sans"/>
              <a:cs typeface="Public Sans"/>
              <a:sym typeface="Public Sans"/>
            </a:endParaRPr>
          </a:p>
        </p:txBody>
      </p:sp>
      <p:pic>
        <p:nvPicPr>
          <p:cNvPr id="173" name="Google Shape;173;p28"/>
          <p:cNvPicPr preferRelativeResize="0"/>
          <p:nvPr/>
        </p:nvPicPr>
        <p:blipFill rotWithShape="1">
          <a:blip r:embed="rId5">
            <a:alphaModFix/>
          </a:blip>
          <a:srcRect b="0" l="0" r="0" t="0"/>
          <a:stretch/>
        </p:blipFill>
        <p:spPr>
          <a:xfrm>
            <a:off x="650600" y="1884512"/>
            <a:ext cx="3304824" cy="4180526"/>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7" name="Shape 177"/>
        <p:cNvGrpSpPr/>
        <p:nvPr/>
      </p:nvGrpSpPr>
      <p:grpSpPr>
        <a:xfrm>
          <a:off x="0" y="0"/>
          <a:ext cx="0" cy="0"/>
          <a:chOff x="0" y="0"/>
          <a:chExt cx="0" cy="0"/>
        </a:xfrm>
      </p:grpSpPr>
      <p:pic>
        <p:nvPicPr>
          <p:cNvPr id="178" name="Google Shape;178;p29">
            <a:hlinkClick r:id="rId3"/>
          </p:cNvPr>
          <p:cNvPicPr preferRelativeResize="0"/>
          <p:nvPr/>
        </p:nvPicPr>
        <p:blipFill rotWithShape="1">
          <a:blip r:embed="rId4">
            <a:alphaModFix/>
          </a:blip>
          <a:srcRect b="-30644" l="0" r="0" t="-2884"/>
          <a:stretch/>
        </p:blipFill>
        <p:spPr>
          <a:xfrm>
            <a:off x="650604" y="479155"/>
            <a:ext cx="1055475" cy="489900"/>
          </a:xfrm>
          <a:prstGeom prst="rect">
            <a:avLst/>
          </a:prstGeom>
          <a:noFill/>
          <a:ln>
            <a:noFill/>
          </a:ln>
        </p:spPr>
      </p:pic>
      <p:cxnSp>
        <p:nvCxnSpPr>
          <p:cNvPr id="179" name="Google Shape;179;p29"/>
          <p:cNvCxnSpPr/>
          <p:nvPr/>
        </p:nvCxnSpPr>
        <p:spPr>
          <a:xfrm>
            <a:off x="0" y="7325550"/>
            <a:ext cx="495900" cy="0"/>
          </a:xfrm>
          <a:prstGeom prst="straightConnector1">
            <a:avLst/>
          </a:prstGeom>
          <a:noFill/>
          <a:ln cap="flat" cmpd="sng" w="9525">
            <a:solidFill>
              <a:srgbClr val="000000"/>
            </a:solidFill>
            <a:prstDash val="solid"/>
            <a:round/>
            <a:headEnd len="sm" w="sm" type="none"/>
            <a:tailEnd len="sm" w="sm" type="none"/>
          </a:ln>
        </p:spPr>
      </p:cxnSp>
      <p:sp>
        <p:nvSpPr>
          <p:cNvPr id="180" name="Google Shape;180;p29"/>
          <p:cNvSpPr txBox="1"/>
          <p:nvPr/>
        </p:nvSpPr>
        <p:spPr>
          <a:xfrm>
            <a:off x="562532" y="7140900"/>
            <a:ext cx="3508500" cy="354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100"/>
              <a:buFont typeface="Arial"/>
              <a:buNone/>
            </a:pPr>
            <a:r>
              <a:rPr b="0" i="0" lang="en" sz="1100" u="none" cap="none" strike="noStrike">
                <a:solidFill>
                  <a:schemeClr val="dk1"/>
                </a:solidFill>
                <a:latin typeface="Public Sans Light"/>
                <a:ea typeface="Public Sans Light"/>
                <a:cs typeface="Public Sans Light"/>
                <a:sym typeface="Public Sans Light"/>
              </a:rPr>
              <a:t>Uncovering the sparkle of influencer partnerships</a:t>
            </a:r>
            <a:endParaRPr b="0" i="0" sz="1100" u="none" cap="none" strike="noStrike">
              <a:solidFill>
                <a:schemeClr val="dk1"/>
              </a:solidFill>
              <a:latin typeface="Public Sans Light"/>
              <a:ea typeface="Public Sans Light"/>
              <a:cs typeface="Public Sans Light"/>
              <a:sym typeface="Public Sans Light"/>
            </a:endParaRPr>
          </a:p>
        </p:txBody>
      </p:sp>
      <p:sp>
        <p:nvSpPr>
          <p:cNvPr id="181" name="Google Shape;181;p29"/>
          <p:cNvSpPr txBox="1"/>
          <p:nvPr/>
        </p:nvSpPr>
        <p:spPr>
          <a:xfrm>
            <a:off x="4289611" y="2266549"/>
            <a:ext cx="4906500" cy="1708800"/>
          </a:xfrm>
          <a:prstGeom prst="rect">
            <a:avLst/>
          </a:prstGeom>
          <a:noFill/>
          <a:ln>
            <a:noFill/>
          </a:ln>
        </p:spPr>
        <p:txBody>
          <a:bodyPr anchorCtr="0" anchor="t" bIns="113100" lIns="113100" spcFirstLastPara="1" rIns="113100" wrap="square" tIns="113100">
            <a:noAutofit/>
          </a:bodyPr>
          <a:lstStyle/>
          <a:p>
            <a:pPr indent="0" lvl="0" marL="0" marR="0" rtl="0" algn="l">
              <a:lnSpc>
                <a:spcPct val="135000"/>
              </a:lnSpc>
              <a:spcBef>
                <a:spcPts val="0"/>
              </a:spcBef>
              <a:spcAft>
                <a:spcPts val="0"/>
              </a:spcAft>
              <a:buClr>
                <a:srgbClr val="000000"/>
              </a:buClr>
              <a:buSzPts val="1200"/>
              <a:buFont typeface="Arial"/>
              <a:buNone/>
            </a:pPr>
            <a:r>
              <a:rPr b="1" i="0" lang="en" sz="1200" u="none" cap="none" strike="noStrike">
                <a:solidFill>
                  <a:schemeClr val="dk1"/>
                </a:solidFill>
                <a:latin typeface="Public Sans"/>
                <a:ea typeface="Public Sans"/>
                <a:cs typeface="Public Sans"/>
                <a:sym typeface="Public Sans"/>
              </a:rPr>
              <a:t>Description</a:t>
            </a:r>
            <a:endParaRPr b="1" i="0" sz="1200" u="none" cap="none" strike="noStrike">
              <a:solidFill>
                <a:schemeClr val="dk1"/>
              </a:solidFill>
              <a:latin typeface="Public Sans"/>
              <a:ea typeface="Public Sans"/>
              <a:cs typeface="Public Sans"/>
              <a:sym typeface="Public Sans"/>
            </a:endParaRPr>
          </a:p>
          <a:p>
            <a:pPr indent="-304800" lvl="0" marL="457200" marR="0" rtl="0" algn="l">
              <a:lnSpc>
                <a:spcPct val="135000"/>
              </a:lnSpc>
              <a:spcBef>
                <a:spcPts val="1000"/>
              </a:spcBef>
              <a:spcAft>
                <a:spcPts val="0"/>
              </a:spcAft>
              <a:buClr>
                <a:srgbClr val="F5333F"/>
              </a:buClr>
              <a:buSzPts val="1200"/>
              <a:buFont typeface="Public Sans"/>
              <a:buChar char="●"/>
            </a:pPr>
            <a:r>
              <a:rPr b="0" i="0" lang="en" sz="1200" u="none" cap="none" strike="noStrike">
                <a:solidFill>
                  <a:schemeClr val="dk1"/>
                </a:solidFill>
                <a:latin typeface="Public Sans"/>
                <a:ea typeface="Public Sans"/>
                <a:cs typeface="Public Sans"/>
                <a:sym typeface="Public Sans"/>
              </a:rPr>
              <a:t>Have a relatively engaged audience</a:t>
            </a:r>
            <a:endParaRPr b="0" i="0" sz="1200" u="none" cap="none" strike="noStrike">
              <a:solidFill>
                <a:schemeClr val="dk1"/>
              </a:solidFill>
              <a:latin typeface="Public Sans"/>
              <a:ea typeface="Public Sans"/>
              <a:cs typeface="Public Sans"/>
              <a:sym typeface="Public Sans"/>
            </a:endParaRPr>
          </a:p>
          <a:p>
            <a:pPr indent="-304800" lvl="0" marL="457200" marR="0" rtl="0" algn="l">
              <a:lnSpc>
                <a:spcPct val="135000"/>
              </a:lnSpc>
              <a:spcBef>
                <a:spcPts val="1000"/>
              </a:spcBef>
              <a:spcAft>
                <a:spcPts val="0"/>
              </a:spcAft>
              <a:buClr>
                <a:srgbClr val="F5333F"/>
              </a:buClr>
              <a:buSzPts val="1200"/>
              <a:buFont typeface="Public Sans"/>
              <a:buChar char="●"/>
            </a:pPr>
            <a:r>
              <a:rPr b="0" i="0" lang="en" sz="1200" u="none" cap="none" strike="noStrike">
                <a:solidFill>
                  <a:schemeClr val="dk1"/>
                </a:solidFill>
                <a:latin typeface="Public Sans"/>
                <a:ea typeface="Public Sans"/>
                <a:cs typeface="Public Sans"/>
                <a:sym typeface="Public Sans"/>
              </a:rPr>
              <a:t>Are often considered more authentic than celebrity </a:t>
            </a:r>
            <a:br>
              <a:rPr b="0" i="0" lang="en" sz="1200" u="none" cap="none" strike="noStrike">
                <a:solidFill>
                  <a:schemeClr val="dk1"/>
                </a:solidFill>
                <a:latin typeface="Public Sans"/>
                <a:ea typeface="Public Sans"/>
                <a:cs typeface="Public Sans"/>
                <a:sym typeface="Public Sans"/>
              </a:rPr>
            </a:br>
            <a:r>
              <a:rPr b="0" i="0" lang="en" sz="1200" u="none" cap="none" strike="noStrike">
                <a:solidFill>
                  <a:schemeClr val="dk1"/>
                </a:solidFill>
                <a:latin typeface="Public Sans"/>
                <a:ea typeface="Public Sans"/>
                <a:cs typeface="Public Sans"/>
                <a:sym typeface="Public Sans"/>
              </a:rPr>
              <a:t>and macro-influencers at a lower cost</a:t>
            </a:r>
            <a:endParaRPr b="0" i="0" sz="1200" u="none" cap="none" strike="noStrike">
              <a:solidFill>
                <a:schemeClr val="dk1"/>
              </a:solidFill>
              <a:latin typeface="Public Sans"/>
              <a:ea typeface="Public Sans"/>
              <a:cs typeface="Public Sans"/>
              <a:sym typeface="Public Sans"/>
            </a:endParaRPr>
          </a:p>
          <a:p>
            <a:pPr indent="-304800" lvl="0" marL="457200" marR="0" rtl="0" algn="l">
              <a:lnSpc>
                <a:spcPct val="135000"/>
              </a:lnSpc>
              <a:spcBef>
                <a:spcPts val="1000"/>
              </a:spcBef>
              <a:spcAft>
                <a:spcPts val="1000"/>
              </a:spcAft>
              <a:buClr>
                <a:srgbClr val="F5333F"/>
              </a:buClr>
              <a:buSzPts val="1200"/>
              <a:buFont typeface="Public Sans"/>
              <a:buChar char="●"/>
            </a:pPr>
            <a:r>
              <a:rPr b="0" i="0" lang="en" sz="1200" u="none" cap="none" strike="noStrike">
                <a:solidFill>
                  <a:schemeClr val="dk1"/>
                </a:solidFill>
                <a:latin typeface="Public Sans"/>
                <a:ea typeface="Public Sans"/>
                <a:cs typeface="Public Sans"/>
                <a:sym typeface="Public Sans"/>
              </a:rPr>
              <a:t>Experienced at creating great content</a:t>
            </a:r>
            <a:endParaRPr b="0" i="0" sz="1200" u="none" cap="none" strike="noStrike">
              <a:solidFill>
                <a:schemeClr val="dk1"/>
              </a:solidFill>
              <a:latin typeface="Public Sans"/>
              <a:ea typeface="Public Sans"/>
              <a:cs typeface="Public Sans"/>
              <a:sym typeface="Public Sans"/>
            </a:endParaRPr>
          </a:p>
        </p:txBody>
      </p:sp>
      <p:sp>
        <p:nvSpPr>
          <p:cNvPr id="182" name="Google Shape;182;p29"/>
          <p:cNvSpPr txBox="1"/>
          <p:nvPr/>
        </p:nvSpPr>
        <p:spPr>
          <a:xfrm>
            <a:off x="4289611" y="4183549"/>
            <a:ext cx="4906500" cy="1415400"/>
          </a:xfrm>
          <a:prstGeom prst="rect">
            <a:avLst/>
          </a:prstGeom>
          <a:noFill/>
          <a:ln>
            <a:noFill/>
          </a:ln>
        </p:spPr>
        <p:txBody>
          <a:bodyPr anchorCtr="0" anchor="t" bIns="113100" lIns="113100" spcFirstLastPara="1" rIns="113100" wrap="square" tIns="113100">
            <a:noAutofit/>
          </a:bodyPr>
          <a:lstStyle/>
          <a:p>
            <a:pPr indent="0" lvl="0" marL="0" marR="0" rtl="0" algn="l">
              <a:lnSpc>
                <a:spcPct val="135000"/>
              </a:lnSpc>
              <a:spcBef>
                <a:spcPts val="0"/>
              </a:spcBef>
              <a:spcAft>
                <a:spcPts val="0"/>
              </a:spcAft>
              <a:buClr>
                <a:srgbClr val="000000"/>
              </a:buClr>
              <a:buSzPts val="1200"/>
              <a:buFont typeface="Arial"/>
              <a:buNone/>
            </a:pPr>
            <a:r>
              <a:rPr b="1" i="0" lang="en" sz="1200" u="none" cap="none" strike="noStrike">
                <a:solidFill>
                  <a:schemeClr val="dk1"/>
                </a:solidFill>
                <a:latin typeface="Public Sans"/>
                <a:ea typeface="Public Sans"/>
                <a:cs typeface="Public Sans"/>
                <a:sym typeface="Public Sans"/>
              </a:rPr>
              <a:t>When to use/benefits</a:t>
            </a:r>
            <a:endParaRPr b="1" i="0" sz="1200" u="none" cap="none" strike="noStrike">
              <a:solidFill>
                <a:schemeClr val="dk1"/>
              </a:solidFill>
              <a:latin typeface="Public Sans"/>
              <a:ea typeface="Public Sans"/>
              <a:cs typeface="Public Sans"/>
              <a:sym typeface="Public Sans"/>
            </a:endParaRPr>
          </a:p>
          <a:p>
            <a:pPr indent="-304800" lvl="0" marL="457200" marR="0" rtl="0" algn="l">
              <a:lnSpc>
                <a:spcPct val="135000"/>
              </a:lnSpc>
              <a:spcBef>
                <a:spcPts val="1000"/>
              </a:spcBef>
              <a:spcAft>
                <a:spcPts val="0"/>
              </a:spcAft>
              <a:buClr>
                <a:srgbClr val="F5333F"/>
              </a:buClr>
              <a:buSzPts val="1200"/>
              <a:buFont typeface="Public Sans"/>
              <a:buChar char="●"/>
            </a:pPr>
            <a:r>
              <a:rPr b="0" i="0" lang="en" sz="1200" u="none" cap="none" strike="noStrike">
                <a:solidFill>
                  <a:schemeClr val="dk1"/>
                </a:solidFill>
                <a:latin typeface="Public Sans"/>
                <a:ea typeface="Public Sans"/>
                <a:cs typeface="Public Sans"/>
                <a:sym typeface="Public Sans"/>
              </a:rPr>
              <a:t>Increase audience engagement</a:t>
            </a:r>
            <a:endParaRPr b="0" i="0" sz="1200" u="none" cap="none" strike="noStrike">
              <a:solidFill>
                <a:schemeClr val="dk1"/>
              </a:solidFill>
              <a:latin typeface="Public Sans"/>
              <a:ea typeface="Public Sans"/>
              <a:cs typeface="Public Sans"/>
              <a:sym typeface="Public Sans"/>
            </a:endParaRPr>
          </a:p>
          <a:p>
            <a:pPr indent="-304800" lvl="0" marL="457200" marR="0" rtl="0" algn="l">
              <a:lnSpc>
                <a:spcPct val="135000"/>
              </a:lnSpc>
              <a:spcBef>
                <a:spcPts val="1000"/>
              </a:spcBef>
              <a:spcAft>
                <a:spcPts val="0"/>
              </a:spcAft>
              <a:buClr>
                <a:srgbClr val="F5333F"/>
              </a:buClr>
              <a:buSzPts val="1200"/>
              <a:buFont typeface="Public Sans"/>
              <a:buChar char="●"/>
            </a:pPr>
            <a:r>
              <a:rPr b="0" i="0" lang="en" sz="1200" u="none" cap="none" strike="noStrike">
                <a:solidFill>
                  <a:schemeClr val="dk1"/>
                </a:solidFill>
                <a:latin typeface="Public Sans"/>
                <a:ea typeface="Public Sans"/>
                <a:cs typeface="Public Sans"/>
                <a:sym typeface="Public Sans"/>
              </a:rPr>
              <a:t>Raise authenticity levels</a:t>
            </a:r>
            <a:endParaRPr b="0" i="0" sz="1200" u="none" cap="none" strike="noStrike">
              <a:solidFill>
                <a:schemeClr val="dk1"/>
              </a:solidFill>
              <a:latin typeface="Public Sans"/>
              <a:ea typeface="Public Sans"/>
              <a:cs typeface="Public Sans"/>
              <a:sym typeface="Public Sans"/>
            </a:endParaRPr>
          </a:p>
          <a:p>
            <a:pPr indent="-304800" lvl="0" marL="457200" marR="0" rtl="0" algn="l">
              <a:lnSpc>
                <a:spcPct val="135000"/>
              </a:lnSpc>
              <a:spcBef>
                <a:spcPts val="1000"/>
              </a:spcBef>
              <a:spcAft>
                <a:spcPts val="1000"/>
              </a:spcAft>
              <a:buClr>
                <a:srgbClr val="F5333F"/>
              </a:buClr>
              <a:buSzPts val="1200"/>
              <a:buFont typeface="Public Sans"/>
              <a:buChar char="●"/>
            </a:pPr>
            <a:r>
              <a:rPr b="0" i="0" lang="en" sz="1200" u="none" cap="none" strike="noStrike">
                <a:solidFill>
                  <a:schemeClr val="dk1"/>
                </a:solidFill>
                <a:latin typeface="Public Sans"/>
                <a:ea typeface="Public Sans"/>
                <a:cs typeface="Public Sans"/>
                <a:sym typeface="Public Sans"/>
              </a:rPr>
              <a:t>Create high, impactful reach</a:t>
            </a:r>
            <a:endParaRPr b="0" i="0" sz="1200" u="none" cap="none" strike="noStrike">
              <a:solidFill>
                <a:schemeClr val="dk1"/>
              </a:solidFill>
              <a:latin typeface="Public Sans"/>
              <a:ea typeface="Public Sans"/>
              <a:cs typeface="Public Sans"/>
              <a:sym typeface="Public Sans"/>
            </a:endParaRPr>
          </a:p>
        </p:txBody>
      </p:sp>
      <p:sp>
        <p:nvSpPr>
          <p:cNvPr id="183" name="Google Shape;183;p29"/>
          <p:cNvSpPr txBox="1"/>
          <p:nvPr/>
        </p:nvSpPr>
        <p:spPr>
          <a:xfrm>
            <a:off x="4282286" y="1547000"/>
            <a:ext cx="5519400" cy="4101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1200"/>
              </a:spcAft>
              <a:buClr>
                <a:srgbClr val="000000"/>
              </a:buClr>
              <a:buSzPts val="1600"/>
              <a:buFont typeface="Arial"/>
              <a:buNone/>
            </a:pPr>
            <a:r>
              <a:rPr b="1" i="0" lang="en" sz="1600" u="none" cap="none" strike="noStrike">
                <a:solidFill>
                  <a:srgbClr val="F5333F"/>
                </a:solidFill>
                <a:latin typeface="Public Sans"/>
                <a:ea typeface="Public Sans"/>
                <a:cs typeface="Public Sans"/>
                <a:sym typeface="Public Sans"/>
              </a:rPr>
              <a:t>Mid-influencers (75K-250K followers)</a:t>
            </a:r>
            <a:endParaRPr b="1" i="0" sz="1200" u="none" cap="none" strike="noStrike">
              <a:solidFill>
                <a:srgbClr val="F5333F"/>
              </a:solidFill>
              <a:latin typeface="Public Sans"/>
              <a:ea typeface="Public Sans"/>
              <a:cs typeface="Public Sans"/>
              <a:sym typeface="Public Sans"/>
            </a:endParaRPr>
          </a:p>
        </p:txBody>
      </p:sp>
      <p:pic>
        <p:nvPicPr>
          <p:cNvPr id="184" name="Google Shape;184;p29"/>
          <p:cNvPicPr preferRelativeResize="0"/>
          <p:nvPr/>
        </p:nvPicPr>
        <p:blipFill rotWithShape="1">
          <a:blip r:embed="rId5">
            <a:alphaModFix/>
          </a:blip>
          <a:srcRect b="0" l="0" r="0" t="0"/>
          <a:stretch/>
        </p:blipFill>
        <p:spPr>
          <a:xfrm>
            <a:off x="650600" y="2238125"/>
            <a:ext cx="3172466" cy="36337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8" name="Shape 188"/>
        <p:cNvGrpSpPr/>
        <p:nvPr/>
      </p:nvGrpSpPr>
      <p:grpSpPr>
        <a:xfrm>
          <a:off x="0" y="0"/>
          <a:ext cx="0" cy="0"/>
          <a:chOff x="0" y="0"/>
          <a:chExt cx="0" cy="0"/>
        </a:xfrm>
      </p:grpSpPr>
      <p:pic>
        <p:nvPicPr>
          <p:cNvPr id="189" name="Google Shape;189;p30">
            <a:hlinkClick r:id="rId3"/>
          </p:cNvPr>
          <p:cNvPicPr preferRelativeResize="0"/>
          <p:nvPr/>
        </p:nvPicPr>
        <p:blipFill rotWithShape="1">
          <a:blip r:embed="rId4">
            <a:alphaModFix/>
          </a:blip>
          <a:srcRect b="-30644" l="0" r="0" t="-2884"/>
          <a:stretch/>
        </p:blipFill>
        <p:spPr>
          <a:xfrm>
            <a:off x="650604" y="479155"/>
            <a:ext cx="1055475" cy="489900"/>
          </a:xfrm>
          <a:prstGeom prst="rect">
            <a:avLst/>
          </a:prstGeom>
          <a:noFill/>
          <a:ln>
            <a:noFill/>
          </a:ln>
        </p:spPr>
      </p:pic>
      <p:cxnSp>
        <p:nvCxnSpPr>
          <p:cNvPr id="190" name="Google Shape;190;p30"/>
          <p:cNvCxnSpPr/>
          <p:nvPr/>
        </p:nvCxnSpPr>
        <p:spPr>
          <a:xfrm>
            <a:off x="0" y="7325550"/>
            <a:ext cx="495900" cy="0"/>
          </a:xfrm>
          <a:prstGeom prst="straightConnector1">
            <a:avLst/>
          </a:prstGeom>
          <a:noFill/>
          <a:ln cap="flat" cmpd="sng" w="9525">
            <a:solidFill>
              <a:srgbClr val="000000"/>
            </a:solidFill>
            <a:prstDash val="solid"/>
            <a:round/>
            <a:headEnd len="sm" w="sm" type="none"/>
            <a:tailEnd len="sm" w="sm" type="none"/>
          </a:ln>
        </p:spPr>
      </p:cxnSp>
      <p:sp>
        <p:nvSpPr>
          <p:cNvPr id="191" name="Google Shape;191;p30"/>
          <p:cNvSpPr txBox="1"/>
          <p:nvPr/>
        </p:nvSpPr>
        <p:spPr>
          <a:xfrm>
            <a:off x="562532" y="7140900"/>
            <a:ext cx="3508500" cy="354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100"/>
              <a:buFont typeface="Arial"/>
              <a:buNone/>
            </a:pPr>
            <a:r>
              <a:rPr b="0" i="0" lang="en" sz="1100" u="none" cap="none" strike="noStrike">
                <a:solidFill>
                  <a:schemeClr val="dk1"/>
                </a:solidFill>
                <a:latin typeface="Public Sans Light"/>
                <a:ea typeface="Public Sans Light"/>
                <a:cs typeface="Public Sans Light"/>
                <a:sym typeface="Public Sans Light"/>
              </a:rPr>
              <a:t>Uncovering the sparkle of influencer partnerships</a:t>
            </a:r>
            <a:endParaRPr b="0" i="0" sz="1100" u="none" cap="none" strike="noStrike">
              <a:solidFill>
                <a:schemeClr val="dk1"/>
              </a:solidFill>
              <a:latin typeface="Public Sans Light"/>
              <a:ea typeface="Public Sans Light"/>
              <a:cs typeface="Public Sans Light"/>
              <a:sym typeface="Public Sans Light"/>
            </a:endParaRPr>
          </a:p>
        </p:txBody>
      </p:sp>
      <p:sp>
        <p:nvSpPr>
          <p:cNvPr id="192" name="Google Shape;192;p30"/>
          <p:cNvSpPr txBox="1"/>
          <p:nvPr/>
        </p:nvSpPr>
        <p:spPr>
          <a:xfrm>
            <a:off x="4278072" y="2266548"/>
            <a:ext cx="4865700" cy="1708800"/>
          </a:xfrm>
          <a:prstGeom prst="rect">
            <a:avLst/>
          </a:prstGeom>
          <a:noFill/>
          <a:ln>
            <a:noFill/>
          </a:ln>
        </p:spPr>
        <p:txBody>
          <a:bodyPr anchorCtr="0" anchor="t" bIns="113100" lIns="113100" spcFirstLastPara="1" rIns="113100" wrap="square" tIns="113100">
            <a:noAutofit/>
          </a:bodyPr>
          <a:lstStyle/>
          <a:p>
            <a:pPr indent="0" lvl="0" marL="0" marR="0" rtl="0" algn="l">
              <a:lnSpc>
                <a:spcPct val="135000"/>
              </a:lnSpc>
              <a:spcBef>
                <a:spcPts val="0"/>
              </a:spcBef>
              <a:spcAft>
                <a:spcPts val="0"/>
              </a:spcAft>
              <a:buClr>
                <a:srgbClr val="000000"/>
              </a:buClr>
              <a:buSzPts val="1200"/>
              <a:buFont typeface="Arial"/>
              <a:buNone/>
            </a:pPr>
            <a:r>
              <a:rPr b="1" i="0" lang="en" sz="1200" u="none" cap="none" strike="noStrike">
                <a:solidFill>
                  <a:schemeClr val="dk1"/>
                </a:solidFill>
                <a:latin typeface="Public Sans"/>
                <a:ea typeface="Public Sans"/>
                <a:cs typeface="Public Sans"/>
                <a:sym typeface="Public Sans"/>
              </a:rPr>
              <a:t>Description</a:t>
            </a:r>
            <a:endParaRPr b="1" i="0" sz="1200" u="none" cap="none" strike="noStrike">
              <a:solidFill>
                <a:schemeClr val="dk1"/>
              </a:solidFill>
              <a:latin typeface="Public Sans"/>
              <a:ea typeface="Public Sans"/>
              <a:cs typeface="Public Sans"/>
              <a:sym typeface="Public Sans"/>
            </a:endParaRPr>
          </a:p>
          <a:p>
            <a:pPr indent="-304800" lvl="0" marL="457200" marR="0" rtl="0" algn="l">
              <a:lnSpc>
                <a:spcPct val="135000"/>
              </a:lnSpc>
              <a:spcBef>
                <a:spcPts val="1000"/>
              </a:spcBef>
              <a:spcAft>
                <a:spcPts val="0"/>
              </a:spcAft>
              <a:buClr>
                <a:srgbClr val="F5333F"/>
              </a:buClr>
              <a:buSzPts val="1200"/>
              <a:buFont typeface="Public Sans"/>
              <a:buChar char="●"/>
            </a:pPr>
            <a:r>
              <a:rPr b="0" i="0" lang="en" sz="1200" u="none" cap="none" strike="noStrike">
                <a:solidFill>
                  <a:schemeClr val="dk1"/>
                </a:solidFill>
                <a:latin typeface="Public Sans"/>
                <a:ea typeface="Public Sans"/>
                <a:cs typeface="Public Sans"/>
                <a:sym typeface="Public Sans"/>
              </a:rPr>
              <a:t>Small following but boast a higher engagement rate than celebrity, macro- and mid-influencers</a:t>
            </a:r>
            <a:endParaRPr b="0" i="0" sz="1200" u="none" cap="none" strike="noStrike">
              <a:solidFill>
                <a:schemeClr val="dk1"/>
              </a:solidFill>
              <a:latin typeface="Public Sans"/>
              <a:ea typeface="Public Sans"/>
              <a:cs typeface="Public Sans"/>
              <a:sym typeface="Public Sans"/>
            </a:endParaRPr>
          </a:p>
          <a:p>
            <a:pPr indent="-304800" lvl="0" marL="457200" marR="0" rtl="0" algn="l">
              <a:lnSpc>
                <a:spcPct val="135000"/>
              </a:lnSpc>
              <a:spcBef>
                <a:spcPts val="1000"/>
              </a:spcBef>
              <a:spcAft>
                <a:spcPts val="0"/>
              </a:spcAft>
              <a:buClr>
                <a:srgbClr val="F5333F"/>
              </a:buClr>
              <a:buSzPts val="1200"/>
              <a:buFont typeface="Public Sans"/>
              <a:buChar char="●"/>
            </a:pPr>
            <a:r>
              <a:rPr b="0" i="0" lang="en" sz="1200" u="none" cap="none" strike="noStrike">
                <a:solidFill>
                  <a:schemeClr val="dk1"/>
                </a:solidFill>
                <a:latin typeface="Public Sans"/>
                <a:ea typeface="Public Sans"/>
                <a:cs typeface="Public Sans"/>
                <a:sym typeface="Public Sans"/>
              </a:rPr>
              <a:t>Know their followers better than celebrity and macro-influencers do </a:t>
            </a:r>
            <a:endParaRPr b="0" i="0" sz="1200" u="none" cap="none" strike="noStrike">
              <a:solidFill>
                <a:schemeClr val="dk1"/>
              </a:solidFill>
              <a:latin typeface="Public Sans"/>
              <a:ea typeface="Public Sans"/>
              <a:cs typeface="Public Sans"/>
              <a:sym typeface="Public Sans"/>
            </a:endParaRPr>
          </a:p>
          <a:p>
            <a:pPr indent="-304800" lvl="0" marL="457200" marR="0" rtl="0" algn="l">
              <a:lnSpc>
                <a:spcPct val="135000"/>
              </a:lnSpc>
              <a:spcBef>
                <a:spcPts val="1000"/>
              </a:spcBef>
              <a:spcAft>
                <a:spcPts val="1000"/>
              </a:spcAft>
              <a:buClr>
                <a:srgbClr val="F5333F"/>
              </a:buClr>
              <a:buSzPts val="1200"/>
              <a:buFont typeface="Public Sans"/>
              <a:buChar char="●"/>
            </a:pPr>
            <a:r>
              <a:rPr b="0" i="0" lang="en" sz="1200" u="none" cap="none" strike="noStrike">
                <a:solidFill>
                  <a:schemeClr val="dk1"/>
                </a:solidFill>
                <a:latin typeface="Public Sans"/>
                <a:ea typeface="Public Sans"/>
                <a:cs typeface="Public Sans"/>
                <a:sym typeface="Public Sans"/>
              </a:rPr>
              <a:t>Are considered more authentic than celebrity and macro- influencers</a:t>
            </a:r>
            <a:endParaRPr b="0" i="0" sz="1200" u="none" cap="none" strike="noStrike">
              <a:solidFill>
                <a:schemeClr val="dk1"/>
              </a:solidFill>
              <a:latin typeface="Public Sans"/>
              <a:ea typeface="Public Sans"/>
              <a:cs typeface="Public Sans"/>
              <a:sym typeface="Public Sans"/>
            </a:endParaRPr>
          </a:p>
        </p:txBody>
      </p:sp>
      <p:sp>
        <p:nvSpPr>
          <p:cNvPr id="193" name="Google Shape;193;p30"/>
          <p:cNvSpPr txBox="1"/>
          <p:nvPr/>
        </p:nvSpPr>
        <p:spPr>
          <a:xfrm>
            <a:off x="4278072" y="4535775"/>
            <a:ext cx="4865700" cy="1788600"/>
          </a:xfrm>
          <a:prstGeom prst="rect">
            <a:avLst/>
          </a:prstGeom>
          <a:noFill/>
          <a:ln>
            <a:noFill/>
          </a:ln>
        </p:spPr>
        <p:txBody>
          <a:bodyPr anchorCtr="0" anchor="t" bIns="113100" lIns="113100" spcFirstLastPara="1" rIns="113100" wrap="square" tIns="113100">
            <a:noAutofit/>
          </a:bodyPr>
          <a:lstStyle/>
          <a:p>
            <a:pPr indent="0" lvl="0" marL="0" marR="0" rtl="0" algn="l">
              <a:lnSpc>
                <a:spcPct val="135000"/>
              </a:lnSpc>
              <a:spcBef>
                <a:spcPts val="0"/>
              </a:spcBef>
              <a:spcAft>
                <a:spcPts val="0"/>
              </a:spcAft>
              <a:buClr>
                <a:srgbClr val="000000"/>
              </a:buClr>
              <a:buSzPts val="1200"/>
              <a:buFont typeface="Arial"/>
              <a:buNone/>
            </a:pPr>
            <a:r>
              <a:rPr b="1" i="0" lang="en" sz="1200" u="none" cap="none" strike="noStrike">
                <a:solidFill>
                  <a:schemeClr val="dk1"/>
                </a:solidFill>
                <a:latin typeface="Public Sans"/>
                <a:ea typeface="Public Sans"/>
                <a:cs typeface="Public Sans"/>
                <a:sym typeface="Public Sans"/>
              </a:rPr>
              <a:t>When to use/benefits</a:t>
            </a:r>
            <a:endParaRPr b="1" i="0" sz="1200" u="none" cap="none" strike="noStrike">
              <a:solidFill>
                <a:schemeClr val="dk1"/>
              </a:solidFill>
              <a:latin typeface="Public Sans"/>
              <a:ea typeface="Public Sans"/>
              <a:cs typeface="Public Sans"/>
              <a:sym typeface="Public Sans"/>
            </a:endParaRPr>
          </a:p>
          <a:p>
            <a:pPr indent="-304800" lvl="0" marL="457200" marR="0" rtl="0" algn="l">
              <a:lnSpc>
                <a:spcPct val="135000"/>
              </a:lnSpc>
              <a:spcBef>
                <a:spcPts val="1000"/>
              </a:spcBef>
              <a:spcAft>
                <a:spcPts val="0"/>
              </a:spcAft>
              <a:buClr>
                <a:srgbClr val="F5333F"/>
              </a:buClr>
              <a:buSzPts val="1200"/>
              <a:buFont typeface="Public Sans"/>
              <a:buChar char="●"/>
            </a:pPr>
            <a:r>
              <a:rPr b="0" i="0" lang="en" sz="1200" u="none" cap="none" strike="noStrike">
                <a:solidFill>
                  <a:schemeClr val="dk1"/>
                </a:solidFill>
                <a:latin typeface="Public Sans"/>
                <a:ea typeface="Public Sans"/>
                <a:cs typeface="Public Sans"/>
                <a:sym typeface="Public Sans"/>
              </a:rPr>
              <a:t>Generate more focused leads</a:t>
            </a:r>
            <a:endParaRPr b="0" i="0" sz="1200" u="none" cap="none" strike="noStrike">
              <a:solidFill>
                <a:schemeClr val="dk1"/>
              </a:solidFill>
              <a:latin typeface="Public Sans"/>
              <a:ea typeface="Public Sans"/>
              <a:cs typeface="Public Sans"/>
              <a:sym typeface="Public Sans"/>
            </a:endParaRPr>
          </a:p>
          <a:p>
            <a:pPr indent="-304800" lvl="0" marL="457200" marR="0" rtl="0" algn="l">
              <a:lnSpc>
                <a:spcPct val="135000"/>
              </a:lnSpc>
              <a:spcBef>
                <a:spcPts val="1000"/>
              </a:spcBef>
              <a:spcAft>
                <a:spcPts val="0"/>
              </a:spcAft>
              <a:buClr>
                <a:srgbClr val="F5333F"/>
              </a:buClr>
              <a:buSzPts val="1200"/>
              <a:buFont typeface="Public Sans"/>
              <a:buChar char="●"/>
            </a:pPr>
            <a:r>
              <a:rPr b="0" i="0" lang="en" sz="1200" u="none" cap="none" strike="noStrike">
                <a:solidFill>
                  <a:schemeClr val="dk1"/>
                </a:solidFill>
                <a:latin typeface="Public Sans"/>
                <a:ea typeface="Public Sans"/>
                <a:cs typeface="Public Sans"/>
                <a:sym typeface="Public Sans"/>
              </a:rPr>
              <a:t>Share specialized information</a:t>
            </a:r>
            <a:endParaRPr b="0" i="0" sz="1200" u="none" cap="none" strike="noStrike">
              <a:solidFill>
                <a:schemeClr val="dk1"/>
              </a:solidFill>
              <a:latin typeface="Public Sans"/>
              <a:ea typeface="Public Sans"/>
              <a:cs typeface="Public Sans"/>
              <a:sym typeface="Public Sans"/>
            </a:endParaRPr>
          </a:p>
          <a:p>
            <a:pPr indent="-304800" lvl="0" marL="457200" marR="0" rtl="0" algn="l">
              <a:lnSpc>
                <a:spcPct val="135000"/>
              </a:lnSpc>
              <a:spcBef>
                <a:spcPts val="1000"/>
              </a:spcBef>
              <a:spcAft>
                <a:spcPts val="0"/>
              </a:spcAft>
              <a:buClr>
                <a:srgbClr val="F5333F"/>
              </a:buClr>
              <a:buSzPts val="1200"/>
              <a:buFont typeface="Public Sans"/>
              <a:buChar char="●"/>
            </a:pPr>
            <a:r>
              <a:rPr b="0" i="0" lang="en" sz="1200" u="none" cap="none" strike="noStrike">
                <a:solidFill>
                  <a:schemeClr val="dk1"/>
                </a:solidFill>
                <a:latin typeface="Public Sans"/>
                <a:ea typeface="Public Sans"/>
                <a:cs typeface="Public Sans"/>
                <a:sym typeface="Public Sans"/>
              </a:rPr>
              <a:t>Target niche audiences</a:t>
            </a:r>
            <a:endParaRPr b="0" i="0" sz="1200" u="none" cap="none" strike="noStrike">
              <a:solidFill>
                <a:schemeClr val="dk1"/>
              </a:solidFill>
              <a:latin typeface="Public Sans"/>
              <a:ea typeface="Public Sans"/>
              <a:cs typeface="Public Sans"/>
              <a:sym typeface="Public Sans"/>
            </a:endParaRPr>
          </a:p>
          <a:p>
            <a:pPr indent="-304800" lvl="0" marL="457200" marR="0" rtl="0" algn="l">
              <a:lnSpc>
                <a:spcPct val="135000"/>
              </a:lnSpc>
              <a:spcBef>
                <a:spcPts val="1000"/>
              </a:spcBef>
              <a:spcAft>
                <a:spcPts val="1000"/>
              </a:spcAft>
              <a:buClr>
                <a:srgbClr val="F5333F"/>
              </a:buClr>
              <a:buSzPts val="1200"/>
              <a:buFont typeface="Public Sans"/>
              <a:buChar char="●"/>
            </a:pPr>
            <a:r>
              <a:rPr b="0" i="0" lang="en" sz="1200" u="none" cap="none" strike="noStrike">
                <a:solidFill>
                  <a:schemeClr val="dk1"/>
                </a:solidFill>
                <a:latin typeface="Public Sans"/>
                <a:ea typeface="Public Sans"/>
                <a:cs typeface="Public Sans"/>
                <a:sym typeface="Public Sans"/>
              </a:rPr>
              <a:t>Create segmented marketing messages</a:t>
            </a:r>
            <a:endParaRPr b="0" i="0" sz="1200" u="none" cap="none" strike="noStrike">
              <a:solidFill>
                <a:schemeClr val="dk1"/>
              </a:solidFill>
              <a:latin typeface="Public Sans"/>
              <a:ea typeface="Public Sans"/>
              <a:cs typeface="Public Sans"/>
              <a:sym typeface="Public Sans"/>
            </a:endParaRPr>
          </a:p>
        </p:txBody>
      </p:sp>
      <p:sp>
        <p:nvSpPr>
          <p:cNvPr id="194" name="Google Shape;194;p30"/>
          <p:cNvSpPr txBox="1"/>
          <p:nvPr/>
        </p:nvSpPr>
        <p:spPr>
          <a:xfrm>
            <a:off x="4270808" y="1547000"/>
            <a:ext cx="5473500" cy="4101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1200"/>
              </a:spcAft>
              <a:buClr>
                <a:srgbClr val="000000"/>
              </a:buClr>
              <a:buSzPts val="1600"/>
              <a:buFont typeface="Arial"/>
              <a:buNone/>
            </a:pPr>
            <a:r>
              <a:rPr b="1" i="0" lang="en" sz="1600" u="none" cap="none" strike="noStrike">
                <a:solidFill>
                  <a:srgbClr val="F5333F"/>
                </a:solidFill>
                <a:latin typeface="Public Sans"/>
                <a:ea typeface="Public Sans"/>
                <a:cs typeface="Public Sans"/>
                <a:sym typeface="Public Sans"/>
              </a:rPr>
              <a:t>Micro-influencers (10k–75k followers)</a:t>
            </a:r>
            <a:endParaRPr b="1" i="0" sz="1200" u="none" cap="none" strike="noStrike">
              <a:solidFill>
                <a:srgbClr val="F5333F"/>
              </a:solidFill>
              <a:latin typeface="Public Sans"/>
              <a:ea typeface="Public Sans"/>
              <a:cs typeface="Public Sans"/>
              <a:sym typeface="Public Sans"/>
            </a:endParaRPr>
          </a:p>
        </p:txBody>
      </p:sp>
      <p:pic>
        <p:nvPicPr>
          <p:cNvPr id="195" name="Google Shape;195;p30"/>
          <p:cNvPicPr preferRelativeResize="0"/>
          <p:nvPr/>
        </p:nvPicPr>
        <p:blipFill rotWithShape="1">
          <a:blip r:embed="rId5">
            <a:alphaModFix/>
          </a:blip>
          <a:srcRect b="0" l="0" r="0" t="0"/>
          <a:stretch/>
        </p:blipFill>
        <p:spPr>
          <a:xfrm>
            <a:off x="650608" y="2123962"/>
            <a:ext cx="2983434" cy="3862026"/>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9" name="Shape 199"/>
        <p:cNvGrpSpPr/>
        <p:nvPr/>
      </p:nvGrpSpPr>
      <p:grpSpPr>
        <a:xfrm>
          <a:off x="0" y="0"/>
          <a:ext cx="0" cy="0"/>
          <a:chOff x="0" y="0"/>
          <a:chExt cx="0" cy="0"/>
        </a:xfrm>
      </p:grpSpPr>
      <p:pic>
        <p:nvPicPr>
          <p:cNvPr id="200" name="Google Shape;200;p31">
            <a:hlinkClick r:id="rId3"/>
          </p:cNvPr>
          <p:cNvPicPr preferRelativeResize="0"/>
          <p:nvPr/>
        </p:nvPicPr>
        <p:blipFill rotWithShape="1">
          <a:blip r:embed="rId4">
            <a:alphaModFix/>
          </a:blip>
          <a:srcRect b="-30644" l="0" r="0" t="-2884"/>
          <a:stretch/>
        </p:blipFill>
        <p:spPr>
          <a:xfrm>
            <a:off x="650604" y="479155"/>
            <a:ext cx="1055475" cy="489900"/>
          </a:xfrm>
          <a:prstGeom prst="rect">
            <a:avLst/>
          </a:prstGeom>
          <a:noFill/>
          <a:ln>
            <a:noFill/>
          </a:ln>
        </p:spPr>
      </p:pic>
      <p:cxnSp>
        <p:nvCxnSpPr>
          <p:cNvPr id="201" name="Google Shape;201;p31"/>
          <p:cNvCxnSpPr/>
          <p:nvPr/>
        </p:nvCxnSpPr>
        <p:spPr>
          <a:xfrm>
            <a:off x="0" y="7325550"/>
            <a:ext cx="495900" cy="0"/>
          </a:xfrm>
          <a:prstGeom prst="straightConnector1">
            <a:avLst/>
          </a:prstGeom>
          <a:noFill/>
          <a:ln cap="flat" cmpd="sng" w="9525">
            <a:solidFill>
              <a:srgbClr val="000000"/>
            </a:solidFill>
            <a:prstDash val="solid"/>
            <a:round/>
            <a:headEnd len="sm" w="sm" type="none"/>
            <a:tailEnd len="sm" w="sm" type="none"/>
          </a:ln>
        </p:spPr>
      </p:cxnSp>
      <p:sp>
        <p:nvSpPr>
          <p:cNvPr id="202" name="Google Shape;202;p31"/>
          <p:cNvSpPr txBox="1"/>
          <p:nvPr/>
        </p:nvSpPr>
        <p:spPr>
          <a:xfrm>
            <a:off x="562532" y="7140900"/>
            <a:ext cx="3508500" cy="354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100"/>
              <a:buFont typeface="Arial"/>
              <a:buNone/>
            </a:pPr>
            <a:r>
              <a:rPr b="0" i="0" lang="en" sz="1100" u="none" cap="none" strike="noStrike">
                <a:solidFill>
                  <a:schemeClr val="dk1"/>
                </a:solidFill>
                <a:latin typeface="Public Sans Light"/>
                <a:ea typeface="Public Sans Light"/>
                <a:cs typeface="Public Sans Light"/>
                <a:sym typeface="Public Sans Light"/>
              </a:rPr>
              <a:t>Uncovering the sparkle of influencer partnerships</a:t>
            </a:r>
            <a:endParaRPr b="0" i="0" sz="1100" u="none" cap="none" strike="noStrike">
              <a:solidFill>
                <a:schemeClr val="dk1"/>
              </a:solidFill>
              <a:latin typeface="Public Sans Light"/>
              <a:ea typeface="Public Sans Light"/>
              <a:cs typeface="Public Sans Light"/>
              <a:sym typeface="Public Sans Light"/>
            </a:endParaRPr>
          </a:p>
        </p:txBody>
      </p:sp>
      <p:sp>
        <p:nvSpPr>
          <p:cNvPr id="203" name="Google Shape;203;p31"/>
          <p:cNvSpPr txBox="1"/>
          <p:nvPr/>
        </p:nvSpPr>
        <p:spPr>
          <a:xfrm>
            <a:off x="4289570" y="2266549"/>
            <a:ext cx="4886100" cy="1998300"/>
          </a:xfrm>
          <a:prstGeom prst="rect">
            <a:avLst/>
          </a:prstGeom>
          <a:noFill/>
          <a:ln>
            <a:noFill/>
          </a:ln>
        </p:spPr>
        <p:txBody>
          <a:bodyPr anchorCtr="0" anchor="t" bIns="113100" lIns="113100" spcFirstLastPara="1" rIns="113100" wrap="square" tIns="113100">
            <a:noAutofit/>
          </a:bodyPr>
          <a:lstStyle/>
          <a:p>
            <a:pPr indent="0" lvl="0" marL="0" marR="0" rtl="0" algn="l">
              <a:lnSpc>
                <a:spcPct val="135000"/>
              </a:lnSpc>
              <a:spcBef>
                <a:spcPts val="0"/>
              </a:spcBef>
              <a:spcAft>
                <a:spcPts val="0"/>
              </a:spcAft>
              <a:buClr>
                <a:srgbClr val="000000"/>
              </a:buClr>
              <a:buSzPts val="1200"/>
              <a:buFont typeface="Arial"/>
              <a:buNone/>
            </a:pPr>
            <a:r>
              <a:rPr b="1" i="0" lang="en" sz="1200" u="none" cap="none" strike="noStrike">
                <a:solidFill>
                  <a:schemeClr val="dk1"/>
                </a:solidFill>
                <a:latin typeface="Public Sans"/>
                <a:ea typeface="Public Sans"/>
                <a:cs typeface="Public Sans"/>
                <a:sym typeface="Public Sans"/>
              </a:rPr>
              <a:t>Description</a:t>
            </a:r>
            <a:endParaRPr b="1" i="0" sz="1200" u="none" cap="none" strike="noStrike">
              <a:solidFill>
                <a:schemeClr val="dk1"/>
              </a:solidFill>
              <a:latin typeface="Public Sans"/>
              <a:ea typeface="Public Sans"/>
              <a:cs typeface="Public Sans"/>
              <a:sym typeface="Public Sans"/>
            </a:endParaRPr>
          </a:p>
          <a:p>
            <a:pPr indent="-304800" lvl="0" marL="457200" marR="0" rtl="0" algn="l">
              <a:lnSpc>
                <a:spcPct val="135000"/>
              </a:lnSpc>
              <a:spcBef>
                <a:spcPts val="1000"/>
              </a:spcBef>
              <a:spcAft>
                <a:spcPts val="0"/>
              </a:spcAft>
              <a:buClr>
                <a:srgbClr val="F5333F"/>
              </a:buClr>
              <a:buSzPts val="1200"/>
              <a:buFont typeface="Public Sans"/>
              <a:buChar char="●"/>
            </a:pPr>
            <a:r>
              <a:rPr b="0" i="0" lang="en" sz="1200" u="none" cap="none" strike="noStrike">
                <a:solidFill>
                  <a:schemeClr val="dk1"/>
                </a:solidFill>
                <a:latin typeface="Public Sans"/>
                <a:ea typeface="Public Sans"/>
                <a:cs typeface="Public Sans"/>
                <a:sym typeface="Public Sans"/>
              </a:rPr>
              <a:t>Have the lowest number of followers </a:t>
            </a:r>
            <a:endParaRPr b="0" i="0" sz="1200" u="none" cap="none" strike="noStrike">
              <a:solidFill>
                <a:schemeClr val="dk1"/>
              </a:solidFill>
              <a:latin typeface="Public Sans"/>
              <a:ea typeface="Public Sans"/>
              <a:cs typeface="Public Sans"/>
              <a:sym typeface="Public Sans"/>
            </a:endParaRPr>
          </a:p>
          <a:p>
            <a:pPr indent="-304800" lvl="0" marL="457200" marR="0" rtl="0" algn="l">
              <a:lnSpc>
                <a:spcPct val="135000"/>
              </a:lnSpc>
              <a:spcBef>
                <a:spcPts val="1000"/>
              </a:spcBef>
              <a:spcAft>
                <a:spcPts val="0"/>
              </a:spcAft>
              <a:buClr>
                <a:srgbClr val="F5333F"/>
              </a:buClr>
              <a:buSzPts val="1200"/>
              <a:buFont typeface="Public Sans"/>
              <a:buChar char="●"/>
            </a:pPr>
            <a:r>
              <a:rPr b="0" i="0" lang="en" sz="1200" u="none" cap="none" strike="noStrike">
                <a:solidFill>
                  <a:schemeClr val="dk1"/>
                </a:solidFill>
                <a:latin typeface="Public Sans"/>
                <a:ea typeface="Public Sans"/>
                <a:cs typeface="Public Sans"/>
                <a:sym typeface="Public Sans"/>
              </a:rPr>
              <a:t>Relatively low cost  </a:t>
            </a:r>
            <a:endParaRPr b="0" i="0" sz="1200" u="none" cap="none" strike="noStrike">
              <a:solidFill>
                <a:schemeClr val="dk1"/>
              </a:solidFill>
              <a:latin typeface="Public Sans"/>
              <a:ea typeface="Public Sans"/>
              <a:cs typeface="Public Sans"/>
              <a:sym typeface="Public Sans"/>
            </a:endParaRPr>
          </a:p>
          <a:p>
            <a:pPr indent="-304800" lvl="0" marL="457200" marR="0" rtl="0" algn="l">
              <a:lnSpc>
                <a:spcPct val="135000"/>
              </a:lnSpc>
              <a:spcBef>
                <a:spcPts val="1000"/>
              </a:spcBef>
              <a:spcAft>
                <a:spcPts val="0"/>
              </a:spcAft>
              <a:buClr>
                <a:srgbClr val="F5333F"/>
              </a:buClr>
              <a:buSzPts val="1200"/>
              <a:buFont typeface="Public Sans"/>
              <a:buChar char="●"/>
            </a:pPr>
            <a:r>
              <a:rPr b="0" i="0" lang="en" sz="1200" u="none" cap="none" strike="noStrike">
                <a:solidFill>
                  <a:schemeClr val="dk1"/>
                </a:solidFill>
                <a:latin typeface="Public Sans"/>
                <a:ea typeface="Public Sans"/>
                <a:cs typeface="Public Sans"/>
                <a:sym typeface="Public Sans"/>
              </a:rPr>
              <a:t>Generally have the best engagement rates</a:t>
            </a:r>
            <a:endParaRPr b="0" i="0" sz="1200" u="none" cap="none" strike="noStrike">
              <a:solidFill>
                <a:schemeClr val="dk1"/>
              </a:solidFill>
              <a:latin typeface="Public Sans"/>
              <a:ea typeface="Public Sans"/>
              <a:cs typeface="Public Sans"/>
              <a:sym typeface="Public Sans"/>
            </a:endParaRPr>
          </a:p>
          <a:p>
            <a:pPr indent="-304800" lvl="0" marL="457200" marR="0" rtl="0" algn="l">
              <a:lnSpc>
                <a:spcPct val="135000"/>
              </a:lnSpc>
              <a:spcBef>
                <a:spcPts val="1000"/>
              </a:spcBef>
              <a:spcAft>
                <a:spcPts val="1000"/>
              </a:spcAft>
              <a:buClr>
                <a:srgbClr val="F5333F"/>
              </a:buClr>
              <a:buSzPts val="1200"/>
              <a:buFont typeface="Public Sans"/>
              <a:buChar char="●"/>
            </a:pPr>
            <a:r>
              <a:rPr b="0" i="0" lang="en" sz="1200" u="none" cap="none" strike="noStrike">
                <a:solidFill>
                  <a:schemeClr val="dk1"/>
                </a:solidFill>
                <a:latin typeface="Public Sans"/>
                <a:ea typeface="Public Sans"/>
                <a:cs typeface="Public Sans"/>
                <a:sym typeface="Public Sans"/>
              </a:rPr>
              <a:t>Generally come across as authentic and the most niche-specific</a:t>
            </a:r>
            <a:endParaRPr b="0" i="0" sz="1200" u="none" cap="none" strike="noStrike">
              <a:solidFill>
                <a:schemeClr val="dk1"/>
              </a:solidFill>
              <a:latin typeface="Public Sans"/>
              <a:ea typeface="Public Sans"/>
              <a:cs typeface="Public Sans"/>
              <a:sym typeface="Public Sans"/>
            </a:endParaRPr>
          </a:p>
        </p:txBody>
      </p:sp>
      <p:sp>
        <p:nvSpPr>
          <p:cNvPr id="204" name="Google Shape;204;p31"/>
          <p:cNvSpPr txBox="1"/>
          <p:nvPr/>
        </p:nvSpPr>
        <p:spPr>
          <a:xfrm>
            <a:off x="4289570" y="4535775"/>
            <a:ext cx="4886100" cy="2157000"/>
          </a:xfrm>
          <a:prstGeom prst="rect">
            <a:avLst/>
          </a:prstGeom>
          <a:noFill/>
          <a:ln>
            <a:noFill/>
          </a:ln>
        </p:spPr>
        <p:txBody>
          <a:bodyPr anchorCtr="0" anchor="t" bIns="113100" lIns="113100" spcFirstLastPara="1" rIns="113100" wrap="square" tIns="113100">
            <a:noAutofit/>
          </a:bodyPr>
          <a:lstStyle/>
          <a:p>
            <a:pPr indent="0" lvl="0" marL="0" marR="0" rtl="0" algn="l">
              <a:lnSpc>
                <a:spcPct val="135000"/>
              </a:lnSpc>
              <a:spcBef>
                <a:spcPts val="0"/>
              </a:spcBef>
              <a:spcAft>
                <a:spcPts val="0"/>
              </a:spcAft>
              <a:buClr>
                <a:srgbClr val="000000"/>
              </a:buClr>
              <a:buSzPts val="1200"/>
              <a:buFont typeface="Arial"/>
              <a:buNone/>
            </a:pPr>
            <a:r>
              <a:rPr b="1" i="0" lang="en" sz="1200" u="none" cap="none" strike="noStrike">
                <a:solidFill>
                  <a:schemeClr val="dk1"/>
                </a:solidFill>
                <a:latin typeface="Public Sans"/>
                <a:ea typeface="Public Sans"/>
                <a:cs typeface="Public Sans"/>
                <a:sym typeface="Public Sans"/>
              </a:rPr>
              <a:t>When to use/benefits</a:t>
            </a:r>
            <a:endParaRPr b="1" i="0" sz="1200" u="none" cap="none" strike="noStrike">
              <a:solidFill>
                <a:schemeClr val="dk1"/>
              </a:solidFill>
              <a:latin typeface="Public Sans"/>
              <a:ea typeface="Public Sans"/>
              <a:cs typeface="Public Sans"/>
              <a:sym typeface="Public Sans"/>
            </a:endParaRPr>
          </a:p>
          <a:p>
            <a:pPr indent="-304800" lvl="0" marL="457200" marR="0" rtl="0" algn="l">
              <a:lnSpc>
                <a:spcPct val="135000"/>
              </a:lnSpc>
              <a:spcBef>
                <a:spcPts val="1000"/>
              </a:spcBef>
              <a:spcAft>
                <a:spcPts val="0"/>
              </a:spcAft>
              <a:buClr>
                <a:srgbClr val="F5333F"/>
              </a:buClr>
              <a:buSzPts val="1200"/>
              <a:buFont typeface="Public Sans"/>
              <a:buChar char="●"/>
            </a:pPr>
            <a:r>
              <a:rPr b="0" i="0" lang="en" sz="1200" u="none" cap="none" strike="noStrike">
                <a:solidFill>
                  <a:schemeClr val="dk1"/>
                </a:solidFill>
                <a:latin typeface="Public Sans"/>
                <a:ea typeface="Public Sans"/>
                <a:cs typeface="Public Sans"/>
                <a:sym typeface="Public Sans"/>
              </a:rPr>
              <a:t>Build authenticity</a:t>
            </a:r>
            <a:endParaRPr b="0" i="0" sz="1200" u="none" cap="none" strike="noStrike">
              <a:solidFill>
                <a:schemeClr val="dk1"/>
              </a:solidFill>
              <a:latin typeface="Public Sans"/>
              <a:ea typeface="Public Sans"/>
              <a:cs typeface="Public Sans"/>
              <a:sym typeface="Public Sans"/>
            </a:endParaRPr>
          </a:p>
          <a:p>
            <a:pPr indent="-304800" lvl="0" marL="457200" marR="0" rtl="0" algn="l">
              <a:lnSpc>
                <a:spcPct val="135000"/>
              </a:lnSpc>
              <a:spcBef>
                <a:spcPts val="1000"/>
              </a:spcBef>
              <a:spcAft>
                <a:spcPts val="0"/>
              </a:spcAft>
              <a:buClr>
                <a:srgbClr val="F5333F"/>
              </a:buClr>
              <a:buSzPts val="1200"/>
              <a:buFont typeface="Public Sans"/>
              <a:buChar char="●"/>
            </a:pPr>
            <a:r>
              <a:rPr b="0" i="0" lang="en" sz="1200" u="none" cap="none" strike="noStrike">
                <a:solidFill>
                  <a:schemeClr val="dk1"/>
                </a:solidFill>
                <a:latin typeface="Public Sans"/>
                <a:ea typeface="Public Sans"/>
                <a:cs typeface="Public Sans"/>
                <a:sym typeface="Public Sans"/>
              </a:rPr>
              <a:t>Test a product in a niche category</a:t>
            </a:r>
            <a:endParaRPr b="0" i="0" sz="1200" u="none" cap="none" strike="noStrike">
              <a:solidFill>
                <a:schemeClr val="dk1"/>
              </a:solidFill>
              <a:latin typeface="Public Sans"/>
              <a:ea typeface="Public Sans"/>
              <a:cs typeface="Public Sans"/>
              <a:sym typeface="Public Sans"/>
            </a:endParaRPr>
          </a:p>
          <a:p>
            <a:pPr indent="-304800" lvl="0" marL="457200" marR="0" rtl="0" algn="l">
              <a:lnSpc>
                <a:spcPct val="135000"/>
              </a:lnSpc>
              <a:spcBef>
                <a:spcPts val="1000"/>
              </a:spcBef>
              <a:spcAft>
                <a:spcPts val="0"/>
              </a:spcAft>
              <a:buClr>
                <a:srgbClr val="F5333F"/>
              </a:buClr>
              <a:buSzPts val="1200"/>
              <a:buFont typeface="Public Sans"/>
              <a:buChar char="●"/>
            </a:pPr>
            <a:r>
              <a:rPr b="0" i="0" lang="en" sz="1200" u="none" cap="none" strike="noStrike">
                <a:solidFill>
                  <a:schemeClr val="dk1"/>
                </a:solidFill>
                <a:latin typeface="Public Sans"/>
                <a:ea typeface="Public Sans"/>
                <a:cs typeface="Public Sans"/>
                <a:sym typeface="Public Sans"/>
              </a:rPr>
              <a:t>High engagement marketing</a:t>
            </a:r>
            <a:endParaRPr b="0" i="0" sz="1200" u="none" cap="none" strike="noStrike">
              <a:solidFill>
                <a:schemeClr val="dk1"/>
              </a:solidFill>
              <a:latin typeface="Public Sans"/>
              <a:ea typeface="Public Sans"/>
              <a:cs typeface="Public Sans"/>
              <a:sym typeface="Public Sans"/>
            </a:endParaRPr>
          </a:p>
          <a:p>
            <a:pPr indent="-304800" lvl="0" marL="457200" marR="0" rtl="0" algn="l">
              <a:lnSpc>
                <a:spcPct val="135000"/>
              </a:lnSpc>
              <a:spcBef>
                <a:spcPts val="1000"/>
              </a:spcBef>
              <a:spcAft>
                <a:spcPts val="0"/>
              </a:spcAft>
              <a:buClr>
                <a:srgbClr val="F5333F"/>
              </a:buClr>
              <a:buSzPts val="1200"/>
              <a:buFont typeface="Public Sans"/>
              <a:buChar char="●"/>
            </a:pPr>
            <a:r>
              <a:rPr b="0" i="0" lang="en" sz="1200" u="none" cap="none" strike="noStrike">
                <a:solidFill>
                  <a:schemeClr val="dk1"/>
                </a:solidFill>
                <a:latin typeface="Public Sans"/>
                <a:ea typeface="Public Sans"/>
                <a:cs typeface="Public Sans"/>
                <a:sym typeface="Public Sans"/>
              </a:rPr>
              <a:t>Soft launch of a product or service</a:t>
            </a:r>
            <a:endParaRPr b="0" i="0" sz="1200" u="none" cap="none" strike="noStrike">
              <a:solidFill>
                <a:schemeClr val="dk1"/>
              </a:solidFill>
              <a:latin typeface="Public Sans"/>
              <a:ea typeface="Public Sans"/>
              <a:cs typeface="Public Sans"/>
              <a:sym typeface="Public Sans"/>
            </a:endParaRPr>
          </a:p>
          <a:p>
            <a:pPr indent="-304800" lvl="0" marL="457200" marR="0" rtl="0" algn="l">
              <a:lnSpc>
                <a:spcPct val="135000"/>
              </a:lnSpc>
              <a:spcBef>
                <a:spcPts val="1000"/>
              </a:spcBef>
              <a:spcAft>
                <a:spcPts val="1000"/>
              </a:spcAft>
              <a:buClr>
                <a:srgbClr val="F5333F"/>
              </a:buClr>
              <a:buSzPts val="1200"/>
              <a:buFont typeface="Public Sans"/>
              <a:buChar char="●"/>
            </a:pPr>
            <a:r>
              <a:rPr b="0" i="0" lang="en" sz="1200" u="none" cap="none" strike="noStrike">
                <a:solidFill>
                  <a:schemeClr val="dk1"/>
                </a:solidFill>
                <a:latin typeface="Public Sans"/>
                <a:ea typeface="Public Sans"/>
                <a:cs typeface="Public Sans"/>
                <a:sym typeface="Public Sans"/>
              </a:rPr>
              <a:t>Direct feedback from followers</a:t>
            </a:r>
            <a:endParaRPr b="0" i="0" sz="1200" u="none" cap="none" strike="noStrike">
              <a:solidFill>
                <a:schemeClr val="dk1"/>
              </a:solidFill>
              <a:latin typeface="Public Sans"/>
              <a:ea typeface="Public Sans"/>
              <a:cs typeface="Public Sans"/>
              <a:sym typeface="Public Sans"/>
            </a:endParaRPr>
          </a:p>
        </p:txBody>
      </p:sp>
      <p:sp>
        <p:nvSpPr>
          <p:cNvPr id="205" name="Google Shape;205;p31"/>
          <p:cNvSpPr txBox="1"/>
          <p:nvPr/>
        </p:nvSpPr>
        <p:spPr>
          <a:xfrm>
            <a:off x="4282275" y="1547000"/>
            <a:ext cx="5496600" cy="4101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1200"/>
              </a:spcAft>
              <a:buClr>
                <a:srgbClr val="000000"/>
              </a:buClr>
              <a:buSzPts val="1600"/>
              <a:buFont typeface="Arial"/>
              <a:buNone/>
            </a:pPr>
            <a:r>
              <a:rPr b="1" i="0" lang="en" sz="1600" u="none" cap="none" strike="noStrike">
                <a:solidFill>
                  <a:srgbClr val="F5333F"/>
                </a:solidFill>
                <a:latin typeface="Public Sans"/>
                <a:ea typeface="Public Sans"/>
                <a:cs typeface="Public Sans"/>
                <a:sym typeface="Public Sans"/>
              </a:rPr>
              <a:t>Nano-influencers (&lt;10k followers)</a:t>
            </a:r>
            <a:endParaRPr b="1" i="0" sz="1200" u="none" cap="none" strike="noStrike">
              <a:solidFill>
                <a:srgbClr val="F5333F"/>
              </a:solidFill>
              <a:latin typeface="Public Sans"/>
              <a:ea typeface="Public Sans"/>
              <a:cs typeface="Public Sans"/>
              <a:sym typeface="Public Sans"/>
            </a:endParaRPr>
          </a:p>
        </p:txBody>
      </p:sp>
      <p:pic>
        <p:nvPicPr>
          <p:cNvPr id="206" name="Google Shape;206;p31"/>
          <p:cNvPicPr preferRelativeResize="0"/>
          <p:nvPr/>
        </p:nvPicPr>
        <p:blipFill rotWithShape="1">
          <a:blip r:embed="rId5">
            <a:alphaModFix/>
          </a:blip>
          <a:srcRect b="0" l="278" r="278" t="0"/>
          <a:stretch/>
        </p:blipFill>
        <p:spPr>
          <a:xfrm>
            <a:off x="650600" y="2150363"/>
            <a:ext cx="3222099" cy="3809224"/>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0" name="Shape 210"/>
        <p:cNvGrpSpPr/>
        <p:nvPr/>
      </p:nvGrpSpPr>
      <p:grpSpPr>
        <a:xfrm>
          <a:off x="0" y="0"/>
          <a:ext cx="0" cy="0"/>
          <a:chOff x="0" y="0"/>
          <a:chExt cx="0" cy="0"/>
        </a:xfrm>
      </p:grpSpPr>
      <p:pic>
        <p:nvPicPr>
          <p:cNvPr id="211" name="Google Shape;211;p32">
            <a:hlinkClick r:id="rId3"/>
          </p:cNvPr>
          <p:cNvPicPr preferRelativeResize="0"/>
          <p:nvPr/>
        </p:nvPicPr>
        <p:blipFill rotWithShape="1">
          <a:blip r:embed="rId4">
            <a:alphaModFix/>
          </a:blip>
          <a:srcRect b="-30644" l="0" r="0" t="-2884"/>
          <a:stretch/>
        </p:blipFill>
        <p:spPr>
          <a:xfrm>
            <a:off x="650604" y="479155"/>
            <a:ext cx="1055475" cy="489900"/>
          </a:xfrm>
          <a:prstGeom prst="rect">
            <a:avLst/>
          </a:prstGeom>
          <a:noFill/>
          <a:ln>
            <a:noFill/>
          </a:ln>
        </p:spPr>
      </p:pic>
      <p:sp>
        <p:nvSpPr>
          <p:cNvPr id="212" name="Google Shape;212;p32"/>
          <p:cNvSpPr txBox="1"/>
          <p:nvPr/>
        </p:nvSpPr>
        <p:spPr>
          <a:xfrm>
            <a:off x="527537" y="1383052"/>
            <a:ext cx="7323900" cy="4101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1200"/>
              </a:spcAft>
              <a:buClr>
                <a:srgbClr val="000000"/>
              </a:buClr>
              <a:buSzPts val="1600"/>
              <a:buFont typeface="Arial"/>
              <a:buNone/>
            </a:pPr>
            <a:r>
              <a:rPr b="1" i="0" lang="en" sz="1600" u="none" cap="none" strike="noStrike">
                <a:solidFill>
                  <a:srgbClr val="F5333F"/>
                </a:solidFill>
                <a:latin typeface="Public Sans"/>
                <a:ea typeface="Public Sans"/>
                <a:cs typeface="Public Sans"/>
                <a:sym typeface="Public Sans"/>
              </a:rPr>
              <a:t>Influencer types by role</a:t>
            </a:r>
            <a:endParaRPr b="1" i="0" sz="1200" u="none" cap="none" strike="noStrike">
              <a:solidFill>
                <a:srgbClr val="F5333F"/>
              </a:solidFill>
              <a:latin typeface="Public Sans"/>
              <a:ea typeface="Public Sans"/>
              <a:cs typeface="Public Sans"/>
              <a:sym typeface="Public Sans"/>
            </a:endParaRPr>
          </a:p>
        </p:txBody>
      </p:sp>
      <p:cxnSp>
        <p:nvCxnSpPr>
          <p:cNvPr id="213" name="Google Shape;213;p32"/>
          <p:cNvCxnSpPr/>
          <p:nvPr/>
        </p:nvCxnSpPr>
        <p:spPr>
          <a:xfrm>
            <a:off x="0" y="7325550"/>
            <a:ext cx="495900" cy="0"/>
          </a:xfrm>
          <a:prstGeom prst="straightConnector1">
            <a:avLst/>
          </a:prstGeom>
          <a:noFill/>
          <a:ln cap="flat" cmpd="sng" w="9525">
            <a:solidFill>
              <a:srgbClr val="000000"/>
            </a:solidFill>
            <a:prstDash val="solid"/>
            <a:round/>
            <a:headEnd len="sm" w="sm" type="none"/>
            <a:tailEnd len="sm" w="sm" type="none"/>
          </a:ln>
        </p:spPr>
      </p:cxnSp>
      <p:sp>
        <p:nvSpPr>
          <p:cNvPr id="214" name="Google Shape;214;p32"/>
          <p:cNvSpPr txBox="1"/>
          <p:nvPr/>
        </p:nvSpPr>
        <p:spPr>
          <a:xfrm>
            <a:off x="562532" y="7140900"/>
            <a:ext cx="3508500" cy="354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0" i="0" lang="en" sz="1100" u="none" cap="none" strike="noStrike">
                <a:solidFill>
                  <a:schemeClr val="dk1"/>
                </a:solidFill>
                <a:latin typeface="Public Sans Light"/>
                <a:ea typeface="Public Sans Light"/>
                <a:cs typeface="Public Sans Light"/>
                <a:sym typeface="Public Sans Light"/>
              </a:rPr>
              <a:t>Uncovering the sparkle of influencer partnerships</a:t>
            </a:r>
            <a:endParaRPr b="0" i="0" sz="1100" u="none" cap="none" strike="noStrike">
              <a:solidFill>
                <a:schemeClr val="dk1"/>
              </a:solidFill>
              <a:latin typeface="Public Sans Light"/>
              <a:ea typeface="Public Sans Light"/>
              <a:cs typeface="Public Sans Light"/>
              <a:sym typeface="Public Sans Light"/>
            </a:endParaRPr>
          </a:p>
        </p:txBody>
      </p:sp>
      <p:sp>
        <p:nvSpPr>
          <p:cNvPr id="215" name="Google Shape;215;p32"/>
          <p:cNvSpPr txBox="1"/>
          <p:nvPr/>
        </p:nvSpPr>
        <p:spPr>
          <a:xfrm>
            <a:off x="539125" y="2061175"/>
            <a:ext cx="9004800" cy="885300"/>
          </a:xfrm>
          <a:prstGeom prst="rect">
            <a:avLst/>
          </a:prstGeom>
          <a:noFill/>
          <a:ln>
            <a:noFill/>
          </a:ln>
        </p:spPr>
        <p:txBody>
          <a:bodyPr anchorCtr="0" anchor="t" bIns="113100" lIns="113100" spcFirstLastPara="1" rIns="113100" wrap="square" tIns="113100">
            <a:noAutofit/>
          </a:bodyPr>
          <a:lstStyle/>
          <a:p>
            <a:pPr indent="0" lvl="0" marL="0" marR="0" rtl="0" algn="l">
              <a:lnSpc>
                <a:spcPct val="135000"/>
              </a:lnSpc>
              <a:spcBef>
                <a:spcPts val="0"/>
              </a:spcBef>
              <a:spcAft>
                <a:spcPts val="1500"/>
              </a:spcAft>
              <a:buClr>
                <a:schemeClr val="dk1"/>
              </a:buClr>
              <a:buSzPts val="1100"/>
              <a:buFont typeface="Arial"/>
              <a:buNone/>
            </a:pPr>
            <a:r>
              <a:rPr b="0" i="0" lang="en" sz="1300" u="none" cap="none" strike="noStrike">
                <a:solidFill>
                  <a:schemeClr val="dk1"/>
                </a:solidFill>
                <a:latin typeface="Public Sans"/>
                <a:ea typeface="Public Sans"/>
                <a:cs typeface="Public Sans"/>
                <a:sym typeface="Public Sans"/>
              </a:rPr>
              <a:t>Categorizing influencers goes beyond follower count; they also play different roles. The following types of influencers work in different ways, but all have the power to boost your return on investment (ROI) and raise brand awareness.</a:t>
            </a:r>
            <a:endParaRPr b="0" i="0" sz="1300" u="none" cap="none" strike="noStrike">
              <a:solidFill>
                <a:schemeClr val="dk1"/>
              </a:solidFill>
              <a:latin typeface="Public Sans"/>
              <a:ea typeface="Public Sans"/>
              <a:cs typeface="Public Sans"/>
              <a:sym typeface="Public Sans"/>
            </a:endParaRPr>
          </a:p>
        </p:txBody>
      </p:sp>
      <p:sp>
        <p:nvSpPr>
          <p:cNvPr id="216" name="Google Shape;216;p32"/>
          <p:cNvSpPr txBox="1"/>
          <p:nvPr/>
        </p:nvSpPr>
        <p:spPr>
          <a:xfrm>
            <a:off x="539125" y="3151630"/>
            <a:ext cx="4502400" cy="3197700"/>
          </a:xfrm>
          <a:prstGeom prst="rect">
            <a:avLst/>
          </a:prstGeom>
          <a:noFill/>
          <a:ln>
            <a:noFill/>
          </a:ln>
        </p:spPr>
        <p:txBody>
          <a:bodyPr anchorCtr="0" anchor="t" bIns="113100" lIns="113100" spcFirstLastPara="1" rIns="113100" wrap="square" tIns="113100">
            <a:noAutofit/>
          </a:bodyPr>
          <a:lstStyle/>
          <a:p>
            <a:pPr indent="-311150" lvl="0" marL="457200" marR="0" rtl="0" algn="l">
              <a:lnSpc>
                <a:spcPct val="135000"/>
              </a:lnSpc>
              <a:spcBef>
                <a:spcPts val="0"/>
              </a:spcBef>
              <a:spcAft>
                <a:spcPts val="0"/>
              </a:spcAft>
              <a:buClr>
                <a:srgbClr val="F5333F"/>
              </a:buClr>
              <a:buSzPts val="1300"/>
              <a:buFont typeface="Public Sans"/>
              <a:buChar char="●"/>
            </a:pPr>
            <a:r>
              <a:rPr b="1" i="0" lang="en" sz="1300" u="none" cap="none" strike="noStrike">
                <a:solidFill>
                  <a:schemeClr val="dk1"/>
                </a:solidFill>
                <a:latin typeface="Public Sans"/>
                <a:ea typeface="Public Sans"/>
                <a:cs typeface="Public Sans"/>
                <a:sym typeface="Public Sans"/>
              </a:rPr>
              <a:t>Influential customers or customer advocates.</a:t>
            </a:r>
            <a:r>
              <a:rPr b="0" i="0" lang="en" sz="1300" u="none" cap="none" strike="noStrike">
                <a:solidFill>
                  <a:schemeClr val="dk1"/>
                </a:solidFill>
                <a:latin typeface="Public Sans"/>
                <a:ea typeface="Public Sans"/>
                <a:cs typeface="Public Sans"/>
                <a:sym typeface="Public Sans"/>
              </a:rPr>
              <a:t> These customers may not necessarily know or want to look for a formal partnership (although they may be open to one). They just love your brand and want to talk about it.</a:t>
            </a:r>
            <a:endParaRPr b="0" i="0" sz="1300" u="none" cap="none" strike="noStrike">
              <a:solidFill>
                <a:schemeClr val="dk1"/>
              </a:solidFill>
              <a:latin typeface="Public Sans"/>
              <a:ea typeface="Public Sans"/>
              <a:cs typeface="Public Sans"/>
              <a:sym typeface="Public Sans"/>
            </a:endParaRPr>
          </a:p>
          <a:p>
            <a:pPr indent="-311150" lvl="0" marL="457200" marR="0" rtl="0" algn="l">
              <a:lnSpc>
                <a:spcPct val="135000"/>
              </a:lnSpc>
              <a:spcBef>
                <a:spcPts val="1500"/>
              </a:spcBef>
              <a:spcAft>
                <a:spcPts val="1500"/>
              </a:spcAft>
              <a:buClr>
                <a:srgbClr val="F5333F"/>
              </a:buClr>
              <a:buSzPts val="1300"/>
              <a:buFont typeface="Public Sans"/>
              <a:buChar char="●"/>
            </a:pPr>
            <a:r>
              <a:rPr b="1" i="0" lang="en" sz="1300" u="none" cap="none" strike="noStrike">
                <a:solidFill>
                  <a:schemeClr val="dk1"/>
                </a:solidFill>
                <a:latin typeface="Public Sans"/>
                <a:ea typeface="Public Sans"/>
                <a:cs typeface="Public Sans"/>
                <a:sym typeface="Public Sans"/>
              </a:rPr>
              <a:t>Affiliates.</a:t>
            </a:r>
            <a:r>
              <a:rPr b="0" i="0" lang="en" sz="1300" u="none" cap="none" strike="noStrike">
                <a:solidFill>
                  <a:schemeClr val="dk1"/>
                </a:solidFill>
                <a:latin typeface="Public Sans"/>
                <a:ea typeface="Public Sans"/>
                <a:cs typeface="Public Sans"/>
                <a:sym typeface="Public Sans"/>
              </a:rPr>
              <a:t> Affiliates have expertise or act as influencers in one or more media where they publish content and can send referrals to brand partners. </a:t>
            </a:r>
            <a:r>
              <a:rPr b="0" i="0" lang="en" sz="1300" u="none" cap="none" strike="noStrike">
                <a:solidFill>
                  <a:schemeClr val="dk1"/>
                </a:solidFill>
                <a:highlight>
                  <a:srgbClr val="FFFFFF"/>
                </a:highlight>
                <a:latin typeface="Roboto"/>
                <a:ea typeface="Roboto"/>
                <a:cs typeface="Roboto"/>
                <a:sym typeface="Roboto"/>
              </a:rPr>
              <a:t>Some brands convert influencers who have been successful at delivering results in short-term campaigns into long-term affiliate partners.</a:t>
            </a:r>
            <a:endParaRPr b="0" i="0" sz="1300" u="none" cap="none" strike="noStrike">
              <a:solidFill>
                <a:schemeClr val="dk1"/>
              </a:solidFill>
              <a:latin typeface="Public Sans"/>
              <a:ea typeface="Public Sans"/>
              <a:cs typeface="Public Sans"/>
              <a:sym typeface="Public Sans"/>
            </a:endParaRPr>
          </a:p>
        </p:txBody>
      </p:sp>
      <p:sp>
        <p:nvSpPr>
          <p:cNvPr id="217" name="Google Shape;217;p32"/>
          <p:cNvSpPr txBox="1"/>
          <p:nvPr/>
        </p:nvSpPr>
        <p:spPr>
          <a:xfrm>
            <a:off x="5041525" y="3151630"/>
            <a:ext cx="4502400" cy="3197700"/>
          </a:xfrm>
          <a:prstGeom prst="rect">
            <a:avLst/>
          </a:prstGeom>
          <a:noFill/>
          <a:ln>
            <a:noFill/>
          </a:ln>
        </p:spPr>
        <p:txBody>
          <a:bodyPr anchorCtr="0" anchor="t" bIns="113100" lIns="113100" spcFirstLastPara="1" rIns="113100" wrap="square" tIns="113100">
            <a:noAutofit/>
          </a:bodyPr>
          <a:lstStyle/>
          <a:p>
            <a:pPr indent="-311150" lvl="0" marL="457200" marR="0" rtl="0" algn="l">
              <a:lnSpc>
                <a:spcPct val="135000"/>
              </a:lnSpc>
              <a:spcBef>
                <a:spcPts val="0"/>
              </a:spcBef>
              <a:spcAft>
                <a:spcPts val="0"/>
              </a:spcAft>
              <a:buClr>
                <a:srgbClr val="F5333F"/>
              </a:buClr>
              <a:buSzPts val="1300"/>
              <a:buFont typeface="Public Sans"/>
              <a:buChar char="●"/>
            </a:pPr>
            <a:r>
              <a:rPr b="1" i="0" lang="en" sz="1300" u="none" cap="none" strike="noStrike">
                <a:solidFill>
                  <a:schemeClr val="dk1"/>
                </a:solidFill>
                <a:latin typeface="Public Sans"/>
                <a:ea typeface="Public Sans"/>
                <a:cs typeface="Public Sans"/>
                <a:sym typeface="Public Sans"/>
              </a:rPr>
              <a:t>Brand ambassadors.</a:t>
            </a:r>
            <a:r>
              <a:rPr b="0" i="0" lang="en" sz="1300" u="none" cap="none" strike="noStrike">
                <a:solidFill>
                  <a:schemeClr val="dk1"/>
                </a:solidFill>
                <a:latin typeface="Public Sans"/>
                <a:ea typeface="Public Sans"/>
                <a:cs typeface="Public Sans"/>
                <a:sym typeface="Public Sans"/>
              </a:rPr>
              <a:t> Some brands engage influencers as brand ambassadors. Brands commit to year-long relationships, with influencers posting in exchange for money, promotions, or product. Some brands even create evergreen campaigns by recruiting a permanent bench of influencers to cyclically reactivate.</a:t>
            </a:r>
            <a:endParaRPr b="0" i="0" sz="1300" u="none" cap="none" strike="noStrike">
              <a:solidFill>
                <a:schemeClr val="dk1"/>
              </a:solidFill>
              <a:latin typeface="Public Sans"/>
              <a:ea typeface="Public Sans"/>
              <a:cs typeface="Public Sans"/>
              <a:sym typeface="Public Sans"/>
            </a:endParaRPr>
          </a:p>
          <a:p>
            <a:pPr indent="-311150" lvl="0" marL="457200" marR="0" rtl="0" algn="l">
              <a:lnSpc>
                <a:spcPct val="135000"/>
              </a:lnSpc>
              <a:spcBef>
                <a:spcPts val="1500"/>
              </a:spcBef>
              <a:spcAft>
                <a:spcPts val="1500"/>
              </a:spcAft>
              <a:buClr>
                <a:srgbClr val="F5333F"/>
              </a:buClr>
              <a:buSzPts val="1300"/>
              <a:buFont typeface="Public Sans"/>
              <a:buChar char="●"/>
            </a:pPr>
            <a:r>
              <a:rPr b="1" i="0" lang="en" sz="1300" u="none" cap="none" strike="noStrike">
                <a:solidFill>
                  <a:schemeClr val="dk1"/>
                </a:solidFill>
                <a:latin typeface="Public Sans"/>
                <a:ea typeface="Public Sans"/>
                <a:cs typeface="Public Sans"/>
                <a:sym typeface="Public Sans"/>
              </a:rPr>
              <a:t>Content creators.</a:t>
            </a:r>
            <a:r>
              <a:rPr b="0" i="0" lang="en" sz="1300" u="none" cap="none" strike="noStrike">
                <a:solidFill>
                  <a:schemeClr val="dk1"/>
                </a:solidFill>
                <a:latin typeface="Public Sans"/>
                <a:ea typeface="Public Sans"/>
                <a:cs typeface="Public Sans"/>
                <a:sym typeface="Public Sans"/>
              </a:rPr>
              <a:t> Content creators create the great graphics, stories, and trusted content that directly speaks to the right audience. Brands may reuse this content on other platforms. </a:t>
            </a:r>
            <a:endParaRPr b="0" i="0" sz="1300" u="none" cap="none" strike="noStrike">
              <a:solidFill>
                <a:schemeClr val="dk1"/>
              </a:solidFill>
              <a:latin typeface="Public Sans"/>
              <a:ea typeface="Public Sans"/>
              <a:cs typeface="Public Sans"/>
              <a:sym typeface="Public Sans"/>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1" name="Shape 221"/>
        <p:cNvGrpSpPr/>
        <p:nvPr/>
      </p:nvGrpSpPr>
      <p:grpSpPr>
        <a:xfrm>
          <a:off x="0" y="0"/>
          <a:ext cx="0" cy="0"/>
          <a:chOff x="0" y="0"/>
          <a:chExt cx="0" cy="0"/>
        </a:xfrm>
      </p:grpSpPr>
      <p:pic>
        <p:nvPicPr>
          <p:cNvPr id="222" name="Google Shape;222;p33">
            <a:hlinkClick r:id="rId3"/>
          </p:cNvPr>
          <p:cNvPicPr preferRelativeResize="0"/>
          <p:nvPr/>
        </p:nvPicPr>
        <p:blipFill rotWithShape="1">
          <a:blip r:embed="rId4">
            <a:alphaModFix/>
          </a:blip>
          <a:srcRect b="-30644" l="0" r="0" t="-2884"/>
          <a:stretch/>
        </p:blipFill>
        <p:spPr>
          <a:xfrm>
            <a:off x="649467" y="479155"/>
            <a:ext cx="1055475" cy="489900"/>
          </a:xfrm>
          <a:prstGeom prst="rect">
            <a:avLst/>
          </a:prstGeom>
          <a:noFill/>
          <a:ln>
            <a:noFill/>
          </a:ln>
        </p:spPr>
      </p:pic>
      <p:sp>
        <p:nvSpPr>
          <p:cNvPr id="223" name="Google Shape;223;p33"/>
          <p:cNvSpPr txBox="1"/>
          <p:nvPr/>
        </p:nvSpPr>
        <p:spPr>
          <a:xfrm>
            <a:off x="529987" y="1567550"/>
            <a:ext cx="8740800" cy="627300"/>
          </a:xfrm>
          <a:prstGeom prst="rect">
            <a:avLst/>
          </a:prstGeom>
          <a:noFill/>
          <a:ln>
            <a:noFill/>
          </a:ln>
        </p:spPr>
        <p:txBody>
          <a:bodyPr anchorCtr="0" anchor="t" bIns="113100" lIns="113100" spcFirstLastPara="1" rIns="113100" wrap="square" tIns="113100">
            <a:noAutofit/>
          </a:bodyPr>
          <a:lstStyle/>
          <a:p>
            <a:pPr indent="0" lvl="0" marL="0" marR="0" rtl="0" algn="l">
              <a:lnSpc>
                <a:spcPct val="100000"/>
              </a:lnSpc>
              <a:spcBef>
                <a:spcPts val="0"/>
              </a:spcBef>
              <a:spcAft>
                <a:spcPts val="0"/>
              </a:spcAft>
              <a:buClr>
                <a:srgbClr val="000000"/>
              </a:buClr>
              <a:buSzPts val="2600"/>
              <a:buFont typeface="Arial"/>
              <a:buNone/>
            </a:pPr>
            <a:r>
              <a:rPr b="1" i="0" lang="en" sz="2600" u="none" cap="none" strike="noStrike">
                <a:solidFill>
                  <a:schemeClr val="dk1"/>
                </a:solidFill>
                <a:latin typeface="Public Sans"/>
                <a:ea typeface="Public Sans"/>
                <a:cs typeface="Public Sans"/>
                <a:sym typeface="Public Sans"/>
              </a:rPr>
              <a:t>Inspiring case studies: seven influencer gems</a:t>
            </a:r>
            <a:endParaRPr b="0" i="0" sz="1200" u="none" cap="none" strike="noStrike">
              <a:solidFill>
                <a:schemeClr val="dk1"/>
              </a:solidFill>
              <a:latin typeface="Public Sans"/>
              <a:ea typeface="Public Sans"/>
              <a:cs typeface="Public Sans"/>
              <a:sym typeface="Public Sans"/>
            </a:endParaRPr>
          </a:p>
        </p:txBody>
      </p:sp>
      <p:sp>
        <p:nvSpPr>
          <p:cNvPr id="224" name="Google Shape;224;p33"/>
          <p:cNvSpPr txBox="1"/>
          <p:nvPr/>
        </p:nvSpPr>
        <p:spPr>
          <a:xfrm>
            <a:off x="561985" y="1313543"/>
            <a:ext cx="2174100" cy="372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300"/>
              <a:buFont typeface="Arial"/>
              <a:buNone/>
            </a:pPr>
            <a:r>
              <a:rPr b="0" i="0" lang="en" sz="1300" u="none" cap="none" strike="noStrike">
                <a:solidFill>
                  <a:schemeClr val="dk1"/>
                </a:solidFill>
                <a:latin typeface="Public Sans Light"/>
                <a:ea typeface="Public Sans Light"/>
                <a:cs typeface="Public Sans Light"/>
                <a:sym typeface="Public Sans Light"/>
              </a:rPr>
              <a:t>CHAPTER 3</a:t>
            </a:r>
            <a:endParaRPr b="0" i="0" sz="1300" u="none" cap="none" strike="noStrike">
              <a:solidFill>
                <a:schemeClr val="dk1"/>
              </a:solidFill>
              <a:latin typeface="Public Sans Light"/>
              <a:ea typeface="Public Sans Light"/>
              <a:cs typeface="Public Sans Light"/>
              <a:sym typeface="Public Sans Light"/>
            </a:endParaRPr>
          </a:p>
        </p:txBody>
      </p:sp>
      <p:sp>
        <p:nvSpPr>
          <p:cNvPr id="225" name="Google Shape;225;p33"/>
          <p:cNvSpPr txBox="1"/>
          <p:nvPr/>
        </p:nvSpPr>
        <p:spPr>
          <a:xfrm>
            <a:off x="538000" y="2347325"/>
            <a:ext cx="4158000" cy="2988000"/>
          </a:xfrm>
          <a:prstGeom prst="rect">
            <a:avLst/>
          </a:prstGeom>
          <a:noFill/>
          <a:ln>
            <a:noFill/>
          </a:ln>
        </p:spPr>
        <p:txBody>
          <a:bodyPr anchorCtr="0" anchor="t" bIns="113100" lIns="113100" spcFirstLastPara="1" rIns="113100" wrap="square" tIns="113100">
            <a:noAutofit/>
          </a:bodyPr>
          <a:lstStyle/>
          <a:p>
            <a:pPr indent="0" lvl="0" marL="0" marR="0" rtl="0" algn="l">
              <a:lnSpc>
                <a:spcPct val="135000"/>
              </a:lnSpc>
              <a:spcBef>
                <a:spcPts val="0"/>
              </a:spcBef>
              <a:spcAft>
                <a:spcPts val="1500"/>
              </a:spcAft>
              <a:buClr>
                <a:srgbClr val="000000"/>
              </a:buClr>
              <a:buSzPts val="1300"/>
              <a:buFont typeface="Arial"/>
              <a:buNone/>
            </a:pPr>
            <a:r>
              <a:rPr b="0" i="0" lang="en" sz="1300" u="none" cap="none" strike="noStrike">
                <a:solidFill>
                  <a:schemeClr val="dk1"/>
                </a:solidFill>
                <a:latin typeface="Public Sans"/>
                <a:ea typeface="Public Sans"/>
                <a:cs typeface="Public Sans"/>
                <a:sym typeface="Public Sans"/>
              </a:rPr>
              <a:t>How does all this knowledge about influencer relationships translate into growth and success </a:t>
            </a:r>
            <a:br>
              <a:rPr b="0" i="0" lang="en" sz="1300" u="none" cap="none" strike="noStrike">
                <a:solidFill>
                  <a:schemeClr val="dk1"/>
                </a:solidFill>
                <a:latin typeface="Public Sans"/>
                <a:ea typeface="Public Sans"/>
                <a:cs typeface="Public Sans"/>
                <a:sym typeface="Public Sans"/>
              </a:rPr>
            </a:br>
            <a:r>
              <a:rPr b="0" i="0" lang="en" sz="1300" u="none" cap="none" strike="noStrike">
                <a:solidFill>
                  <a:schemeClr val="dk1"/>
                </a:solidFill>
                <a:latin typeface="Public Sans"/>
                <a:ea typeface="Public Sans"/>
                <a:cs typeface="Public Sans"/>
                <a:sym typeface="Public Sans"/>
              </a:rPr>
              <a:t>for your brand in the real world? Which situations, strategies, and outcomes enable your brand to make influencer collaborations a solid part of its marketing strategy? </a:t>
            </a:r>
            <a:br>
              <a:rPr b="0" i="0" lang="en" sz="1300" u="none" cap="none" strike="noStrike">
                <a:solidFill>
                  <a:schemeClr val="dk1"/>
                </a:solidFill>
                <a:latin typeface="Public Sans"/>
                <a:ea typeface="Public Sans"/>
                <a:cs typeface="Public Sans"/>
                <a:sym typeface="Public Sans"/>
              </a:rPr>
            </a:br>
            <a:br>
              <a:rPr b="0" i="0" lang="en" sz="1300" u="none" cap="none" strike="noStrike">
                <a:solidFill>
                  <a:schemeClr val="dk1"/>
                </a:solidFill>
                <a:latin typeface="Public Sans"/>
                <a:ea typeface="Public Sans"/>
                <a:cs typeface="Public Sans"/>
                <a:sym typeface="Public Sans"/>
              </a:rPr>
            </a:br>
            <a:r>
              <a:rPr b="0" i="0" lang="en" sz="1300" u="none" cap="none" strike="noStrike">
                <a:solidFill>
                  <a:schemeClr val="dk1"/>
                </a:solidFill>
                <a:latin typeface="Public Sans"/>
                <a:ea typeface="Public Sans"/>
                <a:cs typeface="Public Sans"/>
                <a:sym typeface="Public Sans"/>
              </a:rPr>
              <a:t>The following case studies on seven diverse influencer partnerships show how thriving companies evolved their influencer campaigns </a:t>
            </a:r>
            <a:br>
              <a:rPr b="0" i="0" lang="en" sz="1300" u="none" cap="none" strike="noStrike">
                <a:solidFill>
                  <a:schemeClr val="dk1"/>
                </a:solidFill>
                <a:latin typeface="Public Sans"/>
                <a:ea typeface="Public Sans"/>
                <a:cs typeface="Public Sans"/>
                <a:sym typeface="Public Sans"/>
              </a:rPr>
            </a:br>
            <a:r>
              <a:rPr b="0" i="0" lang="en" sz="1300" u="none" cap="none" strike="noStrike">
                <a:solidFill>
                  <a:schemeClr val="dk1"/>
                </a:solidFill>
                <a:latin typeface="Public Sans"/>
                <a:ea typeface="Public Sans"/>
                <a:cs typeface="Public Sans"/>
                <a:sym typeface="Public Sans"/>
              </a:rPr>
              <a:t>and programs — and got stellar results. </a:t>
            </a:r>
            <a:endParaRPr b="0" i="0" sz="1300" u="none" cap="none" strike="noStrike">
              <a:solidFill>
                <a:schemeClr val="dk1"/>
              </a:solidFill>
              <a:latin typeface="Public Sans"/>
              <a:ea typeface="Public Sans"/>
              <a:cs typeface="Public Sans"/>
              <a:sym typeface="Public Sans"/>
            </a:endParaRPr>
          </a:p>
        </p:txBody>
      </p:sp>
      <p:sp>
        <p:nvSpPr>
          <p:cNvPr id="226" name="Google Shape;226;p33"/>
          <p:cNvSpPr/>
          <p:nvPr/>
        </p:nvSpPr>
        <p:spPr>
          <a:xfrm>
            <a:off x="5176773" y="2494887"/>
            <a:ext cx="4280400" cy="4280400"/>
          </a:xfrm>
          <a:prstGeom prst="ellipse">
            <a:avLst/>
          </a:prstGeom>
          <a:noFill/>
          <a:ln cap="flat" cmpd="sng" w="28575">
            <a:solidFill>
              <a:srgbClr val="F773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227" name="Google Shape;227;p33"/>
          <p:cNvPicPr preferRelativeResize="0"/>
          <p:nvPr/>
        </p:nvPicPr>
        <p:blipFill rotWithShape="1">
          <a:blip r:embed="rId5">
            <a:alphaModFix/>
          </a:blip>
          <a:srcRect b="0" l="16675" r="16675" t="0"/>
          <a:stretch/>
        </p:blipFill>
        <p:spPr>
          <a:xfrm>
            <a:off x="5278100" y="2607737"/>
            <a:ext cx="4070100" cy="4070100"/>
          </a:xfrm>
          <a:prstGeom prst="ellipse">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1" name="Shape 231"/>
        <p:cNvGrpSpPr/>
        <p:nvPr/>
      </p:nvGrpSpPr>
      <p:grpSpPr>
        <a:xfrm>
          <a:off x="0" y="0"/>
          <a:ext cx="0" cy="0"/>
          <a:chOff x="0" y="0"/>
          <a:chExt cx="0" cy="0"/>
        </a:xfrm>
      </p:grpSpPr>
      <p:pic>
        <p:nvPicPr>
          <p:cNvPr id="232" name="Google Shape;232;p34">
            <a:hlinkClick r:id="rId3"/>
          </p:cNvPr>
          <p:cNvPicPr preferRelativeResize="0"/>
          <p:nvPr/>
        </p:nvPicPr>
        <p:blipFill rotWithShape="1">
          <a:blip r:embed="rId4">
            <a:alphaModFix/>
          </a:blip>
          <a:srcRect b="-30644" l="0" r="0" t="-2884"/>
          <a:stretch/>
        </p:blipFill>
        <p:spPr>
          <a:xfrm>
            <a:off x="650604" y="479155"/>
            <a:ext cx="1055475" cy="489900"/>
          </a:xfrm>
          <a:prstGeom prst="rect">
            <a:avLst/>
          </a:prstGeom>
          <a:noFill/>
          <a:ln>
            <a:noFill/>
          </a:ln>
        </p:spPr>
      </p:pic>
      <p:cxnSp>
        <p:nvCxnSpPr>
          <p:cNvPr id="233" name="Google Shape;233;p34"/>
          <p:cNvCxnSpPr/>
          <p:nvPr/>
        </p:nvCxnSpPr>
        <p:spPr>
          <a:xfrm>
            <a:off x="0" y="7325550"/>
            <a:ext cx="495900" cy="0"/>
          </a:xfrm>
          <a:prstGeom prst="straightConnector1">
            <a:avLst/>
          </a:prstGeom>
          <a:noFill/>
          <a:ln cap="flat" cmpd="sng" w="9525">
            <a:solidFill>
              <a:srgbClr val="000000"/>
            </a:solidFill>
            <a:prstDash val="solid"/>
            <a:round/>
            <a:headEnd len="sm" w="sm" type="none"/>
            <a:tailEnd len="sm" w="sm" type="none"/>
          </a:ln>
        </p:spPr>
      </p:cxnSp>
      <p:sp>
        <p:nvSpPr>
          <p:cNvPr id="234" name="Google Shape;234;p34"/>
          <p:cNvSpPr txBox="1"/>
          <p:nvPr/>
        </p:nvSpPr>
        <p:spPr>
          <a:xfrm>
            <a:off x="562514" y="7140900"/>
            <a:ext cx="9004800" cy="354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0" i="0" lang="en" sz="1100" u="none" cap="none" strike="noStrike">
                <a:solidFill>
                  <a:schemeClr val="dk1"/>
                </a:solidFill>
                <a:latin typeface="Public Sans Light"/>
                <a:ea typeface="Public Sans Light"/>
                <a:cs typeface="Public Sans Light"/>
                <a:sym typeface="Public Sans Light"/>
              </a:rPr>
              <a:t>Inspiring case studies: seven influencer gems</a:t>
            </a:r>
            <a:endParaRPr b="0" i="0" sz="1100" u="none" cap="none" strike="noStrike">
              <a:solidFill>
                <a:schemeClr val="dk1"/>
              </a:solidFill>
              <a:latin typeface="Public Sans Light"/>
              <a:ea typeface="Public Sans Light"/>
              <a:cs typeface="Public Sans Light"/>
              <a:sym typeface="Public Sans Light"/>
            </a:endParaRPr>
          </a:p>
        </p:txBody>
      </p:sp>
      <p:sp>
        <p:nvSpPr>
          <p:cNvPr id="235" name="Google Shape;235;p34"/>
          <p:cNvSpPr txBox="1"/>
          <p:nvPr/>
        </p:nvSpPr>
        <p:spPr>
          <a:xfrm>
            <a:off x="527537" y="1103328"/>
            <a:ext cx="7323900" cy="4101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1200"/>
              </a:spcAft>
              <a:buClr>
                <a:srgbClr val="000000"/>
              </a:buClr>
              <a:buSzPts val="2000"/>
              <a:buFont typeface="Arial"/>
              <a:buNone/>
            </a:pPr>
            <a:r>
              <a:rPr b="1" i="0" lang="en" sz="2000" u="none" cap="none" strike="noStrike">
                <a:solidFill>
                  <a:schemeClr val="dk1"/>
                </a:solidFill>
                <a:latin typeface="Public Sans"/>
                <a:ea typeface="Public Sans"/>
                <a:cs typeface="Public Sans"/>
                <a:sym typeface="Public Sans"/>
              </a:rPr>
              <a:t>Finding a wider audience using influencers</a:t>
            </a:r>
            <a:endParaRPr b="1" i="0" sz="2000" u="none" cap="none" strike="noStrike">
              <a:solidFill>
                <a:schemeClr val="dk1"/>
              </a:solidFill>
              <a:latin typeface="Public Sans"/>
              <a:ea typeface="Public Sans"/>
              <a:cs typeface="Public Sans"/>
              <a:sym typeface="Public Sans"/>
            </a:endParaRPr>
          </a:p>
        </p:txBody>
      </p:sp>
      <p:sp>
        <p:nvSpPr>
          <p:cNvPr id="236" name="Google Shape;236;p34"/>
          <p:cNvSpPr txBox="1"/>
          <p:nvPr/>
        </p:nvSpPr>
        <p:spPr>
          <a:xfrm>
            <a:off x="527537" y="1536312"/>
            <a:ext cx="8857200" cy="410100"/>
          </a:xfrm>
          <a:prstGeom prst="rect">
            <a:avLst/>
          </a:prstGeom>
          <a:noFill/>
          <a:ln>
            <a:noFill/>
          </a:ln>
        </p:spPr>
        <p:txBody>
          <a:bodyPr anchorCtr="0" anchor="t" bIns="113100" lIns="113100" spcFirstLastPara="1" rIns="113100" wrap="square" tIns="113100">
            <a:noAutofit/>
          </a:bodyPr>
          <a:lstStyle/>
          <a:p>
            <a:pPr indent="0" lvl="0" marL="0" marR="0" rtl="0" algn="l">
              <a:lnSpc>
                <a:spcPct val="135000"/>
              </a:lnSpc>
              <a:spcBef>
                <a:spcPts val="0"/>
              </a:spcBef>
              <a:spcAft>
                <a:spcPts val="1500"/>
              </a:spcAft>
              <a:buClr>
                <a:srgbClr val="000000"/>
              </a:buClr>
              <a:buSzPts val="1600"/>
              <a:buFont typeface="Arial"/>
              <a:buNone/>
            </a:pPr>
            <a:r>
              <a:rPr b="1" i="0" lang="en" sz="1600" u="none" cap="none" strike="noStrike">
                <a:solidFill>
                  <a:srgbClr val="F5333F"/>
                </a:solidFill>
                <a:latin typeface="Public Sans"/>
                <a:ea typeface="Public Sans"/>
                <a:cs typeface="Public Sans"/>
                <a:sym typeface="Public Sans"/>
              </a:rPr>
              <a:t>Apollo Neuro grew its audience with the right influencer partners</a:t>
            </a:r>
            <a:endParaRPr b="1" i="0" sz="1600" u="none" cap="none" strike="noStrike">
              <a:solidFill>
                <a:srgbClr val="F5333F"/>
              </a:solidFill>
              <a:latin typeface="Public Sans"/>
              <a:ea typeface="Public Sans"/>
              <a:cs typeface="Public Sans"/>
              <a:sym typeface="Public Sans"/>
            </a:endParaRPr>
          </a:p>
        </p:txBody>
      </p:sp>
      <p:sp>
        <p:nvSpPr>
          <p:cNvPr id="237" name="Google Shape;237;p34"/>
          <p:cNvSpPr txBox="1"/>
          <p:nvPr/>
        </p:nvSpPr>
        <p:spPr>
          <a:xfrm>
            <a:off x="543461" y="2112114"/>
            <a:ext cx="42660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0" lang="en" sz="1400" u="none" cap="none" strike="noStrike">
                <a:solidFill>
                  <a:srgbClr val="000000"/>
                </a:solidFill>
                <a:latin typeface="Public Sans"/>
                <a:ea typeface="Public Sans"/>
                <a:cs typeface="Public Sans"/>
                <a:sym typeface="Public Sans"/>
              </a:rPr>
              <a:t>Situation</a:t>
            </a:r>
            <a:endParaRPr b="1" i="0" sz="1400" u="none" cap="none" strike="noStrike">
              <a:solidFill>
                <a:srgbClr val="000000"/>
              </a:solidFill>
              <a:latin typeface="Public Sans"/>
              <a:ea typeface="Public Sans"/>
              <a:cs typeface="Public Sans"/>
              <a:sym typeface="Public Sans"/>
            </a:endParaRPr>
          </a:p>
        </p:txBody>
      </p:sp>
      <p:sp>
        <p:nvSpPr>
          <p:cNvPr id="238" name="Google Shape;238;p34"/>
          <p:cNvSpPr txBox="1"/>
          <p:nvPr/>
        </p:nvSpPr>
        <p:spPr>
          <a:xfrm>
            <a:off x="5272429" y="2112114"/>
            <a:ext cx="42660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0" lang="en" sz="1400" u="none" cap="none" strike="noStrike">
                <a:solidFill>
                  <a:srgbClr val="000000"/>
                </a:solidFill>
                <a:latin typeface="Public Sans"/>
                <a:ea typeface="Public Sans"/>
                <a:cs typeface="Public Sans"/>
                <a:sym typeface="Public Sans"/>
              </a:rPr>
              <a:t>Solution</a:t>
            </a:r>
            <a:endParaRPr b="1" i="0" sz="1400" u="none" cap="none" strike="noStrike">
              <a:solidFill>
                <a:srgbClr val="000000"/>
              </a:solidFill>
              <a:latin typeface="Public Sans"/>
              <a:ea typeface="Public Sans"/>
              <a:cs typeface="Public Sans"/>
              <a:sym typeface="Public Sans"/>
            </a:endParaRPr>
          </a:p>
        </p:txBody>
      </p:sp>
      <p:sp>
        <p:nvSpPr>
          <p:cNvPr id="239" name="Google Shape;239;p34"/>
          <p:cNvSpPr txBox="1"/>
          <p:nvPr/>
        </p:nvSpPr>
        <p:spPr>
          <a:xfrm>
            <a:off x="549751" y="2575895"/>
            <a:ext cx="4266000" cy="3656100"/>
          </a:xfrm>
          <a:prstGeom prst="rect">
            <a:avLst/>
          </a:prstGeom>
          <a:noFill/>
          <a:ln>
            <a:noFill/>
          </a:ln>
        </p:spPr>
        <p:txBody>
          <a:bodyPr anchorCtr="0" anchor="t" bIns="91425" lIns="91425" spcFirstLastPara="1" rIns="91425" wrap="square" tIns="91425">
            <a:noAutofit/>
          </a:bodyPr>
          <a:lstStyle/>
          <a:p>
            <a:pPr indent="0" lvl="0" marL="0" marR="0" rtl="0" algn="l">
              <a:lnSpc>
                <a:spcPct val="135000"/>
              </a:lnSpc>
              <a:spcBef>
                <a:spcPts val="0"/>
              </a:spcBef>
              <a:spcAft>
                <a:spcPts val="1000"/>
              </a:spcAft>
              <a:buClr>
                <a:srgbClr val="000000"/>
              </a:buClr>
              <a:buSzPts val="1200"/>
              <a:buFont typeface="Arial"/>
              <a:buNone/>
            </a:pPr>
            <a:r>
              <a:rPr b="0" i="0" lang="en" sz="1200" u="none" cap="none" strike="noStrike">
                <a:solidFill>
                  <a:srgbClr val="000000"/>
                </a:solidFill>
                <a:latin typeface="Public Sans"/>
                <a:ea typeface="Public Sans"/>
                <a:cs typeface="Public Sans"/>
                <a:sym typeface="Public Sans"/>
              </a:rPr>
              <a:t>Apollo Neuro knew its stress reduction product had potential if it could reach and educate ordinary people facing ordinary stresses — from anxious children to sleep-deprived healthcare workers to military veterans. Apollo Neuro needed partners to bring in its next wave of revenue from a wider spectrum of sources. </a:t>
            </a:r>
            <a:endParaRPr b="0" i="0" sz="1200" u="none" cap="none" strike="noStrike">
              <a:solidFill>
                <a:srgbClr val="000000"/>
              </a:solidFill>
              <a:latin typeface="Public Sans"/>
              <a:ea typeface="Public Sans"/>
              <a:cs typeface="Public Sans"/>
              <a:sym typeface="Public Sans"/>
            </a:endParaRPr>
          </a:p>
        </p:txBody>
      </p:sp>
      <p:sp>
        <p:nvSpPr>
          <p:cNvPr id="240" name="Google Shape;240;p34"/>
          <p:cNvSpPr txBox="1"/>
          <p:nvPr/>
        </p:nvSpPr>
        <p:spPr>
          <a:xfrm>
            <a:off x="5272450" y="2575879"/>
            <a:ext cx="4266000" cy="4202700"/>
          </a:xfrm>
          <a:prstGeom prst="rect">
            <a:avLst/>
          </a:prstGeom>
          <a:noFill/>
          <a:ln>
            <a:noFill/>
          </a:ln>
        </p:spPr>
        <p:txBody>
          <a:bodyPr anchorCtr="0" anchor="t" bIns="91425" lIns="91425" spcFirstLastPara="1" rIns="91425" wrap="square" tIns="91425">
            <a:noAutofit/>
          </a:bodyPr>
          <a:lstStyle/>
          <a:p>
            <a:pPr indent="0" lvl="0" marL="0" marR="0" rtl="0" algn="l">
              <a:lnSpc>
                <a:spcPct val="135000"/>
              </a:lnSpc>
              <a:spcBef>
                <a:spcPts val="0"/>
              </a:spcBef>
              <a:spcAft>
                <a:spcPts val="0"/>
              </a:spcAft>
              <a:buClr>
                <a:schemeClr val="dk1"/>
              </a:buClr>
              <a:buSzPts val="1100"/>
              <a:buFont typeface="Arial"/>
              <a:buNone/>
            </a:pPr>
            <a:r>
              <a:rPr b="0" i="0" lang="en" sz="1200" u="none" cap="none" strike="noStrike">
                <a:solidFill>
                  <a:srgbClr val="000000"/>
                </a:solidFill>
                <a:latin typeface="Public Sans"/>
                <a:ea typeface="Public Sans"/>
                <a:cs typeface="Public Sans"/>
                <a:sym typeface="Public Sans"/>
              </a:rPr>
              <a:t>Along with the OAK Digital marketing agency, Apollo Neuro moved its entire influencer portfolio to impact.com’s platform to automate the full breadth of partnerships the company aspired to. The team looked at reviews, historical data, and feedback from Apollo’s existing campaigns. They listened to audiences to identify the best targeting strategy. </a:t>
            </a:r>
            <a:endParaRPr b="0" i="0" sz="1200" u="none" cap="none" strike="noStrike">
              <a:solidFill>
                <a:srgbClr val="000000"/>
              </a:solidFill>
              <a:latin typeface="Public Sans"/>
              <a:ea typeface="Public Sans"/>
              <a:cs typeface="Public Sans"/>
              <a:sym typeface="Public Sans"/>
            </a:endParaRPr>
          </a:p>
          <a:p>
            <a:pPr indent="0" lvl="0" marL="0" marR="0" rtl="0" algn="l">
              <a:lnSpc>
                <a:spcPct val="135000"/>
              </a:lnSpc>
              <a:spcBef>
                <a:spcPts val="1000"/>
              </a:spcBef>
              <a:spcAft>
                <a:spcPts val="0"/>
              </a:spcAft>
              <a:buClr>
                <a:schemeClr val="dk1"/>
              </a:buClr>
              <a:buSzPts val="1100"/>
              <a:buFont typeface="Arial"/>
              <a:buNone/>
            </a:pPr>
            <a:r>
              <a:rPr b="0" i="0" lang="en" sz="1200" u="none" cap="none" strike="noStrike">
                <a:solidFill>
                  <a:srgbClr val="000000"/>
                </a:solidFill>
                <a:latin typeface="Public Sans"/>
                <a:ea typeface="Public Sans"/>
                <a:cs typeface="Public Sans"/>
                <a:sym typeface="Public Sans"/>
              </a:rPr>
              <a:t>Apollo also tested more specialized influencer networks to tap into challenging verticals that could drive sales. It focused on:</a:t>
            </a:r>
            <a:endParaRPr b="0" i="0" sz="1200" u="none" cap="none" strike="noStrike">
              <a:solidFill>
                <a:srgbClr val="000000"/>
              </a:solidFill>
              <a:latin typeface="Public Sans"/>
              <a:ea typeface="Public Sans"/>
              <a:cs typeface="Public Sans"/>
              <a:sym typeface="Public Sans"/>
            </a:endParaRPr>
          </a:p>
          <a:p>
            <a:pPr indent="-304800" lvl="0" marL="457200" marR="0" rtl="0" algn="l">
              <a:lnSpc>
                <a:spcPct val="135000"/>
              </a:lnSpc>
              <a:spcBef>
                <a:spcPts val="1000"/>
              </a:spcBef>
              <a:spcAft>
                <a:spcPts val="0"/>
              </a:spcAft>
              <a:buClr>
                <a:srgbClr val="F5333F"/>
              </a:buClr>
              <a:buSzPts val="1200"/>
              <a:buFont typeface="Public Sans"/>
              <a:buChar char="●"/>
            </a:pPr>
            <a:r>
              <a:rPr b="0" i="0" lang="en" sz="1200" u="none" cap="none" strike="noStrike">
                <a:solidFill>
                  <a:srgbClr val="000000"/>
                </a:solidFill>
                <a:latin typeface="Public Sans"/>
                <a:ea typeface="Public Sans"/>
                <a:cs typeface="Public Sans"/>
                <a:sym typeface="Public Sans"/>
              </a:rPr>
              <a:t>Publishers in the sleep category/niche</a:t>
            </a:r>
            <a:endParaRPr b="0" i="0" sz="1200" u="none" cap="none" strike="noStrike">
              <a:solidFill>
                <a:srgbClr val="000000"/>
              </a:solidFill>
              <a:latin typeface="Public Sans"/>
              <a:ea typeface="Public Sans"/>
              <a:cs typeface="Public Sans"/>
              <a:sym typeface="Public Sans"/>
            </a:endParaRPr>
          </a:p>
          <a:p>
            <a:pPr indent="-304800" lvl="0" marL="457200" marR="0" rtl="0" algn="l">
              <a:lnSpc>
                <a:spcPct val="135000"/>
              </a:lnSpc>
              <a:spcBef>
                <a:spcPts val="0"/>
              </a:spcBef>
              <a:spcAft>
                <a:spcPts val="0"/>
              </a:spcAft>
              <a:buClr>
                <a:srgbClr val="F5333F"/>
              </a:buClr>
              <a:buSzPts val="1200"/>
              <a:buFont typeface="Public Sans"/>
              <a:buChar char="●"/>
            </a:pPr>
            <a:r>
              <a:rPr b="0" i="0" lang="en" sz="1200" u="none" cap="none" strike="noStrike">
                <a:solidFill>
                  <a:srgbClr val="000000"/>
                </a:solidFill>
                <a:latin typeface="Public Sans"/>
                <a:ea typeface="Public Sans"/>
                <a:cs typeface="Public Sans"/>
                <a:sym typeface="Public Sans"/>
              </a:rPr>
              <a:t>Publishers in employee benefits to reach employees in high-stress jobs</a:t>
            </a:r>
            <a:endParaRPr b="0" i="0" sz="1200" u="none" cap="none" strike="noStrike">
              <a:solidFill>
                <a:srgbClr val="000000"/>
              </a:solidFill>
              <a:latin typeface="Public Sans"/>
              <a:ea typeface="Public Sans"/>
              <a:cs typeface="Public Sans"/>
              <a:sym typeface="Public Sans"/>
            </a:endParaRPr>
          </a:p>
          <a:p>
            <a:pPr indent="-304800" lvl="0" marL="457200" marR="0" rtl="0" algn="l">
              <a:lnSpc>
                <a:spcPct val="135000"/>
              </a:lnSpc>
              <a:spcBef>
                <a:spcPts val="0"/>
              </a:spcBef>
              <a:spcAft>
                <a:spcPts val="0"/>
              </a:spcAft>
              <a:buClr>
                <a:srgbClr val="F5333F"/>
              </a:buClr>
              <a:buSzPts val="1200"/>
              <a:buFont typeface="Public Sans"/>
              <a:buChar char="●"/>
            </a:pPr>
            <a:r>
              <a:rPr b="0" i="0" lang="en" sz="1200" u="none" cap="none" strike="noStrike">
                <a:solidFill>
                  <a:srgbClr val="000000"/>
                </a:solidFill>
                <a:latin typeface="Public Sans"/>
                <a:ea typeface="Public Sans"/>
                <a:cs typeface="Public Sans"/>
                <a:sym typeface="Public Sans"/>
              </a:rPr>
              <a:t>Wellness influencers, smaller content creators, podcasters, and YouTubers with an audience that skewed male </a:t>
            </a:r>
            <a:endParaRPr b="0" i="0" sz="1200" u="none" cap="none" strike="noStrike">
              <a:solidFill>
                <a:srgbClr val="000000"/>
              </a:solidFill>
              <a:latin typeface="Public Sans"/>
              <a:ea typeface="Public Sans"/>
              <a:cs typeface="Public Sans"/>
              <a:sym typeface="Public Sans"/>
            </a:endParaRPr>
          </a:p>
        </p:txBody>
      </p:sp>
      <p:pic>
        <p:nvPicPr>
          <p:cNvPr id="241" name="Google Shape;241;p34"/>
          <p:cNvPicPr preferRelativeResize="0"/>
          <p:nvPr/>
        </p:nvPicPr>
        <p:blipFill rotWithShape="1">
          <a:blip r:embed="rId5">
            <a:alphaModFix/>
          </a:blip>
          <a:srcRect b="0" l="0" r="0" t="31119"/>
          <a:stretch/>
        </p:blipFill>
        <p:spPr>
          <a:xfrm>
            <a:off x="818637" y="4434845"/>
            <a:ext cx="3715625" cy="2373199"/>
          </a:xfrm>
          <a:prstGeom prst="rect">
            <a:avLst/>
          </a:prstGeom>
          <a:noFill/>
          <a:ln>
            <a:noFill/>
          </a:ln>
        </p:spPr>
      </p:pic>
      <p:cxnSp>
        <p:nvCxnSpPr>
          <p:cNvPr id="242" name="Google Shape;242;p34"/>
          <p:cNvCxnSpPr/>
          <p:nvPr/>
        </p:nvCxnSpPr>
        <p:spPr>
          <a:xfrm flipH="1">
            <a:off x="1841093" y="510975"/>
            <a:ext cx="94800" cy="348300"/>
          </a:xfrm>
          <a:prstGeom prst="straightConnector1">
            <a:avLst/>
          </a:prstGeom>
          <a:noFill/>
          <a:ln cap="flat" cmpd="sng" w="9525">
            <a:solidFill>
              <a:schemeClr val="dk2"/>
            </a:solidFill>
            <a:prstDash val="solid"/>
            <a:round/>
            <a:headEnd len="sm" w="sm" type="none"/>
            <a:tailEnd len="sm" w="sm" type="none"/>
          </a:ln>
        </p:spPr>
      </p:cxnSp>
      <p:pic>
        <p:nvPicPr>
          <p:cNvPr id="243" name="Google Shape;243;p34"/>
          <p:cNvPicPr preferRelativeResize="0"/>
          <p:nvPr/>
        </p:nvPicPr>
        <p:blipFill rotWithShape="1">
          <a:blip r:embed="rId6">
            <a:alphaModFix/>
          </a:blip>
          <a:srcRect b="30760" l="19652" r="17136" t="32064"/>
          <a:stretch/>
        </p:blipFill>
        <p:spPr>
          <a:xfrm>
            <a:off x="2042138" y="518375"/>
            <a:ext cx="1085301" cy="333500"/>
          </a:xfrm>
          <a:prstGeom prst="rect">
            <a:avLst/>
          </a:prstGeom>
          <a:noFill/>
          <a:ln>
            <a:noFill/>
          </a:ln>
        </p:spPr>
      </p:pic>
      <p:sp>
        <p:nvSpPr>
          <p:cNvPr id="244" name="Google Shape;244;p34"/>
          <p:cNvSpPr/>
          <p:nvPr/>
        </p:nvSpPr>
        <p:spPr>
          <a:xfrm>
            <a:off x="7945150" y="514425"/>
            <a:ext cx="1462500" cy="341400"/>
          </a:xfrm>
          <a:prstGeom prst="roundRect">
            <a:avLst>
              <a:gd fmla="val 50000" name="adj"/>
            </a:avLst>
          </a:prstGeom>
          <a:solidFill>
            <a:srgbClr val="F5333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00"/>
              <a:buFont typeface="Arial"/>
              <a:buNone/>
            </a:pPr>
            <a:r>
              <a:rPr b="1" i="0" lang="en" sz="900" u="none" cap="none" strike="noStrike">
                <a:solidFill>
                  <a:srgbClr val="FFFFFF"/>
                </a:solidFill>
                <a:latin typeface="Public Sans"/>
                <a:ea typeface="Public Sans"/>
                <a:cs typeface="Public Sans"/>
                <a:sym typeface="Public Sans"/>
              </a:rPr>
              <a:t>CASE STUDY  1</a:t>
            </a:r>
            <a:endParaRPr b="1" i="0" sz="900" u="none" cap="none" strike="noStrike">
              <a:solidFill>
                <a:srgbClr val="FFFFFF"/>
              </a:solidFill>
              <a:latin typeface="Public Sans"/>
              <a:ea typeface="Public Sans"/>
              <a:cs typeface="Public Sans"/>
              <a:sym typeface="Public Sans"/>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8" name="Shape 248"/>
        <p:cNvGrpSpPr/>
        <p:nvPr/>
      </p:nvGrpSpPr>
      <p:grpSpPr>
        <a:xfrm>
          <a:off x="0" y="0"/>
          <a:ext cx="0" cy="0"/>
          <a:chOff x="0" y="0"/>
          <a:chExt cx="0" cy="0"/>
        </a:xfrm>
      </p:grpSpPr>
      <p:sp>
        <p:nvSpPr>
          <p:cNvPr id="249" name="Google Shape;249;p35"/>
          <p:cNvSpPr txBox="1"/>
          <p:nvPr/>
        </p:nvSpPr>
        <p:spPr>
          <a:xfrm>
            <a:off x="8058825" y="3313864"/>
            <a:ext cx="1500900" cy="538800"/>
          </a:xfrm>
          <a:prstGeom prst="rect">
            <a:avLst/>
          </a:prstGeom>
          <a:noFill/>
          <a:ln>
            <a:noFill/>
          </a:ln>
        </p:spPr>
        <p:txBody>
          <a:bodyPr anchorCtr="0" anchor="t" bIns="91425" lIns="91425" spcFirstLastPara="1" rIns="91425" wrap="square" tIns="91425">
            <a:noAutofit/>
          </a:bodyPr>
          <a:lstStyle/>
          <a:p>
            <a:pPr indent="0" lvl="0" marL="0" marR="0" rtl="0" algn="l">
              <a:lnSpc>
                <a:spcPct val="130000"/>
              </a:lnSpc>
              <a:spcBef>
                <a:spcPts val="0"/>
              </a:spcBef>
              <a:spcAft>
                <a:spcPts val="1000"/>
              </a:spcAft>
              <a:buClr>
                <a:srgbClr val="000000"/>
              </a:buClr>
              <a:buSzPts val="1200"/>
              <a:buFont typeface="Arial"/>
              <a:buNone/>
            </a:pPr>
            <a:r>
              <a:rPr b="0" i="0" lang="en" sz="1200" u="none" cap="none" strike="noStrike">
                <a:solidFill>
                  <a:srgbClr val="000000"/>
                </a:solidFill>
                <a:latin typeface="Public Sans"/>
                <a:ea typeface="Public Sans"/>
                <a:cs typeface="Public Sans"/>
                <a:sym typeface="Public Sans"/>
              </a:rPr>
              <a:t>of the company’s program traffic</a:t>
            </a:r>
            <a:endParaRPr b="0" i="0" sz="1200" u="none" cap="none" strike="noStrike">
              <a:solidFill>
                <a:srgbClr val="000000"/>
              </a:solidFill>
              <a:latin typeface="Public Sans"/>
              <a:ea typeface="Public Sans"/>
              <a:cs typeface="Public Sans"/>
              <a:sym typeface="Public Sans"/>
            </a:endParaRPr>
          </a:p>
        </p:txBody>
      </p:sp>
      <p:sp>
        <p:nvSpPr>
          <p:cNvPr id="250" name="Google Shape;250;p35"/>
          <p:cNvSpPr txBox="1"/>
          <p:nvPr/>
        </p:nvSpPr>
        <p:spPr>
          <a:xfrm>
            <a:off x="5994681" y="3352723"/>
            <a:ext cx="1737300" cy="538800"/>
          </a:xfrm>
          <a:prstGeom prst="rect">
            <a:avLst/>
          </a:prstGeom>
          <a:noFill/>
          <a:ln>
            <a:noFill/>
          </a:ln>
        </p:spPr>
        <p:txBody>
          <a:bodyPr anchorCtr="0" anchor="ctr" bIns="91425" lIns="91425" spcFirstLastPara="1" rIns="91425" wrap="square" tIns="91425">
            <a:noAutofit/>
          </a:bodyPr>
          <a:lstStyle/>
          <a:p>
            <a:pPr indent="0" lvl="0" marL="0" marR="0" rtl="0" algn="ctr">
              <a:lnSpc>
                <a:spcPct val="130000"/>
              </a:lnSpc>
              <a:spcBef>
                <a:spcPts val="0"/>
              </a:spcBef>
              <a:spcAft>
                <a:spcPts val="1000"/>
              </a:spcAft>
              <a:buClr>
                <a:srgbClr val="000000"/>
              </a:buClr>
              <a:buSzPts val="3300"/>
              <a:buFont typeface="Arial"/>
              <a:buNone/>
            </a:pPr>
            <a:r>
              <a:rPr b="1" i="0" lang="en" sz="3300" u="none" cap="none" strike="noStrike">
                <a:solidFill>
                  <a:srgbClr val="000000"/>
                </a:solidFill>
                <a:latin typeface="Public Sans"/>
                <a:ea typeface="Public Sans"/>
                <a:cs typeface="Public Sans"/>
                <a:sym typeface="Public Sans"/>
              </a:rPr>
              <a:t>38%</a:t>
            </a:r>
            <a:endParaRPr b="1" i="0" sz="3300" u="none" cap="none" strike="noStrike">
              <a:solidFill>
                <a:srgbClr val="000000"/>
              </a:solidFill>
              <a:latin typeface="Public Sans"/>
              <a:ea typeface="Public Sans"/>
              <a:cs typeface="Public Sans"/>
              <a:sym typeface="Public Sans"/>
            </a:endParaRPr>
          </a:p>
        </p:txBody>
      </p:sp>
      <p:pic>
        <p:nvPicPr>
          <p:cNvPr id="251" name="Google Shape;251;p35">
            <a:hlinkClick r:id="rId3"/>
          </p:cNvPr>
          <p:cNvPicPr preferRelativeResize="0"/>
          <p:nvPr/>
        </p:nvPicPr>
        <p:blipFill rotWithShape="1">
          <a:blip r:embed="rId4">
            <a:alphaModFix/>
          </a:blip>
          <a:srcRect b="-30644" l="0" r="0" t="-2884"/>
          <a:stretch/>
        </p:blipFill>
        <p:spPr>
          <a:xfrm>
            <a:off x="650604" y="479155"/>
            <a:ext cx="1055475" cy="489900"/>
          </a:xfrm>
          <a:prstGeom prst="rect">
            <a:avLst/>
          </a:prstGeom>
          <a:noFill/>
          <a:ln>
            <a:noFill/>
          </a:ln>
        </p:spPr>
      </p:pic>
      <p:cxnSp>
        <p:nvCxnSpPr>
          <p:cNvPr id="252" name="Google Shape;252;p35"/>
          <p:cNvCxnSpPr/>
          <p:nvPr/>
        </p:nvCxnSpPr>
        <p:spPr>
          <a:xfrm>
            <a:off x="0" y="7325550"/>
            <a:ext cx="495900" cy="0"/>
          </a:xfrm>
          <a:prstGeom prst="straightConnector1">
            <a:avLst/>
          </a:prstGeom>
          <a:noFill/>
          <a:ln cap="flat" cmpd="sng" w="9525">
            <a:solidFill>
              <a:srgbClr val="000000"/>
            </a:solidFill>
            <a:prstDash val="solid"/>
            <a:round/>
            <a:headEnd len="sm" w="sm" type="none"/>
            <a:tailEnd len="sm" w="sm" type="none"/>
          </a:ln>
        </p:spPr>
      </p:cxnSp>
      <p:sp>
        <p:nvSpPr>
          <p:cNvPr id="253" name="Google Shape;253;p35"/>
          <p:cNvSpPr txBox="1"/>
          <p:nvPr/>
        </p:nvSpPr>
        <p:spPr>
          <a:xfrm>
            <a:off x="562514" y="7140900"/>
            <a:ext cx="9004800" cy="354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0" i="0" lang="en" sz="1100" u="none" cap="none" strike="noStrike">
                <a:solidFill>
                  <a:schemeClr val="dk1"/>
                </a:solidFill>
                <a:latin typeface="Public Sans Light"/>
                <a:ea typeface="Public Sans Light"/>
                <a:cs typeface="Public Sans Light"/>
                <a:sym typeface="Public Sans Light"/>
              </a:rPr>
              <a:t>Inspiring case studies: seven influencer gems</a:t>
            </a:r>
            <a:endParaRPr b="0" i="0" sz="1100" u="none" cap="none" strike="noStrike">
              <a:solidFill>
                <a:schemeClr val="dk1"/>
              </a:solidFill>
              <a:latin typeface="Public Sans Light"/>
              <a:ea typeface="Public Sans Light"/>
              <a:cs typeface="Public Sans Light"/>
              <a:sym typeface="Public Sans Light"/>
            </a:endParaRPr>
          </a:p>
        </p:txBody>
      </p:sp>
      <p:sp>
        <p:nvSpPr>
          <p:cNvPr id="254" name="Google Shape;254;p35"/>
          <p:cNvSpPr/>
          <p:nvPr/>
        </p:nvSpPr>
        <p:spPr>
          <a:xfrm>
            <a:off x="6054194" y="4729953"/>
            <a:ext cx="1618500" cy="1618500"/>
          </a:xfrm>
          <a:prstGeom prst="donut">
            <a:avLst>
              <a:gd fmla="val 4969" name="adj"/>
            </a:avLst>
          </a:prstGeom>
          <a:solidFill>
            <a:srgbClr val="EFEFE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5" name="Google Shape;255;p35"/>
          <p:cNvSpPr txBox="1"/>
          <p:nvPr/>
        </p:nvSpPr>
        <p:spPr>
          <a:xfrm>
            <a:off x="8058825" y="5046302"/>
            <a:ext cx="1500900" cy="985800"/>
          </a:xfrm>
          <a:prstGeom prst="rect">
            <a:avLst/>
          </a:prstGeom>
          <a:noFill/>
          <a:ln>
            <a:noFill/>
          </a:ln>
        </p:spPr>
        <p:txBody>
          <a:bodyPr anchorCtr="0" anchor="ctr" bIns="91425" lIns="91425" spcFirstLastPara="1" rIns="91425" wrap="square" tIns="91425">
            <a:noAutofit/>
          </a:bodyPr>
          <a:lstStyle/>
          <a:p>
            <a:pPr indent="0" lvl="0" marL="0" marR="0" rtl="0" algn="l">
              <a:lnSpc>
                <a:spcPct val="130000"/>
              </a:lnSpc>
              <a:spcBef>
                <a:spcPts val="0"/>
              </a:spcBef>
              <a:spcAft>
                <a:spcPts val="1000"/>
              </a:spcAft>
              <a:buClr>
                <a:srgbClr val="000000"/>
              </a:buClr>
              <a:buSzPts val="1200"/>
              <a:buFont typeface="Arial"/>
              <a:buNone/>
            </a:pPr>
            <a:r>
              <a:rPr b="0" i="0" lang="en" sz="1200" u="none" cap="none" strike="noStrike">
                <a:solidFill>
                  <a:srgbClr val="000000"/>
                </a:solidFill>
                <a:latin typeface="Public Sans"/>
                <a:ea typeface="Public Sans"/>
                <a:cs typeface="Public Sans"/>
                <a:sym typeface="Public Sans"/>
              </a:rPr>
              <a:t>of its partnerships revenue</a:t>
            </a:r>
            <a:endParaRPr b="0" i="0" sz="1200" u="none" cap="none" strike="noStrike">
              <a:solidFill>
                <a:srgbClr val="000000"/>
              </a:solidFill>
              <a:latin typeface="Public Sans"/>
              <a:ea typeface="Public Sans"/>
              <a:cs typeface="Public Sans"/>
              <a:sym typeface="Public Sans"/>
            </a:endParaRPr>
          </a:p>
        </p:txBody>
      </p:sp>
      <p:sp>
        <p:nvSpPr>
          <p:cNvPr id="256" name="Google Shape;256;p35"/>
          <p:cNvSpPr txBox="1"/>
          <p:nvPr/>
        </p:nvSpPr>
        <p:spPr>
          <a:xfrm>
            <a:off x="5994681" y="5269796"/>
            <a:ext cx="1737300" cy="538800"/>
          </a:xfrm>
          <a:prstGeom prst="rect">
            <a:avLst/>
          </a:prstGeom>
          <a:noFill/>
          <a:ln>
            <a:noFill/>
          </a:ln>
        </p:spPr>
        <p:txBody>
          <a:bodyPr anchorCtr="0" anchor="ctr" bIns="91425" lIns="91425" spcFirstLastPara="1" rIns="91425" wrap="square" tIns="91425">
            <a:noAutofit/>
          </a:bodyPr>
          <a:lstStyle/>
          <a:p>
            <a:pPr indent="0" lvl="0" marL="0" marR="0" rtl="0" algn="ctr">
              <a:lnSpc>
                <a:spcPct val="130000"/>
              </a:lnSpc>
              <a:spcBef>
                <a:spcPts val="0"/>
              </a:spcBef>
              <a:spcAft>
                <a:spcPts val="1000"/>
              </a:spcAft>
              <a:buClr>
                <a:srgbClr val="000000"/>
              </a:buClr>
              <a:buSzPts val="3300"/>
              <a:buFont typeface="Arial"/>
              <a:buNone/>
            </a:pPr>
            <a:r>
              <a:rPr b="1" i="0" lang="en" sz="3300" u="none" cap="none" strike="noStrike">
                <a:solidFill>
                  <a:srgbClr val="000000"/>
                </a:solidFill>
                <a:latin typeface="Public Sans"/>
                <a:ea typeface="Public Sans"/>
                <a:cs typeface="Public Sans"/>
                <a:sym typeface="Public Sans"/>
              </a:rPr>
              <a:t>36%</a:t>
            </a:r>
            <a:endParaRPr b="1" i="0" sz="3300" u="none" cap="none" strike="noStrike">
              <a:solidFill>
                <a:srgbClr val="000000"/>
              </a:solidFill>
              <a:latin typeface="Public Sans"/>
              <a:ea typeface="Public Sans"/>
              <a:cs typeface="Public Sans"/>
              <a:sym typeface="Public Sans"/>
            </a:endParaRPr>
          </a:p>
        </p:txBody>
      </p:sp>
      <p:sp>
        <p:nvSpPr>
          <p:cNvPr id="257" name="Google Shape;257;p35"/>
          <p:cNvSpPr/>
          <p:nvPr/>
        </p:nvSpPr>
        <p:spPr>
          <a:xfrm flipH="1" rot="9000210">
            <a:off x="6054220" y="4730246"/>
            <a:ext cx="1618371" cy="1618371"/>
          </a:xfrm>
          <a:prstGeom prst="blockArc">
            <a:avLst>
              <a:gd fmla="val 17136352" name="adj1"/>
              <a:gd fmla="val 3600711" name="adj2"/>
              <a:gd fmla="val 5049" name="adj3"/>
            </a:avLst>
          </a:prstGeom>
          <a:gradFill>
            <a:gsLst>
              <a:gs pos="0">
                <a:srgbClr val="F77300"/>
              </a:gs>
              <a:gs pos="100000">
                <a:srgbClr val="F5333F"/>
              </a:gs>
            </a:gsLst>
            <a:lin ang="0"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8" name="Google Shape;258;p35"/>
          <p:cNvSpPr txBox="1"/>
          <p:nvPr/>
        </p:nvSpPr>
        <p:spPr>
          <a:xfrm>
            <a:off x="543751" y="2198829"/>
            <a:ext cx="4473900" cy="615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t/>
            </a:r>
            <a:endParaRPr b="1" i="0" sz="1400" u="none" cap="none" strike="noStrike">
              <a:solidFill>
                <a:schemeClr val="dk1"/>
              </a:solidFill>
              <a:latin typeface="Public Sans"/>
              <a:ea typeface="Public Sans"/>
              <a:cs typeface="Public Sans"/>
              <a:sym typeface="Public Sans"/>
            </a:endParaRPr>
          </a:p>
          <a:p>
            <a:pPr indent="0" lvl="0" marL="0" marR="0" rtl="0" algn="l">
              <a:lnSpc>
                <a:spcPct val="100000"/>
              </a:lnSpc>
              <a:spcBef>
                <a:spcPts val="0"/>
              </a:spcBef>
              <a:spcAft>
                <a:spcPts val="0"/>
              </a:spcAft>
              <a:buClr>
                <a:schemeClr val="dk1"/>
              </a:buClr>
              <a:buSzPts val="1100"/>
              <a:buFont typeface="Arial"/>
              <a:buNone/>
            </a:pPr>
            <a:r>
              <a:rPr b="1" i="0" lang="en" sz="1400" u="none" cap="none" strike="noStrike">
                <a:solidFill>
                  <a:schemeClr val="dk1"/>
                </a:solidFill>
                <a:latin typeface="Public Sans"/>
                <a:ea typeface="Public Sans"/>
                <a:cs typeface="Public Sans"/>
                <a:sym typeface="Public Sans"/>
              </a:rPr>
              <a:t>Outcome</a:t>
            </a:r>
            <a:endParaRPr b="1" i="0" sz="2400" u="none" cap="none" strike="noStrike">
              <a:solidFill>
                <a:srgbClr val="000000"/>
              </a:solidFill>
              <a:latin typeface="Public Sans"/>
              <a:ea typeface="Public Sans"/>
              <a:cs typeface="Public Sans"/>
              <a:sym typeface="Public Sans"/>
            </a:endParaRPr>
          </a:p>
        </p:txBody>
      </p:sp>
      <p:sp>
        <p:nvSpPr>
          <p:cNvPr id="259" name="Google Shape;259;p35"/>
          <p:cNvSpPr txBox="1"/>
          <p:nvPr/>
        </p:nvSpPr>
        <p:spPr>
          <a:xfrm>
            <a:off x="543750" y="2681495"/>
            <a:ext cx="4473900" cy="3861600"/>
          </a:xfrm>
          <a:prstGeom prst="rect">
            <a:avLst/>
          </a:prstGeom>
          <a:noFill/>
          <a:ln>
            <a:noFill/>
          </a:ln>
        </p:spPr>
        <p:txBody>
          <a:bodyPr anchorCtr="0" anchor="t" bIns="91425" lIns="91425" spcFirstLastPara="1" rIns="91425" wrap="square" tIns="91425">
            <a:noAutofit/>
          </a:bodyPr>
          <a:lstStyle/>
          <a:p>
            <a:pPr indent="0" lvl="0" marL="0" marR="0" rtl="0" algn="l">
              <a:lnSpc>
                <a:spcPct val="135000"/>
              </a:lnSpc>
              <a:spcBef>
                <a:spcPts val="0"/>
              </a:spcBef>
              <a:spcAft>
                <a:spcPts val="0"/>
              </a:spcAft>
              <a:buClr>
                <a:schemeClr val="dk1"/>
              </a:buClr>
              <a:buSzPts val="1100"/>
              <a:buFont typeface="Arial"/>
              <a:buNone/>
            </a:pPr>
            <a:r>
              <a:rPr b="0" i="0" lang="en" sz="1200" u="none" cap="none" strike="noStrike">
                <a:solidFill>
                  <a:srgbClr val="000000"/>
                </a:solidFill>
                <a:latin typeface="Public Sans"/>
                <a:ea typeface="Public Sans"/>
                <a:cs typeface="Public Sans"/>
                <a:sym typeface="Public Sans"/>
              </a:rPr>
              <a:t>In less than six months, Apollo Neuro’s new wave of influencer partners brought in:</a:t>
            </a:r>
            <a:endParaRPr b="0" i="0" sz="1200" u="none" cap="none" strike="noStrike">
              <a:solidFill>
                <a:srgbClr val="000000"/>
              </a:solidFill>
              <a:latin typeface="Public Sans"/>
              <a:ea typeface="Public Sans"/>
              <a:cs typeface="Public Sans"/>
              <a:sym typeface="Public Sans"/>
            </a:endParaRPr>
          </a:p>
          <a:p>
            <a:pPr indent="-304800" lvl="0" marL="457200" marR="0" rtl="0" algn="l">
              <a:lnSpc>
                <a:spcPct val="135000"/>
              </a:lnSpc>
              <a:spcBef>
                <a:spcPts val="1500"/>
              </a:spcBef>
              <a:spcAft>
                <a:spcPts val="0"/>
              </a:spcAft>
              <a:buClr>
                <a:srgbClr val="F5333F"/>
              </a:buClr>
              <a:buSzPts val="1200"/>
              <a:buFont typeface="Public Sans"/>
              <a:buChar char="●"/>
            </a:pPr>
            <a:r>
              <a:rPr b="0" i="0" lang="en" sz="1200" u="none" cap="none" strike="noStrike">
                <a:solidFill>
                  <a:srgbClr val="000000"/>
                </a:solidFill>
                <a:latin typeface="Public Sans"/>
                <a:ea typeface="Public Sans"/>
                <a:cs typeface="Public Sans"/>
                <a:sym typeface="Public Sans"/>
              </a:rPr>
              <a:t>38 percent of the company’s program traffic </a:t>
            </a:r>
            <a:endParaRPr b="0" i="0" sz="1200" u="none" cap="none" strike="noStrike">
              <a:solidFill>
                <a:srgbClr val="000000"/>
              </a:solidFill>
              <a:latin typeface="Public Sans"/>
              <a:ea typeface="Public Sans"/>
              <a:cs typeface="Public Sans"/>
              <a:sym typeface="Public Sans"/>
            </a:endParaRPr>
          </a:p>
          <a:p>
            <a:pPr indent="-304800" lvl="0" marL="457200" marR="0" rtl="0" algn="l">
              <a:lnSpc>
                <a:spcPct val="135000"/>
              </a:lnSpc>
              <a:spcBef>
                <a:spcPts val="1000"/>
              </a:spcBef>
              <a:spcAft>
                <a:spcPts val="0"/>
              </a:spcAft>
              <a:buClr>
                <a:srgbClr val="F5333F"/>
              </a:buClr>
              <a:buSzPts val="1200"/>
              <a:buFont typeface="Public Sans"/>
              <a:buChar char="●"/>
            </a:pPr>
            <a:r>
              <a:rPr b="0" i="0" lang="en" sz="1200" u="none" cap="none" strike="noStrike">
                <a:solidFill>
                  <a:srgbClr val="000000"/>
                </a:solidFill>
                <a:latin typeface="Public Sans"/>
                <a:ea typeface="Public Sans"/>
                <a:cs typeface="Public Sans"/>
                <a:sym typeface="Public Sans"/>
              </a:rPr>
              <a:t>36 percent of its partnerships revenue</a:t>
            </a:r>
            <a:endParaRPr b="0" i="0" sz="1200" u="none" cap="none" strike="noStrike">
              <a:solidFill>
                <a:srgbClr val="000000"/>
              </a:solidFill>
              <a:latin typeface="Public Sans"/>
              <a:ea typeface="Public Sans"/>
              <a:cs typeface="Public Sans"/>
              <a:sym typeface="Public Sans"/>
            </a:endParaRPr>
          </a:p>
          <a:p>
            <a:pPr indent="0" lvl="0" marL="0" marR="0" rtl="0" algn="l">
              <a:lnSpc>
                <a:spcPct val="135000"/>
              </a:lnSpc>
              <a:spcBef>
                <a:spcPts val="1000"/>
              </a:spcBef>
              <a:spcAft>
                <a:spcPts val="0"/>
              </a:spcAft>
              <a:buClr>
                <a:schemeClr val="dk1"/>
              </a:buClr>
              <a:buSzPts val="1100"/>
              <a:buFont typeface="Arial"/>
              <a:buNone/>
            </a:pPr>
            <a:r>
              <a:t/>
            </a:r>
            <a:endParaRPr b="0" i="0" sz="1200" u="none" cap="none" strike="noStrike">
              <a:solidFill>
                <a:srgbClr val="000000"/>
              </a:solidFill>
              <a:latin typeface="Public Sans"/>
              <a:ea typeface="Public Sans"/>
              <a:cs typeface="Public Sans"/>
              <a:sym typeface="Public Sans"/>
            </a:endParaRPr>
          </a:p>
          <a:p>
            <a:pPr indent="0" lvl="0" marL="0" marR="0" rtl="0" algn="l">
              <a:lnSpc>
                <a:spcPct val="135000"/>
              </a:lnSpc>
              <a:spcBef>
                <a:spcPts val="0"/>
              </a:spcBef>
              <a:spcAft>
                <a:spcPts val="0"/>
              </a:spcAft>
              <a:buClr>
                <a:schemeClr val="dk1"/>
              </a:buClr>
              <a:buSzPts val="1100"/>
              <a:buFont typeface="Arial"/>
              <a:buNone/>
            </a:pPr>
            <a:r>
              <a:rPr b="0" i="0" lang="en" sz="1200" u="none" cap="none" strike="noStrike">
                <a:solidFill>
                  <a:srgbClr val="000000"/>
                </a:solidFill>
                <a:latin typeface="Public Sans"/>
                <a:ea typeface="Public Sans"/>
                <a:cs typeface="Public Sans"/>
                <a:sym typeface="Public Sans"/>
              </a:rPr>
              <a:t>Apollo also created new sources of traffic and revenue:</a:t>
            </a:r>
            <a:endParaRPr b="0" i="0" sz="1200" u="none" cap="none" strike="noStrike">
              <a:solidFill>
                <a:srgbClr val="000000"/>
              </a:solidFill>
              <a:latin typeface="Public Sans"/>
              <a:ea typeface="Public Sans"/>
              <a:cs typeface="Public Sans"/>
              <a:sym typeface="Public Sans"/>
            </a:endParaRPr>
          </a:p>
          <a:p>
            <a:pPr indent="-304800" lvl="0" marL="457200" marR="0" rtl="0" algn="l">
              <a:lnSpc>
                <a:spcPct val="135000"/>
              </a:lnSpc>
              <a:spcBef>
                <a:spcPts val="1500"/>
              </a:spcBef>
              <a:spcAft>
                <a:spcPts val="0"/>
              </a:spcAft>
              <a:buClr>
                <a:srgbClr val="F5333F"/>
              </a:buClr>
              <a:buSzPts val="1200"/>
              <a:buFont typeface="Public Sans"/>
              <a:buChar char="●"/>
            </a:pPr>
            <a:r>
              <a:rPr b="0" i="0" lang="en" sz="1200" u="none" cap="none" strike="noStrike">
                <a:solidFill>
                  <a:srgbClr val="000000"/>
                </a:solidFill>
                <a:latin typeface="Public Sans"/>
                <a:ea typeface="Public Sans"/>
                <a:cs typeface="Public Sans"/>
                <a:sym typeface="Public Sans"/>
              </a:rPr>
              <a:t>Content creators that reached male audiences went from zero to contributing 22 percent of traffic</a:t>
            </a:r>
            <a:endParaRPr b="0" i="0" sz="1200" u="none" cap="none" strike="noStrike">
              <a:solidFill>
                <a:srgbClr val="000000"/>
              </a:solidFill>
              <a:latin typeface="Public Sans"/>
              <a:ea typeface="Public Sans"/>
              <a:cs typeface="Public Sans"/>
              <a:sym typeface="Public Sans"/>
            </a:endParaRPr>
          </a:p>
          <a:p>
            <a:pPr indent="-304800" lvl="0" marL="457200" marR="0" rtl="0" algn="l">
              <a:lnSpc>
                <a:spcPct val="135000"/>
              </a:lnSpc>
              <a:spcBef>
                <a:spcPts val="1000"/>
              </a:spcBef>
              <a:spcAft>
                <a:spcPts val="0"/>
              </a:spcAft>
              <a:buClr>
                <a:srgbClr val="F5333F"/>
              </a:buClr>
              <a:buSzPts val="1200"/>
              <a:buFont typeface="Public Sans"/>
              <a:buChar char="●"/>
            </a:pPr>
            <a:r>
              <a:rPr b="0" i="0" lang="en" sz="1200" u="none" cap="none" strike="noStrike">
                <a:solidFill>
                  <a:srgbClr val="000000"/>
                </a:solidFill>
                <a:latin typeface="Public Sans"/>
                <a:ea typeface="Public Sans"/>
                <a:cs typeface="Public Sans"/>
                <a:sym typeface="Public Sans"/>
              </a:rPr>
              <a:t>Employee benefits publications delivered 6.7 percent of traffic</a:t>
            </a:r>
            <a:endParaRPr b="0" i="0" sz="1200" u="none" cap="none" strike="noStrike">
              <a:solidFill>
                <a:srgbClr val="000000"/>
              </a:solidFill>
              <a:latin typeface="Public Sans"/>
              <a:ea typeface="Public Sans"/>
              <a:cs typeface="Public Sans"/>
              <a:sym typeface="Public Sans"/>
            </a:endParaRPr>
          </a:p>
          <a:p>
            <a:pPr indent="-304800" lvl="0" marL="457200" marR="0" rtl="0" algn="l">
              <a:lnSpc>
                <a:spcPct val="135000"/>
              </a:lnSpc>
              <a:spcBef>
                <a:spcPts val="1000"/>
              </a:spcBef>
              <a:spcAft>
                <a:spcPts val="0"/>
              </a:spcAft>
              <a:buClr>
                <a:srgbClr val="F5333F"/>
              </a:buClr>
              <a:buSzPts val="1200"/>
              <a:buFont typeface="Public Sans"/>
              <a:buChar char="●"/>
            </a:pPr>
            <a:r>
              <a:rPr b="0" i="0" lang="en" sz="1200" u="none" cap="none" strike="noStrike">
                <a:solidFill>
                  <a:srgbClr val="000000"/>
                </a:solidFill>
                <a:latin typeface="Public Sans"/>
                <a:ea typeface="Public Sans"/>
                <a:cs typeface="Public Sans"/>
                <a:sym typeface="Public Sans"/>
              </a:rPr>
              <a:t>Content partners generated almost 15 percent of program revenue</a:t>
            </a:r>
            <a:endParaRPr b="0" i="0" sz="1200" u="none" cap="none" strike="noStrike">
              <a:solidFill>
                <a:srgbClr val="000000"/>
              </a:solidFill>
              <a:latin typeface="Public Sans"/>
              <a:ea typeface="Public Sans"/>
              <a:cs typeface="Public Sans"/>
              <a:sym typeface="Public Sans"/>
            </a:endParaRPr>
          </a:p>
          <a:p>
            <a:pPr indent="0" lvl="0" marL="0" marR="0" rtl="0" algn="l">
              <a:lnSpc>
                <a:spcPct val="135000"/>
              </a:lnSpc>
              <a:spcBef>
                <a:spcPts val="1000"/>
              </a:spcBef>
              <a:spcAft>
                <a:spcPts val="0"/>
              </a:spcAft>
              <a:buClr>
                <a:schemeClr val="dk1"/>
              </a:buClr>
              <a:buSzPts val="1100"/>
              <a:buFont typeface="Arial"/>
              <a:buNone/>
            </a:pPr>
            <a:r>
              <a:t/>
            </a:r>
            <a:endParaRPr b="0" i="0" sz="1200" u="none" cap="none" strike="noStrike">
              <a:solidFill>
                <a:srgbClr val="000000"/>
              </a:solidFill>
              <a:latin typeface="Public Sans"/>
              <a:ea typeface="Public Sans"/>
              <a:cs typeface="Public Sans"/>
              <a:sym typeface="Public Sans"/>
            </a:endParaRPr>
          </a:p>
          <a:p>
            <a:pPr indent="0" lvl="0" marL="0" marR="0" rtl="0" algn="l">
              <a:lnSpc>
                <a:spcPct val="135000"/>
              </a:lnSpc>
              <a:spcBef>
                <a:spcPts val="1500"/>
              </a:spcBef>
              <a:spcAft>
                <a:spcPts val="1500"/>
              </a:spcAft>
              <a:buClr>
                <a:srgbClr val="000000"/>
              </a:buClr>
              <a:buSzPts val="1100"/>
              <a:buFont typeface="Arial"/>
              <a:buNone/>
            </a:pPr>
            <a:r>
              <a:t/>
            </a:r>
            <a:endParaRPr b="0" i="0" sz="1200" u="none" cap="none" strike="noStrike">
              <a:solidFill>
                <a:srgbClr val="000000"/>
              </a:solidFill>
              <a:latin typeface="Public Sans"/>
              <a:ea typeface="Public Sans"/>
              <a:cs typeface="Public Sans"/>
              <a:sym typeface="Public Sans"/>
            </a:endParaRPr>
          </a:p>
        </p:txBody>
      </p:sp>
      <p:sp>
        <p:nvSpPr>
          <p:cNvPr id="260" name="Google Shape;260;p35"/>
          <p:cNvSpPr/>
          <p:nvPr/>
        </p:nvSpPr>
        <p:spPr>
          <a:xfrm>
            <a:off x="6054194" y="2812652"/>
            <a:ext cx="1618500" cy="1618500"/>
          </a:xfrm>
          <a:prstGeom prst="donut">
            <a:avLst>
              <a:gd fmla="val 4969" name="adj"/>
            </a:avLst>
          </a:prstGeom>
          <a:solidFill>
            <a:srgbClr val="EFEFE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1" name="Google Shape;261;p35"/>
          <p:cNvSpPr/>
          <p:nvPr/>
        </p:nvSpPr>
        <p:spPr>
          <a:xfrm flipH="1" rot="9000210">
            <a:off x="6054220" y="2812945"/>
            <a:ext cx="1618371" cy="1618371"/>
          </a:xfrm>
          <a:prstGeom prst="blockArc">
            <a:avLst>
              <a:gd fmla="val 17012709" name="adj1"/>
              <a:gd fmla="val 3600711" name="adj2"/>
              <a:gd fmla="val 5049" name="adj3"/>
            </a:avLst>
          </a:prstGeom>
          <a:gradFill>
            <a:gsLst>
              <a:gs pos="0">
                <a:srgbClr val="F77300"/>
              </a:gs>
              <a:gs pos="100000">
                <a:srgbClr val="F5333F"/>
              </a:gs>
            </a:gsLst>
            <a:lin ang="0"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262" name="Google Shape;262;p35"/>
          <p:cNvCxnSpPr/>
          <p:nvPr/>
        </p:nvCxnSpPr>
        <p:spPr>
          <a:xfrm flipH="1">
            <a:off x="1841093" y="510975"/>
            <a:ext cx="94800" cy="348300"/>
          </a:xfrm>
          <a:prstGeom prst="straightConnector1">
            <a:avLst/>
          </a:prstGeom>
          <a:noFill/>
          <a:ln cap="flat" cmpd="sng" w="9525">
            <a:solidFill>
              <a:schemeClr val="dk2"/>
            </a:solidFill>
            <a:prstDash val="solid"/>
            <a:round/>
            <a:headEnd len="sm" w="sm" type="none"/>
            <a:tailEnd len="sm" w="sm" type="none"/>
          </a:ln>
        </p:spPr>
      </p:cxnSp>
      <p:pic>
        <p:nvPicPr>
          <p:cNvPr id="263" name="Google Shape;263;p35"/>
          <p:cNvPicPr preferRelativeResize="0"/>
          <p:nvPr/>
        </p:nvPicPr>
        <p:blipFill rotWithShape="1">
          <a:blip r:embed="rId5">
            <a:alphaModFix/>
          </a:blip>
          <a:srcRect b="30760" l="19652" r="17136" t="32064"/>
          <a:stretch/>
        </p:blipFill>
        <p:spPr>
          <a:xfrm>
            <a:off x="2042138" y="518375"/>
            <a:ext cx="1085301" cy="333500"/>
          </a:xfrm>
          <a:prstGeom prst="rect">
            <a:avLst/>
          </a:prstGeom>
          <a:noFill/>
          <a:ln>
            <a:noFill/>
          </a:ln>
        </p:spPr>
      </p:pic>
      <p:sp>
        <p:nvSpPr>
          <p:cNvPr id="264" name="Google Shape;264;p35"/>
          <p:cNvSpPr txBox="1"/>
          <p:nvPr/>
        </p:nvSpPr>
        <p:spPr>
          <a:xfrm>
            <a:off x="527537" y="1536312"/>
            <a:ext cx="8857200" cy="410100"/>
          </a:xfrm>
          <a:prstGeom prst="rect">
            <a:avLst/>
          </a:prstGeom>
          <a:noFill/>
          <a:ln>
            <a:noFill/>
          </a:ln>
        </p:spPr>
        <p:txBody>
          <a:bodyPr anchorCtr="0" anchor="t" bIns="113100" lIns="113100" spcFirstLastPara="1" rIns="113100" wrap="square" tIns="113100">
            <a:noAutofit/>
          </a:bodyPr>
          <a:lstStyle/>
          <a:p>
            <a:pPr indent="0" lvl="0" marL="0" marR="0" rtl="0" algn="l">
              <a:lnSpc>
                <a:spcPct val="135000"/>
              </a:lnSpc>
              <a:spcBef>
                <a:spcPts val="0"/>
              </a:spcBef>
              <a:spcAft>
                <a:spcPts val="1500"/>
              </a:spcAft>
              <a:buClr>
                <a:srgbClr val="000000"/>
              </a:buClr>
              <a:buSzPts val="1600"/>
              <a:buFont typeface="Arial"/>
              <a:buNone/>
            </a:pPr>
            <a:r>
              <a:rPr b="1" i="0" lang="en" sz="1600" u="none" cap="none" strike="noStrike">
                <a:solidFill>
                  <a:srgbClr val="F5333F"/>
                </a:solidFill>
                <a:latin typeface="Public Sans"/>
                <a:ea typeface="Public Sans"/>
                <a:cs typeface="Public Sans"/>
                <a:sym typeface="Public Sans"/>
              </a:rPr>
              <a:t>Apollo Neuro’s influencer program achieved these traffic and revenue goals</a:t>
            </a:r>
            <a:endParaRPr b="1" i="0" sz="1600" u="none" cap="none" strike="noStrike">
              <a:solidFill>
                <a:srgbClr val="F5333F"/>
              </a:solidFill>
              <a:latin typeface="Public Sans"/>
              <a:ea typeface="Public Sans"/>
              <a:cs typeface="Public Sans"/>
              <a:sym typeface="Public Sans"/>
            </a:endParaRPr>
          </a:p>
        </p:txBody>
      </p:sp>
      <p:sp>
        <p:nvSpPr>
          <p:cNvPr id="265" name="Google Shape;265;p35"/>
          <p:cNvSpPr/>
          <p:nvPr/>
        </p:nvSpPr>
        <p:spPr>
          <a:xfrm>
            <a:off x="7945150" y="514425"/>
            <a:ext cx="1462500" cy="341400"/>
          </a:xfrm>
          <a:prstGeom prst="roundRect">
            <a:avLst>
              <a:gd fmla="val 50000" name="adj"/>
            </a:avLst>
          </a:prstGeom>
          <a:solidFill>
            <a:srgbClr val="F5333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00"/>
              <a:buFont typeface="Arial"/>
              <a:buNone/>
            </a:pPr>
            <a:r>
              <a:rPr b="1" i="0" lang="en" sz="900" u="none" cap="none" strike="noStrike">
                <a:solidFill>
                  <a:srgbClr val="FFFFFF"/>
                </a:solidFill>
                <a:latin typeface="Public Sans"/>
                <a:ea typeface="Public Sans"/>
                <a:cs typeface="Public Sans"/>
                <a:sym typeface="Public Sans"/>
              </a:rPr>
              <a:t>CASE STUDY  1</a:t>
            </a:r>
            <a:endParaRPr b="1" i="0" sz="900" u="none" cap="none" strike="noStrike">
              <a:solidFill>
                <a:srgbClr val="FFFFFF"/>
              </a:solidFill>
              <a:latin typeface="Public Sans"/>
              <a:ea typeface="Public Sans"/>
              <a:cs typeface="Public Sans"/>
              <a:sym typeface="Public Sans"/>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9" name="Shape 269"/>
        <p:cNvGrpSpPr/>
        <p:nvPr/>
      </p:nvGrpSpPr>
      <p:grpSpPr>
        <a:xfrm>
          <a:off x="0" y="0"/>
          <a:ext cx="0" cy="0"/>
          <a:chOff x="0" y="0"/>
          <a:chExt cx="0" cy="0"/>
        </a:xfrm>
      </p:grpSpPr>
      <p:pic>
        <p:nvPicPr>
          <p:cNvPr id="270" name="Google Shape;270;p36">
            <a:hlinkClick r:id="rId3"/>
          </p:cNvPr>
          <p:cNvPicPr preferRelativeResize="0"/>
          <p:nvPr/>
        </p:nvPicPr>
        <p:blipFill rotWithShape="1">
          <a:blip r:embed="rId4">
            <a:alphaModFix/>
          </a:blip>
          <a:srcRect b="-30644" l="0" r="0" t="-2884"/>
          <a:stretch/>
        </p:blipFill>
        <p:spPr>
          <a:xfrm>
            <a:off x="650604" y="479155"/>
            <a:ext cx="1055475" cy="489900"/>
          </a:xfrm>
          <a:prstGeom prst="rect">
            <a:avLst/>
          </a:prstGeom>
          <a:noFill/>
          <a:ln>
            <a:noFill/>
          </a:ln>
        </p:spPr>
      </p:pic>
      <p:cxnSp>
        <p:nvCxnSpPr>
          <p:cNvPr id="271" name="Google Shape;271;p36"/>
          <p:cNvCxnSpPr/>
          <p:nvPr/>
        </p:nvCxnSpPr>
        <p:spPr>
          <a:xfrm>
            <a:off x="0" y="7325550"/>
            <a:ext cx="495900" cy="0"/>
          </a:xfrm>
          <a:prstGeom prst="straightConnector1">
            <a:avLst/>
          </a:prstGeom>
          <a:noFill/>
          <a:ln cap="flat" cmpd="sng" w="9525">
            <a:solidFill>
              <a:srgbClr val="000000"/>
            </a:solidFill>
            <a:prstDash val="solid"/>
            <a:round/>
            <a:headEnd len="sm" w="sm" type="none"/>
            <a:tailEnd len="sm" w="sm" type="none"/>
          </a:ln>
        </p:spPr>
      </p:cxnSp>
      <p:sp>
        <p:nvSpPr>
          <p:cNvPr id="272" name="Google Shape;272;p36"/>
          <p:cNvSpPr txBox="1"/>
          <p:nvPr/>
        </p:nvSpPr>
        <p:spPr>
          <a:xfrm>
            <a:off x="562514" y="7140900"/>
            <a:ext cx="9004800" cy="354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0" i="0" lang="en" sz="1100" u="none" cap="none" strike="noStrike">
                <a:solidFill>
                  <a:schemeClr val="dk1"/>
                </a:solidFill>
                <a:latin typeface="Public Sans Light"/>
                <a:ea typeface="Public Sans Light"/>
                <a:cs typeface="Public Sans Light"/>
                <a:sym typeface="Public Sans Light"/>
              </a:rPr>
              <a:t>Inspiring case studies: seven influencer gems</a:t>
            </a:r>
            <a:endParaRPr b="0" i="0" sz="1100" u="none" cap="none" strike="noStrike">
              <a:solidFill>
                <a:schemeClr val="dk1"/>
              </a:solidFill>
              <a:latin typeface="Public Sans Light"/>
              <a:ea typeface="Public Sans Light"/>
              <a:cs typeface="Public Sans Light"/>
              <a:sym typeface="Public Sans Light"/>
            </a:endParaRPr>
          </a:p>
        </p:txBody>
      </p:sp>
      <p:sp>
        <p:nvSpPr>
          <p:cNvPr id="273" name="Google Shape;273;p36"/>
          <p:cNvSpPr txBox="1"/>
          <p:nvPr/>
        </p:nvSpPr>
        <p:spPr>
          <a:xfrm>
            <a:off x="543461" y="2112114"/>
            <a:ext cx="42660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0" lang="en" sz="1400" u="none" cap="none" strike="noStrike">
                <a:solidFill>
                  <a:srgbClr val="000000"/>
                </a:solidFill>
                <a:latin typeface="Public Sans"/>
                <a:ea typeface="Public Sans"/>
                <a:cs typeface="Public Sans"/>
                <a:sym typeface="Public Sans"/>
              </a:rPr>
              <a:t>Situation</a:t>
            </a:r>
            <a:endParaRPr b="1" i="0" sz="1400" u="none" cap="none" strike="noStrike">
              <a:solidFill>
                <a:srgbClr val="000000"/>
              </a:solidFill>
              <a:latin typeface="Public Sans"/>
              <a:ea typeface="Public Sans"/>
              <a:cs typeface="Public Sans"/>
              <a:sym typeface="Public Sans"/>
            </a:endParaRPr>
          </a:p>
        </p:txBody>
      </p:sp>
      <p:sp>
        <p:nvSpPr>
          <p:cNvPr id="274" name="Google Shape;274;p36"/>
          <p:cNvSpPr txBox="1"/>
          <p:nvPr/>
        </p:nvSpPr>
        <p:spPr>
          <a:xfrm>
            <a:off x="549751" y="2575895"/>
            <a:ext cx="4266000" cy="3656100"/>
          </a:xfrm>
          <a:prstGeom prst="rect">
            <a:avLst/>
          </a:prstGeom>
          <a:noFill/>
          <a:ln>
            <a:noFill/>
          </a:ln>
        </p:spPr>
        <p:txBody>
          <a:bodyPr anchorCtr="0" anchor="t" bIns="91425" lIns="91425" spcFirstLastPara="1" rIns="91425" wrap="square" tIns="91425">
            <a:noAutofit/>
          </a:bodyPr>
          <a:lstStyle/>
          <a:p>
            <a:pPr indent="0" lvl="0" marL="0" marR="0" rtl="0" algn="l">
              <a:lnSpc>
                <a:spcPct val="135000"/>
              </a:lnSpc>
              <a:spcBef>
                <a:spcPts val="0"/>
              </a:spcBef>
              <a:spcAft>
                <a:spcPts val="0"/>
              </a:spcAft>
              <a:buClr>
                <a:srgbClr val="000000"/>
              </a:buClr>
              <a:buSzPts val="1200"/>
              <a:buFont typeface="Arial"/>
              <a:buNone/>
            </a:pPr>
            <a:r>
              <a:rPr b="0" i="0" lang="en" sz="1200" u="none" cap="none" strike="noStrike">
                <a:solidFill>
                  <a:srgbClr val="000000"/>
                </a:solidFill>
                <a:latin typeface="Public Sans"/>
                <a:ea typeface="Public Sans"/>
                <a:cs typeface="Public Sans"/>
                <a:sym typeface="Public Sans"/>
              </a:rPr>
              <a:t>Software marketplace </a:t>
            </a:r>
            <a:r>
              <a:rPr b="0" i="0" lang="en" sz="1200" u="sng" cap="none" strike="noStrike">
                <a:solidFill>
                  <a:schemeClr val="hlink"/>
                </a:solidFill>
                <a:latin typeface="Public Sans"/>
                <a:ea typeface="Public Sans"/>
                <a:cs typeface="Public Sans"/>
                <a:sym typeface="Public Sans"/>
                <a:hlinkClick r:id="rId5"/>
              </a:rPr>
              <a:t>AppSumo</a:t>
            </a:r>
            <a:r>
              <a:rPr b="0" i="0" lang="en" sz="1200" u="none" cap="none" strike="noStrike">
                <a:solidFill>
                  <a:srgbClr val="000000"/>
                </a:solidFill>
                <a:latin typeface="Public Sans"/>
                <a:ea typeface="Public Sans"/>
                <a:cs typeface="Public Sans"/>
                <a:sym typeface="Public Sans"/>
              </a:rPr>
              <a:t> engaged a network of creators that authentically connected with bloggers, freelancers, entrepreneurs, designers, and business consultants looking to access the latest business tools without Fortune 500 budgets. </a:t>
            </a:r>
            <a:endParaRPr b="0" i="0" sz="1200" u="none" cap="none" strike="noStrike">
              <a:solidFill>
                <a:srgbClr val="000000"/>
              </a:solidFill>
              <a:latin typeface="Public Sans"/>
              <a:ea typeface="Public Sans"/>
              <a:cs typeface="Public Sans"/>
              <a:sym typeface="Public Sans"/>
            </a:endParaRPr>
          </a:p>
          <a:p>
            <a:pPr indent="0" lvl="0" marL="0" marR="0" rtl="0" algn="l">
              <a:lnSpc>
                <a:spcPct val="135000"/>
              </a:lnSpc>
              <a:spcBef>
                <a:spcPts val="1000"/>
              </a:spcBef>
              <a:spcAft>
                <a:spcPts val="1000"/>
              </a:spcAft>
              <a:buClr>
                <a:srgbClr val="000000"/>
              </a:buClr>
              <a:buSzPts val="1200"/>
              <a:buFont typeface="Arial"/>
              <a:buNone/>
            </a:pPr>
            <a:r>
              <a:rPr b="0" i="0" lang="en" sz="1200" u="none" cap="none" strike="noStrike">
                <a:solidFill>
                  <a:srgbClr val="000000"/>
                </a:solidFill>
                <a:latin typeface="Public Sans"/>
                <a:ea typeface="Public Sans"/>
                <a:cs typeface="Public Sans"/>
                <a:sym typeface="Public Sans"/>
              </a:rPr>
              <a:t>AppSumo had a complex influencer program and needed more control over who referred customers to its website, flexibility in payouts, and a fee model that wouldn't penalize the company for growth. AppSumo also wanted to rework its commission structure, which solely pegged payouts to revenue volume, and instead optimize toward new customers.</a:t>
            </a:r>
            <a:endParaRPr b="0" i="0" sz="1200" u="none" cap="none" strike="noStrike">
              <a:solidFill>
                <a:srgbClr val="000000"/>
              </a:solidFill>
              <a:latin typeface="Public Sans"/>
              <a:ea typeface="Public Sans"/>
              <a:cs typeface="Public Sans"/>
              <a:sym typeface="Public Sans"/>
            </a:endParaRPr>
          </a:p>
        </p:txBody>
      </p:sp>
      <p:sp>
        <p:nvSpPr>
          <p:cNvPr id="275" name="Google Shape;275;p36"/>
          <p:cNvSpPr/>
          <p:nvPr/>
        </p:nvSpPr>
        <p:spPr>
          <a:xfrm>
            <a:off x="5542307" y="2638295"/>
            <a:ext cx="3726000" cy="3726000"/>
          </a:xfrm>
          <a:prstGeom prst="ellipse">
            <a:avLst/>
          </a:prstGeom>
          <a:noFill/>
          <a:ln cap="flat" cmpd="sng" w="28575">
            <a:solidFill>
              <a:srgbClr val="F773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6" name="Google Shape;276;p36"/>
          <p:cNvSpPr/>
          <p:nvPr/>
        </p:nvSpPr>
        <p:spPr>
          <a:xfrm>
            <a:off x="5668884" y="2752777"/>
            <a:ext cx="3497400" cy="3497400"/>
          </a:xfrm>
          <a:prstGeom prst="ellipse">
            <a:avLst/>
          </a:prstGeom>
          <a:solidFill>
            <a:srgbClr val="000000"/>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277" name="Google Shape;277;p36"/>
          <p:cNvPicPr preferRelativeResize="0"/>
          <p:nvPr/>
        </p:nvPicPr>
        <p:blipFill rotWithShape="1">
          <a:blip r:embed="rId6">
            <a:alphaModFix/>
          </a:blip>
          <a:srcRect b="0" l="35132" r="0" t="8833"/>
          <a:stretch/>
        </p:blipFill>
        <p:spPr>
          <a:xfrm>
            <a:off x="6423009" y="2769254"/>
            <a:ext cx="4553201" cy="4799601"/>
          </a:xfrm>
          <a:prstGeom prst="rect">
            <a:avLst/>
          </a:prstGeom>
          <a:noFill/>
          <a:ln>
            <a:noFill/>
          </a:ln>
        </p:spPr>
      </p:pic>
      <p:sp>
        <p:nvSpPr>
          <p:cNvPr id="278" name="Google Shape;278;p36"/>
          <p:cNvSpPr txBox="1"/>
          <p:nvPr/>
        </p:nvSpPr>
        <p:spPr>
          <a:xfrm>
            <a:off x="527537" y="1103328"/>
            <a:ext cx="7323900" cy="4101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1200"/>
              </a:spcAft>
              <a:buClr>
                <a:srgbClr val="000000"/>
              </a:buClr>
              <a:buSzPts val="2000"/>
              <a:buFont typeface="Arial"/>
              <a:buNone/>
            </a:pPr>
            <a:r>
              <a:rPr b="1" i="0" lang="en" sz="2000" u="none" cap="none" strike="noStrike">
                <a:solidFill>
                  <a:schemeClr val="dk1"/>
                </a:solidFill>
                <a:latin typeface="Public Sans"/>
                <a:ea typeface="Public Sans"/>
                <a:cs typeface="Public Sans"/>
                <a:sym typeface="Public Sans"/>
              </a:rPr>
              <a:t>Flexibility and metrics to support a wide range of partners</a:t>
            </a:r>
            <a:endParaRPr b="1" i="0" sz="2000" u="none" cap="none" strike="noStrike">
              <a:solidFill>
                <a:schemeClr val="dk1"/>
              </a:solidFill>
              <a:latin typeface="Public Sans"/>
              <a:ea typeface="Public Sans"/>
              <a:cs typeface="Public Sans"/>
              <a:sym typeface="Public Sans"/>
            </a:endParaRPr>
          </a:p>
        </p:txBody>
      </p:sp>
      <p:sp>
        <p:nvSpPr>
          <p:cNvPr id="279" name="Google Shape;279;p36"/>
          <p:cNvSpPr txBox="1"/>
          <p:nvPr/>
        </p:nvSpPr>
        <p:spPr>
          <a:xfrm>
            <a:off x="527525" y="1536300"/>
            <a:ext cx="9004800" cy="410100"/>
          </a:xfrm>
          <a:prstGeom prst="rect">
            <a:avLst/>
          </a:prstGeom>
          <a:noFill/>
          <a:ln>
            <a:noFill/>
          </a:ln>
        </p:spPr>
        <p:txBody>
          <a:bodyPr anchorCtr="0" anchor="t" bIns="113100" lIns="113100" spcFirstLastPara="1" rIns="113100" wrap="square" tIns="113100">
            <a:noAutofit/>
          </a:bodyPr>
          <a:lstStyle/>
          <a:p>
            <a:pPr indent="0" lvl="0" marL="0" marR="0" rtl="0" algn="l">
              <a:lnSpc>
                <a:spcPct val="135000"/>
              </a:lnSpc>
              <a:spcBef>
                <a:spcPts val="0"/>
              </a:spcBef>
              <a:spcAft>
                <a:spcPts val="1500"/>
              </a:spcAft>
              <a:buClr>
                <a:srgbClr val="000000"/>
              </a:buClr>
              <a:buSzPts val="1600"/>
              <a:buFont typeface="Arial"/>
              <a:buNone/>
            </a:pPr>
            <a:r>
              <a:rPr b="1" i="0" lang="en" sz="1600" u="none" cap="none" strike="noStrike">
                <a:solidFill>
                  <a:srgbClr val="F5333F"/>
                </a:solidFill>
                <a:latin typeface="Public Sans"/>
                <a:ea typeface="Public Sans"/>
                <a:cs typeface="Public Sans"/>
                <a:sym typeface="Public Sans"/>
              </a:rPr>
              <a:t>AppSumo found new influencers and used automation to manage its partnership life cycle</a:t>
            </a:r>
            <a:endParaRPr b="1" i="0" sz="1600" u="none" cap="none" strike="noStrike">
              <a:solidFill>
                <a:srgbClr val="F5333F"/>
              </a:solidFill>
              <a:latin typeface="Public Sans"/>
              <a:ea typeface="Public Sans"/>
              <a:cs typeface="Public Sans"/>
              <a:sym typeface="Public Sans"/>
            </a:endParaRPr>
          </a:p>
        </p:txBody>
      </p:sp>
      <p:cxnSp>
        <p:nvCxnSpPr>
          <p:cNvPr id="280" name="Google Shape;280;p36"/>
          <p:cNvCxnSpPr/>
          <p:nvPr/>
        </p:nvCxnSpPr>
        <p:spPr>
          <a:xfrm flipH="1">
            <a:off x="1841093" y="510975"/>
            <a:ext cx="94800" cy="348300"/>
          </a:xfrm>
          <a:prstGeom prst="straightConnector1">
            <a:avLst/>
          </a:prstGeom>
          <a:noFill/>
          <a:ln cap="flat" cmpd="sng" w="9525">
            <a:solidFill>
              <a:schemeClr val="dk2"/>
            </a:solidFill>
            <a:prstDash val="solid"/>
            <a:round/>
            <a:headEnd len="sm" w="sm" type="none"/>
            <a:tailEnd len="sm" w="sm" type="none"/>
          </a:ln>
        </p:spPr>
      </p:cxnSp>
      <p:pic>
        <p:nvPicPr>
          <p:cNvPr id="281" name="Google Shape;281;p36"/>
          <p:cNvPicPr preferRelativeResize="0"/>
          <p:nvPr/>
        </p:nvPicPr>
        <p:blipFill rotWithShape="1">
          <a:blip r:embed="rId7">
            <a:alphaModFix/>
          </a:blip>
          <a:srcRect b="0" l="0" r="0" t="0"/>
          <a:stretch/>
        </p:blipFill>
        <p:spPr>
          <a:xfrm>
            <a:off x="2056532" y="604937"/>
            <a:ext cx="1085300" cy="166368"/>
          </a:xfrm>
          <a:prstGeom prst="rect">
            <a:avLst/>
          </a:prstGeom>
          <a:noFill/>
          <a:ln>
            <a:noFill/>
          </a:ln>
        </p:spPr>
      </p:pic>
      <p:sp>
        <p:nvSpPr>
          <p:cNvPr id="282" name="Google Shape;282;p36"/>
          <p:cNvSpPr/>
          <p:nvPr/>
        </p:nvSpPr>
        <p:spPr>
          <a:xfrm>
            <a:off x="7945150" y="514425"/>
            <a:ext cx="1462500" cy="341400"/>
          </a:xfrm>
          <a:prstGeom prst="roundRect">
            <a:avLst>
              <a:gd fmla="val 50000" name="adj"/>
            </a:avLst>
          </a:prstGeom>
          <a:solidFill>
            <a:srgbClr val="F5333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00"/>
              <a:buFont typeface="Arial"/>
              <a:buNone/>
            </a:pPr>
            <a:r>
              <a:rPr b="1" i="0" lang="en" sz="900" u="none" cap="none" strike="noStrike">
                <a:solidFill>
                  <a:srgbClr val="FFFFFF"/>
                </a:solidFill>
                <a:latin typeface="Public Sans"/>
                <a:ea typeface="Public Sans"/>
                <a:cs typeface="Public Sans"/>
                <a:sym typeface="Public Sans"/>
              </a:rPr>
              <a:t>CASE STUDY  2</a:t>
            </a:r>
            <a:endParaRPr b="1" i="0" sz="900" u="none" cap="none" strike="noStrike">
              <a:solidFill>
                <a:srgbClr val="FFFFFF"/>
              </a:solidFill>
              <a:latin typeface="Public Sans"/>
              <a:ea typeface="Public Sans"/>
              <a:cs typeface="Public Sans"/>
              <a:sym typeface="Public Sans"/>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6" name="Shape 286"/>
        <p:cNvGrpSpPr/>
        <p:nvPr/>
      </p:nvGrpSpPr>
      <p:grpSpPr>
        <a:xfrm>
          <a:off x="0" y="0"/>
          <a:ext cx="0" cy="0"/>
          <a:chOff x="0" y="0"/>
          <a:chExt cx="0" cy="0"/>
        </a:xfrm>
      </p:grpSpPr>
      <p:pic>
        <p:nvPicPr>
          <p:cNvPr id="287" name="Google Shape;287;p37">
            <a:hlinkClick r:id="rId3"/>
          </p:cNvPr>
          <p:cNvPicPr preferRelativeResize="0"/>
          <p:nvPr/>
        </p:nvPicPr>
        <p:blipFill rotWithShape="1">
          <a:blip r:embed="rId4">
            <a:alphaModFix/>
          </a:blip>
          <a:srcRect b="-30644" l="0" r="0" t="-2884"/>
          <a:stretch/>
        </p:blipFill>
        <p:spPr>
          <a:xfrm>
            <a:off x="650604" y="479155"/>
            <a:ext cx="1055475" cy="489900"/>
          </a:xfrm>
          <a:prstGeom prst="rect">
            <a:avLst/>
          </a:prstGeom>
          <a:noFill/>
          <a:ln>
            <a:noFill/>
          </a:ln>
        </p:spPr>
      </p:pic>
      <p:cxnSp>
        <p:nvCxnSpPr>
          <p:cNvPr id="288" name="Google Shape;288;p37"/>
          <p:cNvCxnSpPr/>
          <p:nvPr/>
        </p:nvCxnSpPr>
        <p:spPr>
          <a:xfrm>
            <a:off x="0" y="7325550"/>
            <a:ext cx="495900" cy="0"/>
          </a:xfrm>
          <a:prstGeom prst="straightConnector1">
            <a:avLst/>
          </a:prstGeom>
          <a:noFill/>
          <a:ln cap="flat" cmpd="sng" w="9525">
            <a:solidFill>
              <a:srgbClr val="000000"/>
            </a:solidFill>
            <a:prstDash val="solid"/>
            <a:round/>
            <a:headEnd len="sm" w="sm" type="none"/>
            <a:tailEnd len="sm" w="sm" type="none"/>
          </a:ln>
        </p:spPr>
      </p:cxnSp>
      <p:sp>
        <p:nvSpPr>
          <p:cNvPr id="289" name="Google Shape;289;p37"/>
          <p:cNvSpPr txBox="1"/>
          <p:nvPr/>
        </p:nvSpPr>
        <p:spPr>
          <a:xfrm>
            <a:off x="543461" y="1420398"/>
            <a:ext cx="42660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0" lang="en" sz="1400" u="none" cap="none" strike="noStrike">
                <a:solidFill>
                  <a:schemeClr val="dk1"/>
                </a:solidFill>
                <a:latin typeface="Public Sans"/>
                <a:ea typeface="Public Sans"/>
                <a:cs typeface="Public Sans"/>
                <a:sym typeface="Public Sans"/>
              </a:rPr>
              <a:t>Solution</a:t>
            </a:r>
            <a:endParaRPr b="1" i="0" sz="1400" u="none" cap="none" strike="noStrike">
              <a:solidFill>
                <a:srgbClr val="000000"/>
              </a:solidFill>
              <a:latin typeface="Public Sans"/>
              <a:ea typeface="Public Sans"/>
              <a:cs typeface="Public Sans"/>
              <a:sym typeface="Public Sans"/>
            </a:endParaRPr>
          </a:p>
        </p:txBody>
      </p:sp>
      <p:sp>
        <p:nvSpPr>
          <p:cNvPr id="290" name="Google Shape;290;p37"/>
          <p:cNvSpPr txBox="1"/>
          <p:nvPr/>
        </p:nvSpPr>
        <p:spPr>
          <a:xfrm>
            <a:off x="549750" y="1884176"/>
            <a:ext cx="4266000" cy="4506600"/>
          </a:xfrm>
          <a:prstGeom prst="rect">
            <a:avLst/>
          </a:prstGeom>
          <a:noFill/>
          <a:ln>
            <a:noFill/>
          </a:ln>
        </p:spPr>
        <p:txBody>
          <a:bodyPr anchorCtr="0" anchor="t" bIns="91425" lIns="91425" spcFirstLastPara="1" rIns="91425" wrap="square" tIns="91425">
            <a:noAutofit/>
          </a:bodyPr>
          <a:lstStyle/>
          <a:p>
            <a:pPr indent="0" lvl="0" marL="0" marR="0" rtl="0" algn="l">
              <a:lnSpc>
                <a:spcPct val="135000"/>
              </a:lnSpc>
              <a:spcBef>
                <a:spcPts val="0"/>
              </a:spcBef>
              <a:spcAft>
                <a:spcPts val="0"/>
              </a:spcAft>
              <a:buClr>
                <a:srgbClr val="000000"/>
              </a:buClr>
              <a:buSzPts val="1200"/>
              <a:buFont typeface="Arial"/>
              <a:buNone/>
            </a:pPr>
            <a:r>
              <a:rPr b="0" i="0" lang="en" sz="1200" u="none" cap="none" strike="noStrike">
                <a:solidFill>
                  <a:srgbClr val="000000"/>
                </a:solidFill>
                <a:latin typeface="Public Sans"/>
                <a:ea typeface="Public Sans"/>
                <a:cs typeface="Public Sans"/>
                <a:sym typeface="Public Sans"/>
              </a:rPr>
              <a:t>With impact.com, AppSumo gained the flexibility to overhaul its commission structure to focus on bringing in new customers and address different partner types. Next, it tapped into this authentic community by looking for influencers in the 15 key software categories most relevant to its audience. The company scanned YouTube and scraped other social media for AppSumo mentions.</a:t>
            </a:r>
            <a:endParaRPr b="0" i="0" sz="1200" u="none" cap="none" strike="noStrike">
              <a:solidFill>
                <a:srgbClr val="000000"/>
              </a:solidFill>
              <a:latin typeface="Public Sans"/>
              <a:ea typeface="Public Sans"/>
              <a:cs typeface="Public Sans"/>
              <a:sym typeface="Public Sans"/>
            </a:endParaRPr>
          </a:p>
          <a:p>
            <a:pPr indent="0" lvl="0" marL="0" marR="0" rtl="0" algn="l">
              <a:lnSpc>
                <a:spcPct val="135000"/>
              </a:lnSpc>
              <a:spcBef>
                <a:spcPts val="1000"/>
              </a:spcBef>
              <a:spcAft>
                <a:spcPts val="0"/>
              </a:spcAft>
              <a:buClr>
                <a:schemeClr val="dk1"/>
              </a:buClr>
              <a:buSzPts val="1100"/>
              <a:buFont typeface="Arial"/>
              <a:buNone/>
            </a:pPr>
            <a:r>
              <a:rPr b="0" i="0" lang="en" sz="1200" u="none" cap="none" strike="noStrike">
                <a:solidFill>
                  <a:schemeClr val="dk1"/>
                </a:solidFill>
                <a:latin typeface="Public Sans"/>
                <a:ea typeface="Public Sans"/>
                <a:cs typeface="Public Sans"/>
                <a:sym typeface="Public Sans"/>
              </a:rPr>
              <a:t>From there, AppSumo built relationships, allowing potential influencer partners to try products and provide feedback. If all went well, AppSumo would issue an invitation and use impact.com to facilitate a welcome sequence of communications to move the relationship forward.</a:t>
            </a:r>
            <a:endParaRPr b="0" i="0" sz="1200" u="none" cap="none" strike="noStrike">
              <a:solidFill>
                <a:schemeClr val="dk1"/>
              </a:solidFill>
              <a:latin typeface="Public Sans"/>
              <a:ea typeface="Public Sans"/>
              <a:cs typeface="Public Sans"/>
              <a:sym typeface="Public Sans"/>
            </a:endParaRPr>
          </a:p>
          <a:p>
            <a:pPr indent="0" lvl="0" marL="0" marR="0" rtl="0" algn="l">
              <a:lnSpc>
                <a:spcPct val="135000"/>
              </a:lnSpc>
              <a:spcBef>
                <a:spcPts val="1000"/>
              </a:spcBef>
              <a:spcAft>
                <a:spcPts val="1000"/>
              </a:spcAft>
              <a:buClr>
                <a:schemeClr val="dk1"/>
              </a:buClr>
              <a:buSzPts val="1100"/>
              <a:buFont typeface="Arial"/>
              <a:buNone/>
            </a:pPr>
            <a:r>
              <a:rPr b="0" i="0" lang="en" sz="1200" u="none" cap="none" strike="noStrike">
                <a:solidFill>
                  <a:schemeClr val="dk1"/>
                </a:solidFill>
                <a:latin typeface="Public Sans"/>
                <a:ea typeface="Public Sans"/>
                <a:cs typeface="Public Sans"/>
                <a:sym typeface="Public Sans"/>
              </a:rPr>
              <a:t>Once an influencer onboarded, AppSumo monitored and reported when they reached new customer thresholds or certain sales. Also, running an inactive influencer report helped AppSumo flag dormant influencers so it could reignite those relationships. </a:t>
            </a:r>
            <a:endParaRPr b="0" i="0" sz="1200" u="none" cap="none" strike="noStrike">
              <a:solidFill>
                <a:srgbClr val="000000"/>
              </a:solidFill>
              <a:latin typeface="Public Sans"/>
              <a:ea typeface="Public Sans"/>
              <a:cs typeface="Public Sans"/>
              <a:sym typeface="Public Sans"/>
            </a:endParaRPr>
          </a:p>
        </p:txBody>
      </p:sp>
      <p:sp>
        <p:nvSpPr>
          <p:cNvPr id="291" name="Google Shape;291;p37"/>
          <p:cNvSpPr txBox="1"/>
          <p:nvPr/>
        </p:nvSpPr>
        <p:spPr>
          <a:xfrm>
            <a:off x="5272450" y="1884129"/>
            <a:ext cx="4266000" cy="1296900"/>
          </a:xfrm>
          <a:prstGeom prst="rect">
            <a:avLst/>
          </a:prstGeom>
          <a:noFill/>
          <a:ln>
            <a:noFill/>
          </a:ln>
        </p:spPr>
        <p:txBody>
          <a:bodyPr anchorCtr="0" anchor="t" bIns="91425" lIns="91425" spcFirstLastPara="1" rIns="91425" wrap="square" tIns="91425">
            <a:noAutofit/>
          </a:bodyPr>
          <a:lstStyle/>
          <a:p>
            <a:pPr indent="0" lvl="0" marL="0" marR="0" rtl="0" algn="l">
              <a:lnSpc>
                <a:spcPct val="135000"/>
              </a:lnSpc>
              <a:spcBef>
                <a:spcPts val="0"/>
              </a:spcBef>
              <a:spcAft>
                <a:spcPts val="1000"/>
              </a:spcAft>
              <a:buClr>
                <a:srgbClr val="000000"/>
              </a:buClr>
              <a:buSzPts val="1200"/>
              <a:buFont typeface="Arial"/>
              <a:buNone/>
            </a:pPr>
            <a:r>
              <a:rPr b="0" i="0" lang="en" sz="1200" u="none" cap="none" strike="noStrike">
                <a:solidFill>
                  <a:srgbClr val="000000"/>
                </a:solidFill>
                <a:latin typeface="Public Sans"/>
                <a:ea typeface="Public Sans"/>
                <a:cs typeface="Public Sans"/>
                <a:sym typeface="Public Sans"/>
              </a:rPr>
              <a:t>It also offered a </a:t>
            </a:r>
            <a:r>
              <a:rPr b="1" i="0" lang="en" sz="1200" u="none" cap="none" strike="noStrike">
                <a:solidFill>
                  <a:srgbClr val="000000"/>
                </a:solidFill>
                <a:latin typeface="Public Sans"/>
                <a:ea typeface="Public Sans"/>
                <a:cs typeface="Public Sans"/>
                <a:sym typeface="Public Sans"/>
              </a:rPr>
              <a:t>s</a:t>
            </a:r>
            <a:r>
              <a:rPr b="0" i="0" lang="en" sz="1200" u="none" cap="none" strike="noStrike">
                <a:solidFill>
                  <a:srgbClr val="000000"/>
                </a:solidFill>
                <a:latin typeface="Public Sans"/>
                <a:ea typeface="Public Sans"/>
                <a:cs typeface="Public Sans"/>
                <a:sym typeface="Public Sans"/>
              </a:rPr>
              <a:t>eparate payout structure for software influencers</a:t>
            </a:r>
            <a:r>
              <a:rPr b="1" i="0" lang="en" sz="1200" u="none" cap="none" strike="noStrike">
                <a:solidFill>
                  <a:srgbClr val="000000"/>
                </a:solidFill>
                <a:latin typeface="Public Sans"/>
                <a:ea typeface="Public Sans"/>
                <a:cs typeface="Public Sans"/>
                <a:sym typeface="Public Sans"/>
              </a:rPr>
              <a:t> </a:t>
            </a:r>
            <a:r>
              <a:rPr b="0" i="0" lang="en" sz="1200" u="none" cap="none" strike="noStrike">
                <a:solidFill>
                  <a:srgbClr val="000000"/>
                </a:solidFill>
                <a:latin typeface="Public Sans"/>
                <a:ea typeface="Public Sans"/>
                <a:cs typeface="Public Sans"/>
                <a:sym typeface="Public Sans"/>
              </a:rPr>
              <a:t>that sometimes acted as referral partners themselves. The payout structure steered select customers to AppSumo as an extra incentive to purchase an AppSumo license. </a:t>
            </a:r>
            <a:endParaRPr b="0" i="0" sz="1200" u="none" cap="none" strike="noStrike">
              <a:solidFill>
                <a:srgbClr val="000000"/>
              </a:solidFill>
              <a:latin typeface="Public Sans"/>
              <a:ea typeface="Public Sans"/>
              <a:cs typeface="Public Sans"/>
              <a:sym typeface="Public Sans"/>
            </a:endParaRPr>
          </a:p>
        </p:txBody>
      </p:sp>
      <p:pic>
        <p:nvPicPr>
          <p:cNvPr id="292" name="Google Shape;292;p37"/>
          <p:cNvPicPr preferRelativeResize="0"/>
          <p:nvPr/>
        </p:nvPicPr>
        <p:blipFill rotWithShape="1">
          <a:blip r:embed="rId5">
            <a:alphaModFix/>
          </a:blip>
          <a:srcRect b="0" l="0" r="0" t="14770"/>
          <a:stretch/>
        </p:blipFill>
        <p:spPr>
          <a:xfrm>
            <a:off x="5702363" y="3649591"/>
            <a:ext cx="3406167" cy="2792450"/>
          </a:xfrm>
          <a:prstGeom prst="rect">
            <a:avLst/>
          </a:prstGeom>
          <a:noFill/>
          <a:ln>
            <a:noFill/>
          </a:ln>
        </p:spPr>
      </p:pic>
      <p:cxnSp>
        <p:nvCxnSpPr>
          <p:cNvPr id="293" name="Google Shape;293;p37"/>
          <p:cNvCxnSpPr/>
          <p:nvPr/>
        </p:nvCxnSpPr>
        <p:spPr>
          <a:xfrm flipH="1">
            <a:off x="1841093" y="510975"/>
            <a:ext cx="94800" cy="348300"/>
          </a:xfrm>
          <a:prstGeom prst="straightConnector1">
            <a:avLst/>
          </a:prstGeom>
          <a:noFill/>
          <a:ln cap="flat" cmpd="sng" w="9525">
            <a:solidFill>
              <a:schemeClr val="dk2"/>
            </a:solidFill>
            <a:prstDash val="solid"/>
            <a:round/>
            <a:headEnd len="sm" w="sm" type="none"/>
            <a:tailEnd len="sm" w="sm" type="none"/>
          </a:ln>
        </p:spPr>
      </p:cxnSp>
      <p:pic>
        <p:nvPicPr>
          <p:cNvPr id="294" name="Google Shape;294;p37"/>
          <p:cNvPicPr preferRelativeResize="0"/>
          <p:nvPr/>
        </p:nvPicPr>
        <p:blipFill rotWithShape="1">
          <a:blip r:embed="rId6">
            <a:alphaModFix/>
          </a:blip>
          <a:srcRect b="0" l="0" r="0" t="0"/>
          <a:stretch/>
        </p:blipFill>
        <p:spPr>
          <a:xfrm>
            <a:off x="2056532" y="604937"/>
            <a:ext cx="1085300" cy="166368"/>
          </a:xfrm>
          <a:prstGeom prst="rect">
            <a:avLst/>
          </a:prstGeom>
          <a:noFill/>
          <a:ln>
            <a:noFill/>
          </a:ln>
        </p:spPr>
      </p:pic>
      <p:sp>
        <p:nvSpPr>
          <p:cNvPr id="295" name="Google Shape;295;p37"/>
          <p:cNvSpPr/>
          <p:nvPr/>
        </p:nvSpPr>
        <p:spPr>
          <a:xfrm>
            <a:off x="7945150" y="514425"/>
            <a:ext cx="1462500" cy="341400"/>
          </a:xfrm>
          <a:prstGeom prst="roundRect">
            <a:avLst>
              <a:gd fmla="val 50000" name="adj"/>
            </a:avLst>
          </a:prstGeom>
          <a:solidFill>
            <a:srgbClr val="F5333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00"/>
              <a:buFont typeface="Arial"/>
              <a:buNone/>
            </a:pPr>
            <a:r>
              <a:rPr b="1" i="0" lang="en" sz="900" u="none" cap="none" strike="noStrike">
                <a:solidFill>
                  <a:srgbClr val="FFFFFF"/>
                </a:solidFill>
                <a:latin typeface="Public Sans"/>
                <a:ea typeface="Public Sans"/>
                <a:cs typeface="Public Sans"/>
                <a:sym typeface="Public Sans"/>
              </a:rPr>
              <a:t>CASE STUDY  2</a:t>
            </a:r>
            <a:endParaRPr b="1" i="0" sz="900" u="none" cap="none" strike="noStrike">
              <a:solidFill>
                <a:srgbClr val="FFFFFF"/>
              </a:solidFill>
              <a:latin typeface="Public Sans"/>
              <a:ea typeface="Public Sans"/>
              <a:cs typeface="Public Sans"/>
              <a:sym typeface="Public Sans"/>
            </a:endParaRPr>
          </a:p>
        </p:txBody>
      </p:sp>
      <p:sp>
        <p:nvSpPr>
          <p:cNvPr id="296" name="Google Shape;296;p37"/>
          <p:cNvSpPr txBox="1"/>
          <p:nvPr/>
        </p:nvSpPr>
        <p:spPr>
          <a:xfrm>
            <a:off x="562514" y="7140900"/>
            <a:ext cx="9004800" cy="354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0" i="0" lang="en" sz="1100" u="none" cap="none" strike="noStrike">
                <a:solidFill>
                  <a:schemeClr val="dk1"/>
                </a:solidFill>
                <a:latin typeface="Public Sans Light"/>
                <a:ea typeface="Public Sans Light"/>
                <a:cs typeface="Public Sans Light"/>
                <a:sym typeface="Public Sans Light"/>
              </a:rPr>
              <a:t>Inspiring case studies: seven influencer gems</a:t>
            </a:r>
            <a:endParaRPr b="0" i="0" sz="1100" u="none" cap="none" strike="noStrike">
              <a:solidFill>
                <a:schemeClr val="dk1"/>
              </a:solidFill>
              <a:latin typeface="Public Sans Light"/>
              <a:ea typeface="Public Sans Light"/>
              <a:cs typeface="Public Sans Light"/>
              <a:sym typeface="Public Sans Light"/>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 name="Shape 67"/>
        <p:cNvGrpSpPr/>
        <p:nvPr/>
      </p:nvGrpSpPr>
      <p:grpSpPr>
        <a:xfrm>
          <a:off x="0" y="0"/>
          <a:ext cx="0" cy="0"/>
          <a:chOff x="0" y="0"/>
          <a:chExt cx="0" cy="0"/>
        </a:xfrm>
      </p:grpSpPr>
      <p:pic>
        <p:nvPicPr>
          <p:cNvPr id="68" name="Google Shape;68;p20">
            <a:hlinkClick r:id="rId3"/>
          </p:cNvPr>
          <p:cNvPicPr preferRelativeResize="0"/>
          <p:nvPr/>
        </p:nvPicPr>
        <p:blipFill rotWithShape="1">
          <a:blip r:embed="rId4">
            <a:alphaModFix/>
          </a:blip>
          <a:srcRect b="-30644" l="0" r="0" t="-2884"/>
          <a:stretch/>
        </p:blipFill>
        <p:spPr>
          <a:xfrm>
            <a:off x="650604" y="479155"/>
            <a:ext cx="1055475" cy="489900"/>
          </a:xfrm>
          <a:prstGeom prst="rect">
            <a:avLst/>
          </a:prstGeom>
          <a:noFill/>
          <a:ln>
            <a:noFill/>
          </a:ln>
        </p:spPr>
      </p:pic>
      <p:sp>
        <p:nvSpPr>
          <p:cNvPr id="69" name="Google Shape;69;p20"/>
          <p:cNvSpPr txBox="1"/>
          <p:nvPr/>
        </p:nvSpPr>
        <p:spPr>
          <a:xfrm>
            <a:off x="1381886" y="1880125"/>
            <a:ext cx="47934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chemeClr val="dk1"/>
              </a:buClr>
              <a:buSzPts val="1100"/>
              <a:buFont typeface="Arial"/>
              <a:buNone/>
            </a:pPr>
            <a:r>
              <a:rPr b="0" i="0" lang="en" sz="1400" u="none" cap="none" strike="noStrike">
                <a:solidFill>
                  <a:schemeClr val="dk1"/>
                </a:solidFill>
                <a:latin typeface="Public Sans Light"/>
                <a:ea typeface="Public Sans Light"/>
                <a:cs typeface="Public Sans Light"/>
                <a:sym typeface="Public Sans Light"/>
              </a:rPr>
              <a:t>What are influencer partnerships?</a:t>
            </a:r>
            <a:endParaRPr b="0" i="0" sz="1400" u="none" cap="none" strike="noStrike">
              <a:solidFill>
                <a:schemeClr val="dk1"/>
              </a:solidFill>
              <a:latin typeface="Public Sans Light"/>
              <a:ea typeface="Public Sans Light"/>
              <a:cs typeface="Public Sans Light"/>
              <a:sym typeface="Public Sans Light"/>
            </a:endParaRPr>
          </a:p>
        </p:txBody>
      </p:sp>
      <p:sp>
        <p:nvSpPr>
          <p:cNvPr id="70" name="Google Shape;70;p20"/>
          <p:cNvSpPr txBox="1"/>
          <p:nvPr/>
        </p:nvSpPr>
        <p:spPr>
          <a:xfrm>
            <a:off x="307298" y="2121819"/>
            <a:ext cx="1045500" cy="43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3000"/>
              <a:buFont typeface="Arial"/>
              <a:buNone/>
            </a:pPr>
            <a:r>
              <a:rPr b="1" i="0" lang="en" sz="3000" u="none" cap="none" strike="noStrike">
                <a:solidFill>
                  <a:srgbClr val="F5333F"/>
                </a:solidFill>
                <a:latin typeface="Public Sans"/>
                <a:ea typeface="Public Sans"/>
                <a:cs typeface="Public Sans"/>
                <a:sym typeface="Public Sans"/>
              </a:rPr>
              <a:t>1</a:t>
            </a:r>
            <a:endParaRPr b="1" i="0" sz="3000" u="none" cap="none" strike="noStrike">
              <a:solidFill>
                <a:srgbClr val="F5333F"/>
              </a:solidFill>
              <a:latin typeface="Public Sans"/>
              <a:ea typeface="Public Sans"/>
              <a:cs typeface="Public Sans"/>
              <a:sym typeface="Public Sans"/>
            </a:endParaRPr>
          </a:p>
        </p:txBody>
      </p:sp>
      <p:sp>
        <p:nvSpPr>
          <p:cNvPr id="71" name="Google Shape;71;p20"/>
          <p:cNvSpPr txBox="1"/>
          <p:nvPr/>
        </p:nvSpPr>
        <p:spPr>
          <a:xfrm>
            <a:off x="1381886" y="2573370"/>
            <a:ext cx="47934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rgbClr val="000000"/>
              </a:buClr>
              <a:buSzPts val="1100"/>
              <a:buFont typeface="Arial"/>
              <a:buNone/>
            </a:pPr>
            <a:r>
              <a:rPr b="0" i="0" lang="en" sz="1400" u="none" cap="none" strike="noStrike">
                <a:solidFill>
                  <a:schemeClr val="dk1"/>
                </a:solidFill>
                <a:latin typeface="Public Sans Light"/>
                <a:ea typeface="Public Sans Light"/>
                <a:cs typeface="Public Sans Light"/>
                <a:sym typeface="Public Sans Light"/>
              </a:rPr>
              <a:t>Uncovering the sparkle of influencer partnerships</a:t>
            </a:r>
            <a:endParaRPr b="0" i="0" sz="1400" u="none" cap="none" strike="noStrike">
              <a:solidFill>
                <a:schemeClr val="dk1"/>
              </a:solidFill>
              <a:latin typeface="Public Sans Light"/>
              <a:ea typeface="Public Sans Light"/>
              <a:cs typeface="Public Sans Light"/>
              <a:sym typeface="Public Sans Light"/>
            </a:endParaRPr>
          </a:p>
        </p:txBody>
      </p:sp>
      <p:sp>
        <p:nvSpPr>
          <p:cNvPr id="72" name="Google Shape;72;p20"/>
          <p:cNvSpPr txBox="1"/>
          <p:nvPr/>
        </p:nvSpPr>
        <p:spPr>
          <a:xfrm>
            <a:off x="307298" y="2815089"/>
            <a:ext cx="1045500" cy="43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3000"/>
              <a:buFont typeface="Arial"/>
              <a:buNone/>
            </a:pPr>
            <a:r>
              <a:rPr b="1" i="0" lang="en" sz="3000" u="none" cap="none" strike="noStrike">
                <a:solidFill>
                  <a:srgbClr val="F5333F"/>
                </a:solidFill>
                <a:latin typeface="Public Sans"/>
                <a:ea typeface="Public Sans"/>
                <a:cs typeface="Public Sans"/>
                <a:sym typeface="Public Sans"/>
              </a:rPr>
              <a:t>2</a:t>
            </a:r>
            <a:endParaRPr b="1" i="0" sz="3000" u="none" cap="none" strike="noStrike">
              <a:solidFill>
                <a:srgbClr val="F5333F"/>
              </a:solidFill>
              <a:latin typeface="Public Sans"/>
              <a:ea typeface="Public Sans"/>
              <a:cs typeface="Public Sans"/>
              <a:sym typeface="Public Sans"/>
            </a:endParaRPr>
          </a:p>
        </p:txBody>
      </p:sp>
      <p:sp>
        <p:nvSpPr>
          <p:cNvPr id="73" name="Google Shape;73;p20"/>
          <p:cNvSpPr txBox="1"/>
          <p:nvPr/>
        </p:nvSpPr>
        <p:spPr>
          <a:xfrm>
            <a:off x="1381875" y="3481415"/>
            <a:ext cx="4793400" cy="2625600"/>
          </a:xfrm>
          <a:prstGeom prst="rect">
            <a:avLst/>
          </a:prstGeom>
          <a:noFill/>
          <a:ln>
            <a:noFill/>
          </a:ln>
        </p:spPr>
        <p:txBody>
          <a:bodyPr anchorCtr="0" anchor="t" bIns="113100" lIns="113100" spcFirstLastPara="1" rIns="113100" wrap="square" tIns="113100">
            <a:noAutofit/>
          </a:bodyPr>
          <a:lstStyle/>
          <a:p>
            <a:pPr indent="0" lvl="0" marL="0" marR="0" rtl="0" algn="l">
              <a:lnSpc>
                <a:spcPct val="115000"/>
              </a:lnSpc>
              <a:spcBef>
                <a:spcPts val="0"/>
              </a:spcBef>
              <a:spcAft>
                <a:spcPts val="0"/>
              </a:spcAft>
              <a:buClr>
                <a:schemeClr val="dk1"/>
              </a:buClr>
              <a:buSzPts val="1100"/>
              <a:buFont typeface="Arial"/>
              <a:buNone/>
            </a:pPr>
            <a:r>
              <a:rPr b="0" i="0" lang="en" sz="1400" u="none" cap="none" strike="noStrike">
                <a:solidFill>
                  <a:schemeClr val="dk1"/>
                </a:solidFill>
                <a:latin typeface="Public Sans Light"/>
                <a:ea typeface="Public Sans Light"/>
                <a:cs typeface="Public Sans Light"/>
                <a:sym typeface="Public Sans Light"/>
              </a:rPr>
              <a:t>Inspiring case studies: seven influencer gems</a:t>
            </a:r>
            <a:endParaRPr b="0" i="0" sz="1400" u="none" cap="none" strike="noStrike">
              <a:solidFill>
                <a:schemeClr val="dk1"/>
              </a:solidFill>
              <a:latin typeface="Public Sans Light"/>
              <a:ea typeface="Public Sans Light"/>
              <a:cs typeface="Public Sans Light"/>
              <a:sym typeface="Public Sans Light"/>
            </a:endParaRPr>
          </a:p>
          <a:p>
            <a:pPr indent="0" lvl="0" marL="0" marR="0" rtl="0" algn="l">
              <a:lnSpc>
                <a:spcPct val="115000"/>
              </a:lnSpc>
              <a:spcBef>
                <a:spcPts val="500"/>
              </a:spcBef>
              <a:spcAft>
                <a:spcPts val="0"/>
              </a:spcAft>
              <a:buClr>
                <a:schemeClr val="dk1"/>
              </a:buClr>
              <a:buSzPts val="1100"/>
              <a:buFont typeface="Arial"/>
              <a:buNone/>
            </a:pPr>
            <a:r>
              <a:t/>
            </a:r>
            <a:endParaRPr b="0" i="0" sz="1400" u="none" cap="none" strike="noStrike">
              <a:solidFill>
                <a:schemeClr val="dk1"/>
              </a:solidFill>
              <a:latin typeface="Public Sans Light"/>
              <a:ea typeface="Public Sans Light"/>
              <a:cs typeface="Public Sans Light"/>
              <a:sym typeface="Public Sans Light"/>
            </a:endParaRPr>
          </a:p>
          <a:p>
            <a:pPr indent="-317500" lvl="0" marL="457200" marR="0" rtl="0" algn="l">
              <a:lnSpc>
                <a:spcPct val="115000"/>
              </a:lnSpc>
              <a:spcBef>
                <a:spcPts val="500"/>
              </a:spcBef>
              <a:spcAft>
                <a:spcPts val="0"/>
              </a:spcAft>
              <a:buClr>
                <a:srgbClr val="F5333F"/>
              </a:buClr>
              <a:buSzPts val="1400"/>
              <a:buFont typeface="Public Sans Light"/>
              <a:buChar char="●"/>
            </a:pPr>
            <a:r>
              <a:rPr b="0" i="0" lang="en" sz="1400" u="none" cap="none" strike="noStrike">
                <a:solidFill>
                  <a:schemeClr val="dk1"/>
                </a:solidFill>
                <a:latin typeface="Public Sans Light"/>
                <a:ea typeface="Public Sans Light"/>
                <a:cs typeface="Public Sans Light"/>
                <a:sym typeface="Public Sans Light"/>
              </a:rPr>
              <a:t>Apollo Neuro</a:t>
            </a:r>
            <a:endParaRPr b="0" i="0" sz="1400" u="none" cap="none" strike="noStrike">
              <a:solidFill>
                <a:schemeClr val="dk1"/>
              </a:solidFill>
              <a:latin typeface="Public Sans Light"/>
              <a:ea typeface="Public Sans Light"/>
              <a:cs typeface="Public Sans Light"/>
              <a:sym typeface="Public Sans Light"/>
            </a:endParaRPr>
          </a:p>
          <a:p>
            <a:pPr indent="-317500" lvl="0" marL="457200" marR="0" rtl="0" algn="l">
              <a:lnSpc>
                <a:spcPct val="115000"/>
              </a:lnSpc>
              <a:spcBef>
                <a:spcPts val="0"/>
              </a:spcBef>
              <a:spcAft>
                <a:spcPts val="0"/>
              </a:spcAft>
              <a:buClr>
                <a:srgbClr val="F5333F"/>
              </a:buClr>
              <a:buSzPts val="1400"/>
              <a:buFont typeface="Public Sans Light"/>
              <a:buChar char="●"/>
            </a:pPr>
            <a:r>
              <a:rPr b="0" i="0" lang="en" sz="1400" u="none" cap="none" strike="noStrike">
                <a:solidFill>
                  <a:schemeClr val="dk1"/>
                </a:solidFill>
                <a:latin typeface="Public Sans Light"/>
                <a:ea typeface="Public Sans Light"/>
                <a:cs typeface="Public Sans Light"/>
                <a:sym typeface="Public Sans Light"/>
              </a:rPr>
              <a:t>AppSumo</a:t>
            </a:r>
            <a:endParaRPr b="0" i="0" sz="1400" u="none" cap="none" strike="noStrike">
              <a:solidFill>
                <a:schemeClr val="dk1"/>
              </a:solidFill>
              <a:latin typeface="Public Sans Light"/>
              <a:ea typeface="Public Sans Light"/>
              <a:cs typeface="Public Sans Light"/>
              <a:sym typeface="Public Sans Light"/>
            </a:endParaRPr>
          </a:p>
          <a:p>
            <a:pPr indent="-317500" lvl="0" marL="457200" marR="0" rtl="0" algn="l">
              <a:lnSpc>
                <a:spcPct val="115000"/>
              </a:lnSpc>
              <a:spcBef>
                <a:spcPts val="0"/>
              </a:spcBef>
              <a:spcAft>
                <a:spcPts val="0"/>
              </a:spcAft>
              <a:buClr>
                <a:srgbClr val="F5333F"/>
              </a:buClr>
              <a:buSzPts val="1400"/>
              <a:buFont typeface="Public Sans Light"/>
              <a:buChar char="●"/>
            </a:pPr>
            <a:r>
              <a:rPr b="0" i="0" lang="en" sz="1400" u="none" cap="none" strike="noStrike">
                <a:solidFill>
                  <a:schemeClr val="dk1"/>
                </a:solidFill>
                <a:latin typeface="Public Sans Light"/>
                <a:ea typeface="Public Sans Light"/>
                <a:cs typeface="Public Sans Light"/>
                <a:sym typeface="Public Sans Light"/>
              </a:rPr>
              <a:t>Mapiful</a:t>
            </a:r>
            <a:endParaRPr b="0" i="0" sz="1400" u="none" cap="none" strike="noStrike">
              <a:solidFill>
                <a:schemeClr val="dk1"/>
              </a:solidFill>
              <a:latin typeface="Public Sans Light"/>
              <a:ea typeface="Public Sans Light"/>
              <a:cs typeface="Public Sans Light"/>
              <a:sym typeface="Public Sans Light"/>
            </a:endParaRPr>
          </a:p>
          <a:p>
            <a:pPr indent="-317500" lvl="0" marL="457200" marR="0" rtl="0" algn="l">
              <a:lnSpc>
                <a:spcPct val="115000"/>
              </a:lnSpc>
              <a:spcBef>
                <a:spcPts val="0"/>
              </a:spcBef>
              <a:spcAft>
                <a:spcPts val="0"/>
              </a:spcAft>
              <a:buClr>
                <a:srgbClr val="F5333F"/>
              </a:buClr>
              <a:buSzPts val="1400"/>
              <a:buFont typeface="Public Sans Light"/>
              <a:buChar char="●"/>
            </a:pPr>
            <a:r>
              <a:rPr b="0" i="0" lang="en" sz="1400" u="none" cap="none" strike="noStrike">
                <a:solidFill>
                  <a:schemeClr val="dk1"/>
                </a:solidFill>
                <a:latin typeface="Public Sans Light"/>
                <a:ea typeface="Public Sans Light"/>
                <a:cs typeface="Public Sans Light"/>
                <a:sym typeface="Public Sans Light"/>
              </a:rPr>
              <a:t>Ritz Camera</a:t>
            </a:r>
            <a:endParaRPr b="0" i="0" sz="1400" u="none" cap="none" strike="noStrike">
              <a:solidFill>
                <a:schemeClr val="dk1"/>
              </a:solidFill>
              <a:latin typeface="Public Sans Light"/>
              <a:ea typeface="Public Sans Light"/>
              <a:cs typeface="Public Sans Light"/>
              <a:sym typeface="Public Sans Light"/>
            </a:endParaRPr>
          </a:p>
          <a:p>
            <a:pPr indent="-317500" lvl="0" marL="457200" marR="0" rtl="0" algn="l">
              <a:lnSpc>
                <a:spcPct val="115000"/>
              </a:lnSpc>
              <a:spcBef>
                <a:spcPts val="0"/>
              </a:spcBef>
              <a:spcAft>
                <a:spcPts val="0"/>
              </a:spcAft>
              <a:buClr>
                <a:srgbClr val="F5333F"/>
              </a:buClr>
              <a:buSzPts val="1400"/>
              <a:buFont typeface="Public Sans Light"/>
              <a:buChar char="●"/>
            </a:pPr>
            <a:r>
              <a:rPr b="0" i="0" lang="en" sz="1400" u="none" cap="none" strike="noStrike">
                <a:solidFill>
                  <a:schemeClr val="dk1"/>
                </a:solidFill>
                <a:latin typeface="Public Sans Light"/>
                <a:ea typeface="Public Sans Light"/>
                <a:cs typeface="Public Sans Light"/>
                <a:sym typeface="Public Sans Light"/>
              </a:rPr>
              <a:t>LightInTheBox</a:t>
            </a:r>
            <a:endParaRPr b="0" i="0" sz="1400" u="none" cap="none" strike="noStrike">
              <a:solidFill>
                <a:schemeClr val="dk1"/>
              </a:solidFill>
              <a:latin typeface="Public Sans Light"/>
              <a:ea typeface="Public Sans Light"/>
              <a:cs typeface="Public Sans Light"/>
              <a:sym typeface="Public Sans Light"/>
            </a:endParaRPr>
          </a:p>
          <a:p>
            <a:pPr indent="-317500" lvl="0" marL="457200" marR="0" rtl="0" algn="l">
              <a:lnSpc>
                <a:spcPct val="115000"/>
              </a:lnSpc>
              <a:spcBef>
                <a:spcPts val="0"/>
              </a:spcBef>
              <a:spcAft>
                <a:spcPts val="0"/>
              </a:spcAft>
              <a:buClr>
                <a:srgbClr val="F5333F"/>
              </a:buClr>
              <a:buSzPts val="1400"/>
              <a:buFont typeface="Public Sans Light"/>
              <a:buChar char="●"/>
            </a:pPr>
            <a:r>
              <a:rPr b="0" i="0" lang="en" sz="1400" u="none" cap="none" strike="noStrike">
                <a:solidFill>
                  <a:schemeClr val="dk1"/>
                </a:solidFill>
                <a:latin typeface="Public Sans Light"/>
                <a:ea typeface="Public Sans Light"/>
                <a:cs typeface="Public Sans Light"/>
                <a:sym typeface="Public Sans Light"/>
              </a:rPr>
              <a:t>Vivino</a:t>
            </a:r>
            <a:endParaRPr b="0" i="0" sz="1400" u="none" cap="none" strike="noStrike">
              <a:solidFill>
                <a:schemeClr val="dk1"/>
              </a:solidFill>
              <a:latin typeface="Public Sans Light"/>
              <a:ea typeface="Public Sans Light"/>
              <a:cs typeface="Public Sans Light"/>
              <a:sym typeface="Public Sans Light"/>
            </a:endParaRPr>
          </a:p>
          <a:p>
            <a:pPr indent="-317500" lvl="0" marL="457200" marR="0" rtl="0" algn="l">
              <a:lnSpc>
                <a:spcPct val="115000"/>
              </a:lnSpc>
              <a:spcBef>
                <a:spcPts val="0"/>
              </a:spcBef>
              <a:spcAft>
                <a:spcPts val="0"/>
              </a:spcAft>
              <a:buClr>
                <a:srgbClr val="F5333F"/>
              </a:buClr>
              <a:buSzPts val="1400"/>
              <a:buFont typeface="Public Sans Light"/>
              <a:buChar char="●"/>
            </a:pPr>
            <a:r>
              <a:rPr b="0" i="0" lang="en" sz="1400" u="none" cap="none" strike="noStrike">
                <a:solidFill>
                  <a:schemeClr val="dk1"/>
                </a:solidFill>
                <a:latin typeface="Public Sans Light"/>
                <a:ea typeface="Public Sans Light"/>
                <a:cs typeface="Public Sans Light"/>
                <a:sym typeface="Public Sans Light"/>
              </a:rPr>
              <a:t>Razer</a:t>
            </a:r>
            <a:endParaRPr b="0" i="0" sz="1400" u="none" cap="none" strike="noStrike">
              <a:solidFill>
                <a:schemeClr val="dk1"/>
              </a:solidFill>
              <a:latin typeface="Public Sans Light"/>
              <a:ea typeface="Public Sans Light"/>
              <a:cs typeface="Public Sans Light"/>
              <a:sym typeface="Public Sans Light"/>
            </a:endParaRPr>
          </a:p>
        </p:txBody>
      </p:sp>
      <p:sp>
        <p:nvSpPr>
          <p:cNvPr id="74" name="Google Shape;74;p20"/>
          <p:cNvSpPr txBox="1"/>
          <p:nvPr/>
        </p:nvSpPr>
        <p:spPr>
          <a:xfrm>
            <a:off x="307298" y="3507099"/>
            <a:ext cx="1045500" cy="43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3000"/>
              <a:buFont typeface="Arial"/>
              <a:buNone/>
            </a:pPr>
            <a:r>
              <a:rPr b="1" i="0" lang="en" sz="3000" u="none" cap="none" strike="noStrike">
                <a:solidFill>
                  <a:srgbClr val="F5333F"/>
                </a:solidFill>
                <a:latin typeface="Public Sans"/>
                <a:ea typeface="Public Sans"/>
                <a:cs typeface="Public Sans"/>
                <a:sym typeface="Public Sans"/>
              </a:rPr>
              <a:t>3</a:t>
            </a:r>
            <a:endParaRPr b="1" i="0" sz="3000" u="none" cap="none" strike="noStrike">
              <a:solidFill>
                <a:srgbClr val="F5333F"/>
              </a:solidFill>
              <a:latin typeface="Public Sans"/>
              <a:ea typeface="Public Sans"/>
              <a:cs typeface="Public Sans"/>
              <a:sym typeface="Public Sans"/>
            </a:endParaRPr>
          </a:p>
        </p:txBody>
      </p:sp>
      <p:sp>
        <p:nvSpPr>
          <p:cNvPr id="75" name="Google Shape;75;p20"/>
          <p:cNvSpPr txBox="1"/>
          <p:nvPr/>
        </p:nvSpPr>
        <p:spPr>
          <a:xfrm>
            <a:off x="544848" y="1328050"/>
            <a:ext cx="4793400" cy="585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600"/>
              <a:buFont typeface="Arial"/>
              <a:buNone/>
            </a:pPr>
            <a:r>
              <a:rPr b="1" i="0" lang="en" sz="2600" u="none" cap="none" strike="noStrike">
                <a:solidFill>
                  <a:srgbClr val="000000"/>
                </a:solidFill>
                <a:latin typeface="Public Sans"/>
                <a:ea typeface="Public Sans"/>
                <a:cs typeface="Public Sans"/>
                <a:sym typeface="Public Sans"/>
              </a:rPr>
              <a:t>Contents</a:t>
            </a:r>
            <a:endParaRPr b="1" i="0" sz="2600" u="none" cap="none" strike="noStrike">
              <a:solidFill>
                <a:srgbClr val="000000"/>
              </a:solidFill>
              <a:latin typeface="Public Sans"/>
              <a:ea typeface="Public Sans"/>
              <a:cs typeface="Public Sans"/>
              <a:sym typeface="Public Sans"/>
            </a:endParaRPr>
          </a:p>
        </p:txBody>
      </p:sp>
      <p:sp>
        <p:nvSpPr>
          <p:cNvPr id="76" name="Google Shape;76;p20"/>
          <p:cNvSpPr txBox="1"/>
          <p:nvPr/>
        </p:nvSpPr>
        <p:spPr>
          <a:xfrm>
            <a:off x="1381886" y="6164749"/>
            <a:ext cx="47934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rgbClr val="000000"/>
              </a:buClr>
              <a:buSzPts val="1100"/>
              <a:buFont typeface="Arial"/>
              <a:buNone/>
            </a:pPr>
            <a:r>
              <a:rPr b="0" i="0" lang="en" sz="1400" u="none" cap="none" strike="noStrike">
                <a:solidFill>
                  <a:schemeClr val="dk1"/>
                </a:solidFill>
                <a:latin typeface="Public Sans Light"/>
                <a:ea typeface="Public Sans Light"/>
                <a:cs typeface="Public Sans Light"/>
                <a:sym typeface="Public Sans Light"/>
              </a:rPr>
              <a:t>The key to discovering influencer gold? Automation</a:t>
            </a:r>
            <a:endParaRPr b="0" i="0" sz="1400" u="none" cap="none" strike="noStrike">
              <a:solidFill>
                <a:schemeClr val="dk1"/>
              </a:solidFill>
              <a:latin typeface="Public Sans Light"/>
              <a:ea typeface="Public Sans Light"/>
              <a:cs typeface="Public Sans Light"/>
              <a:sym typeface="Public Sans Light"/>
            </a:endParaRPr>
          </a:p>
        </p:txBody>
      </p:sp>
      <p:sp>
        <p:nvSpPr>
          <p:cNvPr id="77" name="Google Shape;77;p20"/>
          <p:cNvSpPr txBox="1"/>
          <p:nvPr/>
        </p:nvSpPr>
        <p:spPr>
          <a:xfrm>
            <a:off x="307298" y="6406468"/>
            <a:ext cx="1045500" cy="43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3000"/>
              <a:buFont typeface="Arial"/>
              <a:buNone/>
            </a:pPr>
            <a:r>
              <a:rPr b="1" i="0" lang="en" sz="3000" u="none" cap="none" strike="noStrike">
                <a:solidFill>
                  <a:srgbClr val="F5333F"/>
                </a:solidFill>
                <a:latin typeface="Public Sans"/>
                <a:ea typeface="Public Sans"/>
                <a:cs typeface="Public Sans"/>
                <a:sym typeface="Public Sans"/>
              </a:rPr>
              <a:t>4</a:t>
            </a:r>
            <a:endParaRPr b="1" i="0" sz="3000" u="none" cap="none" strike="noStrike">
              <a:solidFill>
                <a:srgbClr val="F5333F"/>
              </a:solidFill>
              <a:latin typeface="Public Sans"/>
              <a:ea typeface="Public Sans"/>
              <a:cs typeface="Public Sans"/>
              <a:sym typeface="Public Sans"/>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0" name="Shape 300"/>
        <p:cNvGrpSpPr/>
        <p:nvPr/>
      </p:nvGrpSpPr>
      <p:grpSpPr>
        <a:xfrm>
          <a:off x="0" y="0"/>
          <a:ext cx="0" cy="0"/>
          <a:chOff x="0" y="0"/>
          <a:chExt cx="0" cy="0"/>
        </a:xfrm>
      </p:grpSpPr>
      <p:pic>
        <p:nvPicPr>
          <p:cNvPr id="301" name="Google Shape;301;p38">
            <a:hlinkClick r:id="rId3"/>
          </p:cNvPr>
          <p:cNvPicPr preferRelativeResize="0"/>
          <p:nvPr/>
        </p:nvPicPr>
        <p:blipFill rotWithShape="1">
          <a:blip r:embed="rId4">
            <a:alphaModFix/>
          </a:blip>
          <a:srcRect b="-30644" l="0" r="0" t="-2884"/>
          <a:stretch/>
        </p:blipFill>
        <p:spPr>
          <a:xfrm>
            <a:off x="650604" y="479155"/>
            <a:ext cx="1055475" cy="489900"/>
          </a:xfrm>
          <a:prstGeom prst="rect">
            <a:avLst/>
          </a:prstGeom>
          <a:noFill/>
          <a:ln>
            <a:noFill/>
          </a:ln>
        </p:spPr>
      </p:pic>
      <p:cxnSp>
        <p:nvCxnSpPr>
          <p:cNvPr id="302" name="Google Shape;302;p38"/>
          <p:cNvCxnSpPr/>
          <p:nvPr/>
        </p:nvCxnSpPr>
        <p:spPr>
          <a:xfrm>
            <a:off x="0" y="7325550"/>
            <a:ext cx="495900" cy="0"/>
          </a:xfrm>
          <a:prstGeom prst="straightConnector1">
            <a:avLst/>
          </a:prstGeom>
          <a:noFill/>
          <a:ln cap="flat" cmpd="sng" w="9525">
            <a:solidFill>
              <a:srgbClr val="000000"/>
            </a:solidFill>
            <a:prstDash val="solid"/>
            <a:round/>
            <a:headEnd len="sm" w="sm" type="none"/>
            <a:tailEnd len="sm" w="sm" type="none"/>
          </a:ln>
        </p:spPr>
      </p:cxnSp>
      <p:sp>
        <p:nvSpPr>
          <p:cNvPr id="303" name="Google Shape;303;p38"/>
          <p:cNvSpPr txBox="1"/>
          <p:nvPr/>
        </p:nvSpPr>
        <p:spPr>
          <a:xfrm>
            <a:off x="543751" y="2090050"/>
            <a:ext cx="44739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1" i="0" lang="en" sz="1400" u="none" cap="none" strike="noStrike">
                <a:solidFill>
                  <a:schemeClr val="dk1"/>
                </a:solidFill>
                <a:latin typeface="Public Sans"/>
                <a:ea typeface="Public Sans"/>
                <a:cs typeface="Public Sans"/>
                <a:sym typeface="Public Sans"/>
              </a:rPr>
              <a:t>Outcome</a:t>
            </a:r>
            <a:endParaRPr b="1" i="0" sz="2400" u="none" cap="none" strike="noStrike">
              <a:solidFill>
                <a:srgbClr val="000000"/>
              </a:solidFill>
              <a:latin typeface="Public Sans"/>
              <a:ea typeface="Public Sans"/>
              <a:cs typeface="Public Sans"/>
              <a:sym typeface="Public Sans"/>
            </a:endParaRPr>
          </a:p>
        </p:txBody>
      </p:sp>
      <p:sp>
        <p:nvSpPr>
          <p:cNvPr id="304" name="Google Shape;304;p38"/>
          <p:cNvSpPr txBox="1"/>
          <p:nvPr/>
        </p:nvSpPr>
        <p:spPr>
          <a:xfrm>
            <a:off x="543750" y="2572725"/>
            <a:ext cx="4473900" cy="2565600"/>
          </a:xfrm>
          <a:prstGeom prst="rect">
            <a:avLst/>
          </a:prstGeom>
          <a:noFill/>
          <a:ln>
            <a:noFill/>
          </a:ln>
        </p:spPr>
        <p:txBody>
          <a:bodyPr anchorCtr="0" anchor="t" bIns="91425" lIns="91425" spcFirstLastPara="1" rIns="91425" wrap="square" tIns="91425">
            <a:noAutofit/>
          </a:bodyPr>
          <a:lstStyle/>
          <a:p>
            <a:pPr indent="0" lvl="0" marL="0" marR="0" rtl="0" algn="l">
              <a:lnSpc>
                <a:spcPct val="135000"/>
              </a:lnSpc>
              <a:spcBef>
                <a:spcPts val="0"/>
              </a:spcBef>
              <a:spcAft>
                <a:spcPts val="0"/>
              </a:spcAft>
              <a:buClr>
                <a:schemeClr val="dk1"/>
              </a:buClr>
              <a:buSzPts val="1100"/>
              <a:buFont typeface="Arial"/>
              <a:buNone/>
            </a:pPr>
            <a:r>
              <a:rPr b="0" i="0" lang="en" sz="1200" u="none" cap="none" strike="noStrike">
                <a:solidFill>
                  <a:srgbClr val="000000"/>
                </a:solidFill>
                <a:latin typeface="Public Sans"/>
                <a:ea typeface="Public Sans"/>
                <a:cs typeface="Public Sans"/>
                <a:sym typeface="Public Sans"/>
              </a:rPr>
              <a:t>With impact.com, AppSumo experienced measurable year-over-year business growth: </a:t>
            </a:r>
            <a:endParaRPr b="0" i="0" sz="1200" u="none" cap="none" strike="noStrike">
              <a:solidFill>
                <a:srgbClr val="000000"/>
              </a:solidFill>
              <a:latin typeface="Public Sans"/>
              <a:ea typeface="Public Sans"/>
              <a:cs typeface="Public Sans"/>
              <a:sym typeface="Public Sans"/>
            </a:endParaRPr>
          </a:p>
          <a:p>
            <a:pPr indent="-304800" lvl="0" marL="457200" marR="0" rtl="0" algn="l">
              <a:lnSpc>
                <a:spcPct val="135000"/>
              </a:lnSpc>
              <a:spcBef>
                <a:spcPts val="1500"/>
              </a:spcBef>
              <a:spcAft>
                <a:spcPts val="0"/>
              </a:spcAft>
              <a:buClr>
                <a:srgbClr val="F5333F"/>
              </a:buClr>
              <a:buSzPts val="1200"/>
              <a:buFont typeface="Public Sans"/>
              <a:buChar char="●"/>
            </a:pPr>
            <a:r>
              <a:rPr b="0" i="0" lang="en" sz="1200" u="none" cap="none" strike="noStrike">
                <a:solidFill>
                  <a:srgbClr val="000000"/>
                </a:solidFill>
                <a:latin typeface="Public Sans"/>
                <a:ea typeface="Public Sans"/>
                <a:cs typeface="Public Sans"/>
                <a:sym typeface="Public Sans"/>
              </a:rPr>
              <a:t>215 percent increase in actions </a:t>
            </a:r>
            <a:endParaRPr b="0" i="0" sz="1200" u="none" cap="none" strike="noStrike">
              <a:solidFill>
                <a:srgbClr val="000000"/>
              </a:solidFill>
              <a:latin typeface="Public Sans"/>
              <a:ea typeface="Public Sans"/>
              <a:cs typeface="Public Sans"/>
              <a:sym typeface="Public Sans"/>
            </a:endParaRPr>
          </a:p>
          <a:p>
            <a:pPr indent="-304800" lvl="0" marL="457200" marR="0" rtl="0" algn="l">
              <a:lnSpc>
                <a:spcPct val="135000"/>
              </a:lnSpc>
              <a:spcBef>
                <a:spcPts val="1000"/>
              </a:spcBef>
              <a:spcAft>
                <a:spcPts val="0"/>
              </a:spcAft>
              <a:buClr>
                <a:srgbClr val="F5333F"/>
              </a:buClr>
              <a:buSzPts val="1200"/>
              <a:buFont typeface="Public Sans"/>
              <a:buChar char="●"/>
            </a:pPr>
            <a:r>
              <a:rPr b="0" i="0" lang="en" sz="1200" u="none" cap="none" strike="noStrike">
                <a:solidFill>
                  <a:srgbClr val="000000"/>
                </a:solidFill>
                <a:latin typeface="Public Sans"/>
                <a:ea typeface="Public Sans"/>
                <a:cs typeface="Public Sans"/>
                <a:sym typeface="Public Sans"/>
              </a:rPr>
              <a:t>255 percent increase in revenue </a:t>
            </a:r>
            <a:endParaRPr b="0" i="0" sz="1200" u="none" cap="none" strike="noStrike">
              <a:solidFill>
                <a:srgbClr val="000000"/>
              </a:solidFill>
              <a:latin typeface="Public Sans"/>
              <a:ea typeface="Public Sans"/>
              <a:cs typeface="Public Sans"/>
              <a:sym typeface="Public Sans"/>
            </a:endParaRPr>
          </a:p>
          <a:p>
            <a:pPr indent="-304800" lvl="0" marL="457200" marR="0" rtl="0" algn="l">
              <a:lnSpc>
                <a:spcPct val="135000"/>
              </a:lnSpc>
              <a:spcBef>
                <a:spcPts val="1000"/>
              </a:spcBef>
              <a:spcAft>
                <a:spcPts val="0"/>
              </a:spcAft>
              <a:buClr>
                <a:srgbClr val="F5333F"/>
              </a:buClr>
              <a:buSzPts val="1200"/>
              <a:buFont typeface="Public Sans"/>
              <a:buChar char="●"/>
            </a:pPr>
            <a:r>
              <a:rPr b="0" i="0" lang="en" sz="1200" u="none" cap="none" strike="noStrike">
                <a:solidFill>
                  <a:srgbClr val="000000"/>
                </a:solidFill>
                <a:latin typeface="Public Sans"/>
                <a:ea typeface="Public Sans"/>
                <a:cs typeface="Public Sans"/>
                <a:sym typeface="Public Sans"/>
              </a:rPr>
              <a:t>129 percent increase in total influencer and affiliate partners </a:t>
            </a:r>
            <a:endParaRPr b="0" i="0" sz="1200" u="none" cap="none" strike="noStrike">
              <a:solidFill>
                <a:srgbClr val="000000"/>
              </a:solidFill>
              <a:latin typeface="Public Sans"/>
              <a:ea typeface="Public Sans"/>
              <a:cs typeface="Public Sans"/>
              <a:sym typeface="Public Sans"/>
            </a:endParaRPr>
          </a:p>
          <a:p>
            <a:pPr indent="-304800" lvl="0" marL="457200" marR="0" rtl="0" algn="l">
              <a:lnSpc>
                <a:spcPct val="135000"/>
              </a:lnSpc>
              <a:spcBef>
                <a:spcPts val="1000"/>
              </a:spcBef>
              <a:spcAft>
                <a:spcPts val="1000"/>
              </a:spcAft>
              <a:buClr>
                <a:srgbClr val="F5333F"/>
              </a:buClr>
              <a:buSzPts val="1200"/>
              <a:buFont typeface="Public Sans"/>
              <a:buChar char="●"/>
            </a:pPr>
            <a:r>
              <a:rPr b="0" i="0" lang="en" sz="1200" u="none" cap="none" strike="noStrike">
                <a:solidFill>
                  <a:srgbClr val="000000"/>
                </a:solidFill>
                <a:latin typeface="Public Sans"/>
                <a:ea typeface="Public Sans"/>
                <a:cs typeface="Public Sans"/>
                <a:sym typeface="Public Sans"/>
              </a:rPr>
              <a:t>107 percent increase in active influencer and  affiliate partners</a:t>
            </a:r>
            <a:endParaRPr b="0" i="0" sz="1200" u="none" cap="none" strike="noStrike">
              <a:solidFill>
                <a:srgbClr val="000000"/>
              </a:solidFill>
              <a:latin typeface="Public Sans"/>
              <a:ea typeface="Public Sans"/>
              <a:cs typeface="Public Sans"/>
              <a:sym typeface="Public Sans"/>
            </a:endParaRPr>
          </a:p>
        </p:txBody>
      </p:sp>
      <p:sp>
        <p:nvSpPr>
          <p:cNvPr id="305" name="Google Shape;305;p38"/>
          <p:cNvSpPr txBox="1"/>
          <p:nvPr/>
        </p:nvSpPr>
        <p:spPr>
          <a:xfrm>
            <a:off x="8058825" y="2999903"/>
            <a:ext cx="1614900" cy="985800"/>
          </a:xfrm>
          <a:prstGeom prst="rect">
            <a:avLst/>
          </a:prstGeom>
          <a:noFill/>
          <a:ln>
            <a:noFill/>
          </a:ln>
        </p:spPr>
        <p:txBody>
          <a:bodyPr anchorCtr="0" anchor="ctr" bIns="91425" lIns="91425" spcFirstLastPara="1" rIns="91425" wrap="square" tIns="91425">
            <a:noAutofit/>
          </a:bodyPr>
          <a:lstStyle/>
          <a:p>
            <a:pPr indent="0" lvl="0" marL="0" marR="0" rtl="0" algn="l">
              <a:lnSpc>
                <a:spcPct val="130000"/>
              </a:lnSpc>
              <a:spcBef>
                <a:spcPts val="0"/>
              </a:spcBef>
              <a:spcAft>
                <a:spcPts val="1000"/>
              </a:spcAft>
              <a:buClr>
                <a:srgbClr val="000000"/>
              </a:buClr>
              <a:buSzPts val="1200"/>
              <a:buFont typeface="Arial"/>
              <a:buNone/>
            </a:pPr>
            <a:r>
              <a:rPr b="0" i="0" lang="en" sz="1200" u="none" cap="none" strike="noStrike">
                <a:solidFill>
                  <a:srgbClr val="000000"/>
                </a:solidFill>
                <a:latin typeface="Public Sans"/>
                <a:ea typeface="Public Sans"/>
                <a:cs typeface="Public Sans"/>
                <a:sym typeface="Public Sans"/>
              </a:rPr>
              <a:t>increase in actions</a:t>
            </a:r>
            <a:endParaRPr b="0" i="0" sz="1200" u="none" cap="none" strike="noStrike">
              <a:solidFill>
                <a:srgbClr val="000000"/>
              </a:solidFill>
              <a:latin typeface="Public Sans"/>
              <a:ea typeface="Public Sans"/>
              <a:cs typeface="Public Sans"/>
              <a:sym typeface="Public Sans"/>
            </a:endParaRPr>
          </a:p>
        </p:txBody>
      </p:sp>
      <p:sp>
        <p:nvSpPr>
          <p:cNvPr id="306" name="Google Shape;306;p38"/>
          <p:cNvSpPr txBox="1"/>
          <p:nvPr/>
        </p:nvSpPr>
        <p:spPr>
          <a:xfrm>
            <a:off x="6125593" y="3249453"/>
            <a:ext cx="1500900" cy="557400"/>
          </a:xfrm>
          <a:prstGeom prst="rect">
            <a:avLst/>
          </a:prstGeom>
          <a:noFill/>
          <a:ln>
            <a:noFill/>
          </a:ln>
        </p:spPr>
        <p:txBody>
          <a:bodyPr anchorCtr="0" anchor="ctr" bIns="91425" lIns="91425" spcFirstLastPara="1" rIns="91425" wrap="square" tIns="91425">
            <a:noAutofit/>
          </a:bodyPr>
          <a:lstStyle/>
          <a:p>
            <a:pPr indent="0" lvl="0" marL="0" marR="0" rtl="0" algn="ctr">
              <a:lnSpc>
                <a:spcPct val="120000"/>
              </a:lnSpc>
              <a:spcBef>
                <a:spcPts val="0"/>
              </a:spcBef>
              <a:spcAft>
                <a:spcPts val="0"/>
              </a:spcAft>
              <a:buClr>
                <a:srgbClr val="000000"/>
              </a:buClr>
              <a:buSzPts val="3300"/>
              <a:buFont typeface="Arial"/>
              <a:buNone/>
            </a:pPr>
            <a:r>
              <a:rPr b="1" i="0" lang="en" sz="3300" u="none" cap="none" strike="noStrike">
                <a:solidFill>
                  <a:srgbClr val="000000"/>
                </a:solidFill>
                <a:latin typeface="Public Sans"/>
                <a:ea typeface="Public Sans"/>
                <a:cs typeface="Public Sans"/>
                <a:sym typeface="Public Sans"/>
              </a:rPr>
              <a:t>215%</a:t>
            </a:r>
            <a:endParaRPr b="1" i="0" sz="3300" u="none" cap="none" strike="noStrike">
              <a:solidFill>
                <a:srgbClr val="000000"/>
              </a:solidFill>
              <a:latin typeface="Public Sans"/>
              <a:ea typeface="Public Sans"/>
              <a:cs typeface="Public Sans"/>
              <a:sym typeface="Public Sans"/>
            </a:endParaRPr>
          </a:p>
        </p:txBody>
      </p:sp>
      <p:sp>
        <p:nvSpPr>
          <p:cNvPr id="307" name="Google Shape;307;p38"/>
          <p:cNvSpPr/>
          <p:nvPr/>
        </p:nvSpPr>
        <p:spPr>
          <a:xfrm>
            <a:off x="6054192" y="2685346"/>
            <a:ext cx="1614900" cy="1614900"/>
          </a:xfrm>
          <a:prstGeom prst="donut">
            <a:avLst>
              <a:gd fmla="val 2719" name="adj"/>
            </a:avLst>
          </a:prstGeom>
          <a:gradFill>
            <a:gsLst>
              <a:gs pos="0">
                <a:srgbClr val="F77300"/>
              </a:gs>
              <a:gs pos="100000">
                <a:srgbClr val="F5333F"/>
              </a:gs>
            </a:gsLst>
            <a:lin ang="0"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8" name="Google Shape;308;p38"/>
          <p:cNvSpPr txBox="1"/>
          <p:nvPr/>
        </p:nvSpPr>
        <p:spPr>
          <a:xfrm>
            <a:off x="8058825" y="4912602"/>
            <a:ext cx="1614900" cy="985800"/>
          </a:xfrm>
          <a:prstGeom prst="rect">
            <a:avLst/>
          </a:prstGeom>
          <a:noFill/>
          <a:ln>
            <a:noFill/>
          </a:ln>
        </p:spPr>
        <p:txBody>
          <a:bodyPr anchorCtr="0" anchor="ctr" bIns="91425" lIns="91425" spcFirstLastPara="1" rIns="91425" wrap="square" tIns="91425">
            <a:noAutofit/>
          </a:bodyPr>
          <a:lstStyle/>
          <a:p>
            <a:pPr indent="0" lvl="0" marL="0" marR="0" rtl="0" algn="l">
              <a:lnSpc>
                <a:spcPct val="130000"/>
              </a:lnSpc>
              <a:spcBef>
                <a:spcPts val="0"/>
              </a:spcBef>
              <a:spcAft>
                <a:spcPts val="1000"/>
              </a:spcAft>
              <a:buClr>
                <a:srgbClr val="000000"/>
              </a:buClr>
              <a:buSzPts val="1200"/>
              <a:buFont typeface="Arial"/>
              <a:buNone/>
            </a:pPr>
            <a:r>
              <a:rPr b="0" i="0" lang="en" sz="1200" u="none" cap="none" strike="noStrike">
                <a:solidFill>
                  <a:srgbClr val="000000"/>
                </a:solidFill>
                <a:latin typeface="Public Sans"/>
                <a:ea typeface="Public Sans"/>
                <a:cs typeface="Public Sans"/>
                <a:sym typeface="Public Sans"/>
              </a:rPr>
              <a:t>increase in revenue</a:t>
            </a:r>
            <a:endParaRPr b="0" i="0" sz="1200" u="none" cap="none" strike="noStrike">
              <a:solidFill>
                <a:srgbClr val="000000"/>
              </a:solidFill>
              <a:latin typeface="Public Sans"/>
              <a:ea typeface="Public Sans"/>
              <a:cs typeface="Public Sans"/>
              <a:sym typeface="Public Sans"/>
            </a:endParaRPr>
          </a:p>
        </p:txBody>
      </p:sp>
      <p:sp>
        <p:nvSpPr>
          <p:cNvPr id="309" name="Google Shape;309;p38"/>
          <p:cNvSpPr txBox="1"/>
          <p:nvPr/>
        </p:nvSpPr>
        <p:spPr>
          <a:xfrm>
            <a:off x="6125593" y="5162152"/>
            <a:ext cx="1500900" cy="557400"/>
          </a:xfrm>
          <a:prstGeom prst="rect">
            <a:avLst/>
          </a:prstGeom>
          <a:noFill/>
          <a:ln>
            <a:noFill/>
          </a:ln>
        </p:spPr>
        <p:txBody>
          <a:bodyPr anchorCtr="0" anchor="ctr" bIns="91425" lIns="91425" spcFirstLastPara="1" rIns="91425" wrap="square" tIns="91425">
            <a:noAutofit/>
          </a:bodyPr>
          <a:lstStyle/>
          <a:p>
            <a:pPr indent="0" lvl="0" marL="0" marR="0" rtl="0" algn="ctr">
              <a:lnSpc>
                <a:spcPct val="120000"/>
              </a:lnSpc>
              <a:spcBef>
                <a:spcPts val="0"/>
              </a:spcBef>
              <a:spcAft>
                <a:spcPts val="0"/>
              </a:spcAft>
              <a:buClr>
                <a:srgbClr val="000000"/>
              </a:buClr>
              <a:buSzPts val="3300"/>
              <a:buFont typeface="Arial"/>
              <a:buNone/>
            </a:pPr>
            <a:r>
              <a:rPr b="1" i="0" lang="en" sz="3300" u="none" cap="none" strike="noStrike">
                <a:solidFill>
                  <a:srgbClr val="000000"/>
                </a:solidFill>
                <a:latin typeface="Public Sans"/>
                <a:ea typeface="Public Sans"/>
                <a:cs typeface="Public Sans"/>
                <a:sym typeface="Public Sans"/>
              </a:rPr>
              <a:t>255%</a:t>
            </a:r>
            <a:endParaRPr b="1" i="0" sz="3300" u="none" cap="none" strike="noStrike">
              <a:solidFill>
                <a:srgbClr val="000000"/>
              </a:solidFill>
              <a:latin typeface="Public Sans"/>
              <a:ea typeface="Public Sans"/>
              <a:cs typeface="Public Sans"/>
              <a:sym typeface="Public Sans"/>
            </a:endParaRPr>
          </a:p>
        </p:txBody>
      </p:sp>
      <p:sp>
        <p:nvSpPr>
          <p:cNvPr id="310" name="Google Shape;310;p38"/>
          <p:cNvSpPr/>
          <p:nvPr/>
        </p:nvSpPr>
        <p:spPr>
          <a:xfrm>
            <a:off x="6054192" y="4598045"/>
            <a:ext cx="1614900" cy="1614900"/>
          </a:xfrm>
          <a:prstGeom prst="donut">
            <a:avLst>
              <a:gd fmla="val 2719" name="adj"/>
            </a:avLst>
          </a:prstGeom>
          <a:gradFill>
            <a:gsLst>
              <a:gs pos="0">
                <a:srgbClr val="F77300"/>
              </a:gs>
              <a:gs pos="100000">
                <a:srgbClr val="F5333F"/>
              </a:gs>
            </a:gsLst>
            <a:lin ang="0"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311" name="Google Shape;311;p38"/>
          <p:cNvCxnSpPr/>
          <p:nvPr/>
        </p:nvCxnSpPr>
        <p:spPr>
          <a:xfrm flipH="1">
            <a:off x="1841093" y="510975"/>
            <a:ext cx="94800" cy="348300"/>
          </a:xfrm>
          <a:prstGeom prst="straightConnector1">
            <a:avLst/>
          </a:prstGeom>
          <a:noFill/>
          <a:ln cap="flat" cmpd="sng" w="9525">
            <a:solidFill>
              <a:schemeClr val="dk2"/>
            </a:solidFill>
            <a:prstDash val="solid"/>
            <a:round/>
            <a:headEnd len="sm" w="sm" type="none"/>
            <a:tailEnd len="sm" w="sm" type="none"/>
          </a:ln>
        </p:spPr>
      </p:cxnSp>
      <p:pic>
        <p:nvPicPr>
          <p:cNvPr id="312" name="Google Shape;312;p38"/>
          <p:cNvPicPr preferRelativeResize="0"/>
          <p:nvPr/>
        </p:nvPicPr>
        <p:blipFill rotWithShape="1">
          <a:blip r:embed="rId5">
            <a:alphaModFix/>
          </a:blip>
          <a:srcRect b="0" l="0" r="0" t="0"/>
          <a:stretch/>
        </p:blipFill>
        <p:spPr>
          <a:xfrm>
            <a:off x="2056532" y="604937"/>
            <a:ext cx="1085300" cy="166368"/>
          </a:xfrm>
          <a:prstGeom prst="rect">
            <a:avLst/>
          </a:prstGeom>
          <a:noFill/>
          <a:ln>
            <a:noFill/>
          </a:ln>
        </p:spPr>
      </p:pic>
      <p:sp>
        <p:nvSpPr>
          <p:cNvPr id="313" name="Google Shape;313;p38"/>
          <p:cNvSpPr txBox="1"/>
          <p:nvPr/>
        </p:nvSpPr>
        <p:spPr>
          <a:xfrm>
            <a:off x="527537" y="1536312"/>
            <a:ext cx="8857200" cy="410100"/>
          </a:xfrm>
          <a:prstGeom prst="rect">
            <a:avLst/>
          </a:prstGeom>
          <a:noFill/>
          <a:ln>
            <a:noFill/>
          </a:ln>
        </p:spPr>
        <p:txBody>
          <a:bodyPr anchorCtr="0" anchor="t" bIns="113100" lIns="113100" spcFirstLastPara="1" rIns="113100" wrap="square" tIns="113100">
            <a:noAutofit/>
          </a:bodyPr>
          <a:lstStyle/>
          <a:p>
            <a:pPr indent="0" lvl="0" marL="0" marR="0" rtl="0" algn="l">
              <a:lnSpc>
                <a:spcPct val="135000"/>
              </a:lnSpc>
              <a:spcBef>
                <a:spcPts val="0"/>
              </a:spcBef>
              <a:spcAft>
                <a:spcPts val="1500"/>
              </a:spcAft>
              <a:buClr>
                <a:srgbClr val="000000"/>
              </a:buClr>
              <a:buSzPts val="1600"/>
              <a:buFont typeface="Arial"/>
              <a:buNone/>
            </a:pPr>
            <a:r>
              <a:rPr b="1" i="0" lang="en" sz="1600" u="none" cap="none" strike="noStrike">
                <a:solidFill>
                  <a:srgbClr val="F5333F"/>
                </a:solidFill>
                <a:latin typeface="Public Sans"/>
                <a:ea typeface="Public Sans"/>
                <a:cs typeface="Public Sans"/>
                <a:sym typeface="Public Sans"/>
              </a:rPr>
              <a:t>AppSumo's influencer program drastically increased actions and revenue </a:t>
            </a:r>
            <a:endParaRPr b="1" i="0" sz="1600" u="none" cap="none" strike="noStrike">
              <a:solidFill>
                <a:srgbClr val="F5333F"/>
              </a:solidFill>
              <a:latin typeface="Public Sans"/>
              <a:ea typeface="Public Sans"/>
              <a:cs typeface="Public Sans"/>
              <a:sym typeface="Public Sans"/>
            </a:endParaRPr>
          </a:p>
        </p:txBody>
      </p:sp>
      <p:sp>
        <p:nvSpPr>
          <p:cNvPr id="314" name="Google Shape;314;p38"/>
          <p:cNvSpPr/>
          <p:nvPr/>
        </p:nvSpPr>
        <p:spPr>
          <a:xfrm>
            <a:off x="7945150" y="514425"/>
            <a:ext cx="1462500" cy="341400"/>
          </a:xfrm>
          <a:prstGeom prst="roundRect">
            <a:avLst>
              <a:gd fmla="val 50000" name="adj"/>
            </a:avLst>
          </a:prstGeom>
          <a:solidFill>
            <a:srgbClr val="F5333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00"/>
              <a:buFont typeface="Arial"/>
              <a:buNone/>
            </a:pPr>
            <a:r>
              <a:rPr b="1" i="0" lang="en" sz="900" u="none" cap="none" strike="noStrike">
                <a:solidFill>
                  <a:srgbClr val="FFFFFF"/>
                </a:solidFill>
                <a:latin typeface="Public Sans"/>
                <a:ea typeface="Public Sans"/>
                <a:cs typeface="Public Sans"/>
                <a:sym typeface="Public Sans"/>
              </a:rPr>
              <a:t>CASE STUDY  2</a:t>
            </a:r>
            <a:endParaRPr b="1" i="0" sz="900" u="none" cap="none" strike="noStrike">
              <a:solidFill>
                <a:srgbClr val="FFFFFF"/>
              </a:solidFill>
              <a:latin typeface="Public Sans"/>
              <a:ea typeface="Public Sans"/>
              <a:cs typeface="Public Sans"/>
              <a:sym typeface="Public Sans"/>
            </a:endParaRPr>
          </a:p>
        </p:txBody>
      </p:sp>
      <p:sp>
        <p:nvSpPr>
          <p:cNvPr id="315" name="Google Shape;315;p38"/>
          <p:cNvSpPr txBox="1"/>
          <p:nvPr/>
        </p:nvSpPr>
        <p:spPr>
          <a:xfrm>
            <a:off x="562514" y="7140900"/>
            <a:ext cx="9004800" cy="354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0" i="0" lang="en" sz="1100" u="none" cap="none" strike="noStrike">
                <a:solidFill>
                  <a:schemeClr val="dk1"/>
                </a:solidFill>
                <a:latin typeface="Public Sans Light"/>
                <a:ea typeface="Public Sans Light"/>
                <a:cs typeface="Public Sans Light"/>
                <a:sym typeface="Public Sans Light"/>
              </a:rPr>
              <a:t>Inspiring case studies: seven influencer gems</a:t>
            </a:r>
            <a:endParaRPr b="0" i="0" sz="1100" u="none" cap="none" strike="noStrike">
              <a:solidFill>
                <a:schemeClr val="dk1"/>
              </a:solidFill>
              <a:latin typeface="Public Sans Light"/>
              <a:ea typeface="Public Sans Light"/>
              <a:cs typeface="Public Sans Light"/>
              <a:sym typeface="Public Sans Light"/>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9" name="Shape 319"/>
        <p:cNvGrpSpPr/>
        <p:nvPr/>
      </p:nvGrpSpPr>
      <p:grpSpPr>
        <a:xfrm>
          <a:off x="0" y="0"/>
          <a:ext cx="0" cy="0"/>
          <a:chOff x="0" y="0"/>
          <a:chExt cx="0" cy="0"/>
        </a:xfrm>
      </p:grpSpPr>
      <p:pic>
        <p:nvPicPr>
          <p:cNvPr id="320" name="Google Shape;320;p39">
            <a:hlinkClick r:id="rId3"/>
          </p:cNvPr>
          <p:cNvPicPr preferRelativeResize="0"/>
          <p:nvPr/>
        </p:nvPicPr>
        <p:blipFill rotWithShape="1">
          <a:blip r:embed="rId4">
            <a:alphaModFix/>
          </a:blip>
          <a:srcRect b="-30644" l="0" r="0" t="-2884"/>
          <a:stretch/>
        </p:blipFill>
        <p:spPr>
          <a:xfrm>
            <a:off x="650604" y="479155"/>
            <a:ext cx="1055475" cy="489900"/>
          </a:xfrm>
          <a:prstGeom prst="rect">
            <a:avLst/>
          </a:prstGeom>
          <a:noFill/>
          <a:ln>
            <a:noFill/>
          </a:ln>
        </p:spPr>
      </p:pic>
      <p:cxnSp>
        <p:nvCxnSpPr>
          <p:cNvPr id="321" name="Google Shape;321;p39"/>
          <p:cNvCxnSpPr/>
          <p:nvPr/>
        </p:nvCxnSpPr>
        <p:spPr>
          <a:xfrm>
            <a:off x="0" y="7325550"/>
            <a:ext cx="495900" cy="0"/>
          </a:xfrm>
          <a:prstGeom prst="straightConnector1">
            <a:avLst/>
          </a:prstGeom>
          <a:noFill/>
          <a:ln cap="flat" cmpd="sng" w="9525">
            <a:solidFill>
              <a:srgbClr val="000000"/>
            </a:solidFill>
            <a:prstDash val="solid"/>
            <a:round/>
            <a:headEnd len="sm" w="sm" type="none"/>
            <a:tailEnd len="sm" w="sm" type="none"/>
          </a:ln>
        </p:spPr>
      </p:cxnSp>
      <p:sp>
        <p:nvSpPr>
          <p:cNvPr id="322" name="Google Shape;322;p39"/>
          <p:cNvSpPr txBox="1"/>
          <p:nvPr/>
        </p:nvSpPr>
        <p:spPr>
          <a:xfrm>
            <a:off x="543461" y="2112114"/>
            <a:ext cx="42660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0" lang="en" sz="1400" u="none" cap="none" strike="noStrike">
                <a:solidFill>
                  <a:srgbClr val="000000"/>
                </a:solidFill>
                <a:latin typeface="Public Sans"/>
                <a:ea typeface="Public Sans"/>
                <a:cs typeface="Public Sans"/>
                <a:sym typeface="Public Sans"/>
              </a:rPr>
              <a:t>Situation</a:t>
            </a:r>
            <a:endParaRPr b="1" i="0" sz="1400" u="none" cap="none" strike="noStrike">
              <a:solidFill>
                <a:srgbClr val="000000"/>
              </a:solidFill>
              <a:latin typeface="Public Sans"/>
              <a:ea typeface="Public Sans"/>
              <a:cs typeface="Public Sans"/>
              <a:sym typeface="Public Sans"/>
            </a:endParaRPr>
          </a:p>
        </p:txBody>
      </p:sp>
      <p:sp>
        <p:nvSpPr>
          <p:cNvPr id="323" name="Google Shape;323;p39"/>
          <p:cNvSpPr txBox="1"/>
          <p:nvPr/>
        </p:nvSpPr>
        <p:spPr>
          <a:xfrm>
            <a:off x="549750" y="2575898"/>
            <a:ext cx="4266000" cy="1758300"/>
          </a:xfrm>
          <a:prstGeom prst="rect">
            <a:avLst/>
          </a:prstGeom>
          <a:noFill/>
          <a:ln>
            <a:noFill/>
          </a:ln>
        </p:spPr>
        <p:txBody>
          <a:bodyPr anchorCtr="0" anchor="t" bIns="91425" lIns="91425" spcFirstLastPara="1" rIns="91425" wrap="square" tIns="91425">
            <a:noAutofit/>
          </a:bodyPr>
          <a:lstStyle/>
          <a:p>
            <a:pPr indent="0" lvl="0" marL="0" marR="0" rtl="0" algn="l">
              <a:lnSpc>
                <a:spcPct val="135000"/>
              </a:lnSpc>
              <a:spcBef>
                <a:spcPts val="0"/>
              </a:spcBef>
              <a:spcAft>
                <a:spcPts val="1000"/>
              </a:spcAft>
              <a:buClr>
                <a:srgbClr val="000000"/>
              </a:buClr>
              <a:buSzPts val="1200"/>
              <a:buFont typeface="Arial"/>
              <a:buNone/>
            </a:pPr>
            <a:r>
              <a:rPr b="0" i="0" lang="en" sz="1200" u="sng" cap="none" strike="noStrike">
                <a:solidFill>
                  <a:schemeClr val="hlink"/>
                </a:solidFill>
                <a:latin typeface="Public Sans"/>
                <a:ea typeface="Public Sans"/>
                <a:cs typeface="Public Sans"/>
                <a:sym typeface="Public Sans"/>
                <a:hlinkClick r:id="rId5"/>
              </a:rPr>
              <a:t>Mapiful’s</a:t>
            </a:r>
            <a:r>
              <a:rPr b="0" i="0" lang="en" sz="1200" u="none" cap="none" strike="noStrike">
                <a:solidFill>
                  <a:srgbClr val="000000"/>
                </a:solidFill>
                <a:latin typeface="Public Sans"/>
                <a:ea typeface="Public Sans"/>
                <a:cs typeface="Public Sans"/>
                <a:sym typeface="Public Sans"/>
              </a:rPr>
              <a:t> diverse customer base and specialized products required a broad array of influencers to showcase the brand’s products, generate awareness, and connect with prospects to drive new sales. However, Mapiful used a complex, inflexible system that influencers found off-putting. Outreach was manual — and that made it difficult to stay connected to influencer partners. </a:t>
            </a:r>
            <a:endParaRPr b="0" i="0" sz="1200" u="none" cap="none" strike="noStrike">
              <a:solidFill>
                <a:srgbClr val="000000"/>
              </a:solidFill>
              <a:latin typeface="Public Sans"/>
              <a:ea typeface="Public Sans"/>
              <a:cs typeface="Public Sans"/>
              <a:sym typeface="Public Sans"/>
            </a:endParaRPr>
          </a:p>
        </p:txBody>
      </p:sp>
      <p:sp>
        <p:nvSpPr>
          <p:cNvPr id="324" name="Google Shape;324;p39"/>
          <p:cNvSpPr/>
          <p:nvPr/>
        </p:nvSpPr>
        <p:spPr>
          <a:xfrm>
            <a:off x="5542307" y="2638295"/>
            <a:ext cx="3726000" cy="3726000"/>
          </a:xfrm>
          <a:prstGeom prst="ellipse">
            <a:avLst/>
          </a:prstGeom>
          <a:noFill/>
          <a:ln cap="flat" cmpd="sng" w="28575">
            <a:solidFill>
              <a:srgbClr val="F773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325" name="Google Shape;325;p39"/>
          <p:cNvPicPr preferRelativeResize="0"/>
          <p:nvPr/>
        </p:nvPicPr>
        <p:blipFill rotWithShape="1">
          <a:blip r:embed="rId6">
            <a:alphaModFix/>
          </a:blip>
          <a:srcRect b="0" l="16647" r="16654" t="0"/>
          <a:stretch/>
        </p:blipFill>
        <p:spPr>
          <a:xfrm>
            <a:off x="5668875" y="2752775"/>
            <a:ext cx="3497400" cy="3497400"/>
          </a:xfrm>
          <a:prstGeom prst="ellipse">
            <a:avLst/>
          </a:prstGeom>
          <a:noFill/>
          <a:ln>
            <a:noFill/>
          </a:ln>
        </p:spPr>
      </p:pic>
      <p:sp>
        <p:nvSpPr>
          <p:cNvPr id="326" name="Google Shape;326;p39"/>
          <p:cNvSpPr txBox="1"/>
          <p:nvPr/>
        </p:nvSpPr>
        <p:spPr>
          <a:xfrm>
            <a:off x="527537" y="1103328"/>
            <a:ext cx="7323900" cy="4101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1200"/>
              </a:spcAft>
              <a:buClr>
                <a:srgbClr val="000000"/>
              </a:buClr>
              <a:buSzPts val="2000"/>
              <a:buFont typeface="Arial"/>
              <a:buNone/>
            </a:pPr>
            <a:r>
              <a:rPr b="1" i="0" lang="en" sz="2000" u="none" cap="none" strike="noStrike">
                <a:solidFill>
                  <a:schemeClr val="dk1"/>
                </a:solidFill>
                <a:latin typeface="Public Sans"/>
                <a:ea typeface="Public Sans"/>
                <a:cs typeface="Public Sans"/>
                <a:sym typeface="Public Sans"/>
              </a:rPr>
              <a:t>Diversify and grow influencer partnerships</a:t>
            </a:r>
            <a:endParaRPr b="1" i="0" sz="2000" u="none" cap="none" strike="noStrike">
              <a:solidFill>
                <a:schemeClr val="dk1"/>
              </a:solidFill>
              <a:latin typeface="Public Sans"/>
              <a:ea typeface="Public Sans"/>
              <a:cs typeface="Public Sans"/>
              <a:sym typeface="Public Sans"/>
            </a:endParaRPr>
          </a:p>
        </p:txBody>
      </p:sp>
      <p:sp>
        <p:nvSpPr>
          <p:cNvPr id="327" name="Google Shape;327;p39"/>
          <p:cNvSpPr txBox="1"/>
          <p:nvPr/>
        </p:nvSpPr>
        <p:spPr>
          <a:xfrm>
            <a:off x="527525" y="1536300"/>
            <a:ext cx="9004800" cy="410100"/>
          </a:xfrm>
          <a:prstGeom prst="rect">
            <a:avLst/>
          </a:prstGeom>
          <a:noFill/>
          <a:ln>
            <a:noFill/>
          </a:ln>
        </p:spPr>
        <p:txBody>
          <a:bodyPr anchorCtr="0" anchor="t" bIns="113100" lIns="113100" spcFirstLastPara="1" rIns="113100" wrap="square" tIns="113100">
            <a:noAutofit/>
          </a:bodyPr>
          <a:lstStyle/>
          <a:p>
            <a:pPr indent="0" lvl="0" marL="0" marR="0" rtl="0" algn="l">
              <a:lnSpc>
                <a:spcPct val="135000"/>
              </a:lnSpc>
              <a:spcBef>
                <a:spcPts val="0"/>
              </a:spcBef>
              <a:spcAft>
                <a:spcPts val="1500"/>
              </a:spcAft>
              <a:buClr>
                <a:srgbClr val="000000"/>
              </a:buClr>
              <a:buSzPts val="1600"/>
              <a:buFont typeface="Arial"/>
              <a:buNone/>
            </a:pPr>
            <a:r>
              <a:rPr b="1" i="0" lang="en" sz="1600" u="none" cap="none" strike="noStrike">
                <a:solidFill>
                  <a:srgbClr val="F5333F"/>
                </a:solidFill>
                <a:latin typeface="Public Sans"/>
                <a:ea typeface="Public Sans"/>
                <a:cs typeface="Public Sans"/>
                <a:sym typeface="Public Sans"/>
              </a:rPr>
              <a:t>Mapiful used complete life cycle automation to find and manage new influencers with ease</a:t>
            </a:r>
            <a:endParaRPr b="1" i="0" sz="1600" u="none" cap="none" strike="noStrike">
              <a:solidFill>
                <a:srgbClr val="F5333F"/>
              </a:solidFill>
              <a:latin typeface="Public Sans"/>
              <a:ea typeface="Public Sans"/>
              <a:cs typeface="Public Sans"/>
              <a:sym typeface="Public Sans"/>
            </a:endParaRPr>
          </a:p>
        </p:txBody>
      </p:sp>
      <p:cxnSp>
        <p:nvCxnSpPr>
          <p:cNvPr id="328" name="Google Shape;328;p39"/>
          <p:cNvCxnSpPr/>
          <p:nvPr/>
        </p:nvCxnSpPr>
        <p:spPr>
          <a:xfrm flipH="1">
            <a:off x="1841093" y="510975"/>
            <a:ext cx="94800" cy="348300"/>
          </a:xfrm>
          <a:prstGeom prst="straightConnector1">
            <a:avLst/>
          </a:prstGeom>
          <a:noFill/>
          <a:ln cap="flat" cmpd="sng" w="9525">
            <a:solidFill>
              <a:schemeClr val="dk2"/>
            </a:solidFill>
            <a:prstDash val="solid"/>
            <a:round/>
            <a:headEnd len="sm" w="sm" type="none"/>
            <a:tailEnd len="sm" w="sm" type="none"/>
          </a:ln>
        </p:spPr>
      </p:cxnSp>
      <p:pic>
        <p:nvPicPr>
          <p:cNvPr id="329" name="Google Shape;329;p39"/>
          <p:cNvPicPr preferRelativeResize="0"/>
          <p:nvPr/>
        </p:nvPicPr>
        <p:blipFill rotWithShape="1">
          <a:blip r:embed="rId7">
            <a:alphaModFix/>
          </a:blip>
          <a:srcRect b="0" l="0" r="0" t="0"/>
          <a:stretch/>
        </p:blipFill>
        <p:spPr>
          <a:xfrm>
            <a:off x="2070925" y="552536"/>
            <a:ext cx="1209902" cy="271150"/>
          </a:xfrm>
          <a:prstGeom prst="rect">
            <a:avLst/>
          </a:prstGeom>
          <a:noFill/>
          <a:ln>
            <a:noFill/>
          </a:ln>
        </p:spPr>
      </p:pic>
      <p:sp>
        <p:nvSpPr>
          <p:cNvPr id="330" name="Google Shape;330;p39"/>
          <p:cNvSpPr/>
          <p:nvPr/>
        </p:nvSpPr>
        <p:spPr>
          <a:xfrm>
            <a:off x="7945150" y="514425"/>
            <a:ext cx="1462500" cy="341400"/>
          </a:xfrm>
          <a:prstGeom prst="roundRect">
            <a:avLst>
              <a:gd fmla="val 50000" name="adj"/>
            </a:avLst>
          </a:prstGeom>
          <a:solidFill>
            <a:srgbClr val="F5333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00"/>
              <a:buFont typeface="Arial"/>
              <a:buNone/>
            </a:pPr>
            <a:r>
              <a:rPr b="1" i="0" lang="en" sz="900" u="none" cap="none" strike="noStrike">
                <a:solidFill>
                  <a:srgbClr val="FFFFFF"/>
                </a:solidFill>
                <a:latin typeface="Public Sans"/>
                <a:ea typeface="Public Sans"/>
                <a:cs typeface="Public Sans"/>
                <a:sym typeface="Public Sans"/>
              </a:rPr>
              <a:t>CASE STUDY  3</a:t>
            </a:r>
            <a:endParaRPr b="1" i="0" sz="900" u="none" cap="none" strike="noStrike">
              <a:solidFill>
                <a:srgbClr val="FFFFFF"/>
              </a:solidFill>
              <a:latin typeface="Public Sans"/>
              <a:ea typeface="Public Sans"/>
              <a:cs typeface="Public Sans"/>
              <a:sym typeface="Public Sans"/>
            </a:endParaRPr>
          </a:p>
        </p:txBody>
      </p:sp>
      <p:sp>
        <p:nvSpPr>
          <p:cNvPr id="331" name="Google Shape;331;p39"/>
          <p:cNvSpPr txBox="1"/>
          <p:nvPr/>
        </p:nvSpPr>
        <p:spPr>
          <a:xfrm>
            <a:off x="562514" y="7140900"/>
            <a:ext cx="9004800" cy="354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0" i="0" lang="en" sz="1100" u="none" cap="none" strike="noStrike">
                <a:solidFill>
                  <a:schemeClr val="dk1"/>
                </a:solidFill>
                <a:latin typeface="Public Sans Light"/>
                <a:ea typeface="Public Sans Light"/>
                <a:cs typeface="Public Sans Light"/>
                <a:sym typeface="Public Sans Light"/>
              </a:rPr>
              <a:t>Inspiring case studies: seven influencer gems</a:t>
            </a:r>
            <a:endParaRPr b="0" i="0" sz="1100" u="none" cap="none" strike="noStrike">
              <a:solidFill>
                <a:schemeClr val="dk1"/>
              </a:solidFill>
              <a:latin typeface="Public Sans Light"/>
              <a:ea typeface="Public Sans Light"/>
              <a:cs typeface="Public Sans Light"/>
              <a:sym typeface="Public Sans Light"/>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5" name="Shape 335"/>
        <p:cNvGrpSpPr/>
        <p:nvPr/>
      </p:nvGrpSpPr>
      <p:grpSpPr>
        <a:xfrm>
          <a:off x="0" y="0"/>
          <a:ext cx="0" cy="0"/>
          <a:chOff x="0" y="0"/>
          <a:chExt cx="0" cy="0"/>
        </a:xfrm>
      </p:grpSpPr>
      <p:pic>
        <p:nvPicPr>
          <p:cNvPr id="336" name="Google Shape;336;p40">
            <a:hlinkClick r:id="rId3"/>
          </p:cNvPr>
          <p:cNvPicPr preferRelativeResize="0"/>
          <p:nvPr/>
        </p:nvPicPr>
        <p:blipFill rotWithShape="1">
          <a:blip r:embed="rId4">
            <a:alphaModFix/>
          </a:blip>
          <a:srcRect b="-30644" l="0" r="0" t="-2884"/>
          <a:stretch/>
        </p:blipFill>
        <p:spPr>
          <a:xfrm>
            <a:off x="650604" y="479155"/>
            <a:ext cx="1055475" cy="489900"/>
          </a:xfrm>
          <a:prstGeom prst="rect">
            <a:avLst/>
          </a:prstGeom>
          <a:noFill/>
          <a:ln>
            <a:noFill/>
          </a:ln>
        </p:spPr>
      </p:pic>
      <p:cxnSp>
        <p:nvCxnSpPr>
          <p:cNvPr id="337" name="Google Shape;337;p40"/>
          <p:cNvCxnSpPr/>
          <p:nvPr/>
        </p:nvCxnSpPr>
        <p:spPr>
          <a:xfrm>
            <a:off x="0" y="7325550"/>
            <a:ext cx="495900" cy="0"/>
          </a:xfrm>
          <a:prstGeom prst="straightConnector1">
            <a:avLst/>
          </a:prstGeom>
          <a:noFill/>
          <a:ln cap="flat" cmpd="sng" w="9525">
            <a:solidFill>
              <a:srgbClr val="000000"/>
            </a:solidFill>
            <a:prstDash val="solid"/>
            <a:round/>
            <a:headEnd len="sm" w="sm" type="none"/>
            <a:tailEnd len="sm" w="sm" type="none"/>
          </a:ln>
        </p:spPr>
      </p:cxnSp>
      <p:sp>
        <p:nvSpPr>
          <p:cNvPr id="338" name="Google Shape;338;p40"/>
          <p:cNvSpPr txBox="1"/>
          <p:nvPr/>
        </p:nvSpPr>
        <p:spPr>
          <a:xfrm>
            <a:off x="543461" y="1420398"/>
            <a:ext cx="42660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0" lang="en" sz="1400" u="none" cap="none" strike="noStrike">
                <a:solidFill>
                  <a:schemeClr val="dk1"/>
                </a:solidFill>
                <a:latin typeface="Public Sans"/>
                <a:ea typeface="Public Sans"/>
                <a:cs typeface="Public Sans"/>
                <a:sym typeface="Public Sans"/>
              </a:rPr>
              <a:t>Solution</a:t>
            </a:r>
            <a:endParaRPr b="1" i="0" sz="1400" u="none" cap="none" strike="noStrike">
              <a:solidFill>
                <a:srgbClr val="000000"/>
              </a:solidFill>
              <a:latin typeface="Public Sans"/>
              <a:ea typeface="Public Sans"/>
              <a:cs typeface="Public Sans"/>
              <a:sym typeface="Public Sans"/>
            </a:endParaRPr>
          </a:p>
        </p:txBody>
      </p:sp>
      <p:sp>
        <p:nvSpPr>
          <p:cNvPr id="339" name="Google Shape;339;p40"/>
          <p:cNvSpPr txBox="1"/>
          <p:nvPr/>
        </p:nvSpPr>
        <p:spPr>
          <a:xfrm>
            <a:off x="549750" y="1884175"/>
            <a:ext cx="4266000" cy="2318700"/>
          </a:xfrm>
          <a:prstGeom prst="rect">
            <a:avLst/>
          </a:prstGeom>
          <a:noFill/>
          <a:ln>
            <a:noFill/>
          </a:ln>
        </p:spPr>
        <p:txBody>
          <a:bodyPr anchorCtr="0" anchor="t" bIns="91425" lIns="91425" spcFirstLastPara="1" rIns="91425" wrap="square" tIns="91425">
            <a:noAutofit/>
          </a:bodyPr>
          <a:lstStyle/>
          <a:p>
            <a:pPr indent="0" lvl="0" marL="0" marR="0" rtl="0" algn="l">
              <a:lnSpc>
                <a:spcPct val="135000"/>
              </a:lnSpc>
              <a:spcBef>
                <a:spcPts val="0"/>
              </a:spcBef>
              <a:spcAft>
                <a:spcPts val="1000"/>
              </a:spcAft>
              <a:buClr>
                <a:srgbClr val="000000"/>
              </a:buClr>
              <a:buSzPts val="1200"/>
              <a:buFont typeface="Arial"/>
              <a:buNone/>
            </a:pPr>
            <a:r>
              <a:rPr b="0" i="0" lang="en" sz="1200" u="none" cap="none" strike="noStrike">
                <a:solidFill>
                  <a:schemeClr val="dk1"/>
                </a:solidFill>
                <a:latin typeface="Public Sans"/>
                <a:ea typeface="Public Sans"/>
                <a:cs typeface="Public Sans"/>
                <a:sym typeface="Public Sans"/>
              </a:rPr>
              <a:t>Mapiful knew it needed full customer relationship management (CRM), automated and customizable communications, and powerful analytics all in one package to present a thriving influencer channel. </a:t>
            </a:r>
            <a:br>
              <a:rPr b="0" i="0" lang="en" sz="1200" u="none" cap="none" strike="noStrike">
                <a:solidFill>
                  <a:schemeClr val="dk1"/>
                </a:solidFill>
                <a:latin typeface="Public Sans"/>
                <a:ea typeface="Public Sans"/>
                <a:cs typeface="Public Sans"/>
                <a:sym typeface="Public Sans"/>
              </a:rPr>
            </a:br>
            <a:r>
              <a:rPr b="0" i="0" lang="en" sz="1200" u="none" cap="none" strike="noStrike">
                <a:solidFill>
                  <a:schemeClr val="dk1"/>
                </a:solidFill>
                <a:latin typeface="Public Sans"/>
                <a:ea typeface="Public Sans"/>
                <a:cs typeface="Public Sans"/>
                <a:sym typeface="Public Sans"/>
              </a:rPr>
              <a:t>It turned to impact.com and was up and running on the platform just two days after training was complete. Mapiful used impact.com’s life cycle automation to dramatically reduce the number of tools it relied on to fully embrace team collaboration. </a:t>
            </a:r>
            <a:endParaRPr b="0" i="0" sz="1200" u="none" cap="none" strike="noStrike">
              <a:solidFill>
                <a:schemeClr val="dk1"/>
              </a:solidFill>
              <a:latin typeface="Public Sans"/>
              <a:ea typeface="Public Sans"/>
              <a:cs typeface="Public Sans"/>
              <a:sym typeface="Public Sans"/>
            </a:endParaRPr>
          </a:p>
        </p:txBody>
      </p:sp>
      <p:sp>
        <p:nvSpPr>
          <p:cNvPr id="340" name="Google Shape;340;p40"/>
          <p:cNvSpPr txBox="1"/>
          <p:nvPr/>
        </p:nvSpPr>
        <p:spPr>
          <a:xfrm>
            <a:off x="5272450" y="1884136"/>
            <a:ext cx="4266000" cy="3556500"/>
          </a:xfrm>
          <a:prstGeom prst="rect">
            <a:avLst/>
          </a:prstGeom>
          <a:noFill/>
          <a:ln>
            <a:noFill/>
          </a:ln>
        </p:spPr>
        <p:txBody>
          <a:bodyPr anchorCtr="0" anchor="t" bIns="91425" lIns="91425" spcFirstLastPara="1" rIns="91425" wrap="square" tIns="91425">
            <a:noAutofit/>
          </a:bodyPr>
          <a:lstStyle/>
          <a:p>
            <a:pPr indent="0" lvl="0" marL="0" marR="0" rtl="0" algn="l">
              <a:lnSpc>
                <a:spcPct val="135000"/>
              </a:lnSpc>
              <a:spcBef>
                <a:spcPts val="0"/>
              </a:spcBef>
              <a:spcAft>
                <a:spcPts val="0"/>
              </a:spcAft>
              <a:buClr>
                <a:schemeClr val="dk1"/>
              </a:buClr>
              <a:buSzPts val="1100"/>
              <a:buFont typeface="Arial"/>
              <a:buNone/>
            </a:pPr>
            <a:r>
              <a:rPr b="0" i="0" lang="en" sz="1200" u="none" cap="none" strike="noStrike">
                <a:solidFill>
                  <a:schemeClr val="dk1"/>
                </a:solidFill>
                <a:latin typeface="Public Sans"/>
                <a:ea typeface="Public Sans"/>
                <a:cs typeface="Public Sans"/>
                <a:sym typeface="Public Sans"/>
              </a:rPr>
              <a:t>The team used impact.com to streamline and automate Mapiful’s entire influencer life cycle, from discovery and recruitment to sending briefs and posting due dates. The team also used prospect and partner capabilities so it could customize existing data. </a:t>
            </a:r>
            <a:endParaRPr b="0" i="0" sz="1200" u="none" cap="none" strike="noStrike">
              <a:solidFill>
                <a:schemeClr val="dk1"/>
              </a:solidFill>
              <a:latin typeface="Public Sans"/>
              <a:ea typeface="Public Sans"/>
              <a:cs typeface="Public Sans"/>
              <a:sym typeface="Public Sans"/>
            </a:endParaRPr>
          </a:p>
          <a:p>
            <a:pPr indent="0" lvl="0" marL="0" marR="0" rtl="0" algn="l">
              <a:lnSpc>
                <a:spcPct val="135000"/>
              </a:lnSpc>
              <a:spcBef>
                <a:spcPts val="1000"/>
              </a:spcBef>
              <a:spcAft>
                <a:spcPts val="0"/>
              </a:spcAft>
              <a:buClr>
                <a:schemeClr val="dk1"/>
              </a:buClr>
              <a:buSzPts val="1100"/>
              <a:buFont typeface="Arial"/>
              <a:buNone/>
            </a:pPr>
            <a:r>
              <a:rPr b="0" i="0" lang="en" sz="1200" u="none" cap="none" strike="noStrike">
                <a:solidFill>
                  <a:schemeClr val="dk1"/>
                </a:solidFill>
                <a:latin typeface="Public Sans"/>
                <a:ea typeface="Public Sans"/>
                <a:cs typeface="Public Sans"/>
                <a:sym typeface="Public Sans"/>
              </a:rPr>
              <a:t>Mapiful used impact.com’s </a:t>
            </a:r>
            <a:r>
              <a:rPr b="1" i="0" lang="en" sz="1200" u="none" cap="none" strike="noStrike">
                <a:solidFill>
                  <a:schemeClr val="dk1"/>
                </a:solidFill>
                <a:latin typeface="Public Sans"/>
                <a:ea typeface="Public Sans"/>
                <a:cs typeface="Public Sans"/>
                <a:sym typeface="Public Sans"/>
              </a:rPr>
              <a:t>Discovery tool </a:t>
            </a:r>
            <a:r>
              <a:rPr b="0" i="0" lang="en" sz="1200" u="none" cap="none" strike="noStrike">
                <a:solidFill>
                  <a:schemeClr val="dk1"/>
                </a:solidFill>
                <a:latin typeface="Public Sans"/>
                <a:ea typeface="Public Sans"/>
                <a:cs typeface="Public Sans"/>
                <a:sym typeface="Public Sans"/>
              </a:rPr>
              <a:t>to connect with influencers, even in smaller European markets where influencers are historically harder to find. </a:t>
            </a:r>
            <a:endParaRPr b="0" i="0" sz="1200" u="none" cap="none" strike="noStrike">
              <a:solidFill>
                <a:schemeClr val="dk1"/>
              </a:solidFill>
              <a:latin typeface="Public Sans"/>
              <a:ea typeface="Public Sans"/>
              <a:cs typeface="Public Sans"/>
              <a:sym typeface="Public Sans"/>
            </a:endParaRPr>
          </a:p>
          <a:p>
            <a:pPr indent="0" lvl="0" marL="0" marR="0" rtl="0" algn="l">
              <a:lnSpc>
                <a:spcPct val="135000"/>
              </a:lnSpc>
              <a:spcBef>
                <a:spcPts val="1000"/>
              </a:spcBef>
              <a:spcAft>
                <a:spcPts val="1000"/>
              </a:spcAft>
              <a:buClr>
                <a:srgbClr val="000000"/>
              </a:buClr>
              <a:buSzPts val="1200"/>
              <a:buFont typeface="Arial"/>
              <a:buNone/>
            </a:pPr>
            <a:r>
              <a:rPr b="0" i="0" lang="en" sz="1200" u="none" cap="none" strike="noStrike">
                <a:solidFill>
                  <a:srgbClr val="000000"/>
                </a:solidFill>
                <a:latin typeface="Public Sans"/>
                <a:ea typeface="Public Sans"/>
                <a:cs typeface="Public Sans"/>
                <a:sym typeface="Public Sans"/>
              </a:rPr>
              <a:t>The company tailored each collaboration funnel by market and accordingly </a:t>
            </a:r>
            <a:r>
              <a:rPr b="1" i="0" lang="en" sz="1200" u="none" cap="none" strike="noStrike">
                <a:solidFill>
                  <a:srgbClr val="000000"/>
                </a:solidFill>
                <a:latin typeface="Public Sans"/>
                <a:ea typeface="Public Sans"/>
                <a:cs typeface="Public Sans"/>
                <a:sym typeface="Public Sans"/>
              </a:rPr>
              <a:t>automated workflows. </a:t>
            </a:r>
            <a:r>
              <a:rPr b="0" i="0" lang="en" sz="1200" u="none" cap="none" strike="noStrike">
                <a:solidFill>
                  <a:srgbClr val="000000"/>
                </a:solidFill>
                <a:latin typeface="Public Sans"/>
                <a:ea typeface="Public Sans"/>
                <a:cs typeface="Public Sans"/>
                <a:sym typeface="Public Sans"/>
              </a:rPr>
              <a:t>Simply having the ability to </a:t>
            </a:r>
            <a:r>
              <a:rPr b="1" i="0" lang="en" sz="1200" u="none" cap="none" strike="noStrike">
                <a:solidFill>
                  <a:srgbClr val="000000"/>
                </a:solidFill>
                <a:latin typeface="Public Sans"/>
                <a:ea typeface="Public Sans"/>
                <a:cs typeface="Public Sans"/>
                <a:sym typeface="Public Sans"/>
              </a:rPr>
              <a:t>a</a:t>
            </a:r>
            <a:r>
              <a:rPr b="0" i="0" lang="en" sz="1200" u="none" cap="none" strike="noStrike">
                <a:solidFill>
                  <a:srgbClr val="000000"/>
                </a:solidFill>
                <a:latin typeface="Public Sans"/>
                <a:ea typeface="Public Sans"/>
                <a:cs typeface="Public Sans"/>
                <a:sym typeface="Public Sans"/>
              </a:rPr>
              <a:t>utomate emails by time zone so they would arrive during each partner’s workday dramatically improved conversion rates.</a:t>
            </a:r>
            <a:endParaRPr b="0" i="0" sz="1200" u="none" cap="none" strike="noStrike">
              <a:solidFill>
                <a:srgbClr val="000000"/>
              </a:solidFill>
              <a:latin typeface="Public Sans"/>
              <a:ea typeface="Public Sans"/>
              <a:cs typeface="Public Sans"/>
              <a:sym typeface="Public Sans"/>
            </a:endParaRPr>
          </a:p>
        </p:txBody>
      </p:sp>
      <p:pic>
        <p:nvPicPr>
          <p:cNvPr id="341" name="Google Shape;341;p40"/>
          <p:cNvPicPr preferRelativeResize="0"/>
          <p:nvPr/>
        </p:nvPicPr>
        <p:blipFill rotWithShape="1">
          <a:blip r:embed="rId5">
            <a:alphaModFix/>
          </a:blip>
          <a:srcRect b="0" l="0" r="0" t="0"/>
          <a:stretch/>
        </p:blipFill>
        <p:spPr>
          <a:xfrm>
            <a:off x="578538" y="4535357"/>
            <a:ext cx="4208425" cy="2143274"/>
          </a:xfrm>
          <a:prstGeom prst="rect">
            <a:avLst/>
          </a:prstGeom>
          <a:noFill/>
          <a:ln>
            <a:noFill/>
          </a:ln>
        </p:spPr>
      </p:pic>
      <p:cxnSp>
        <p:nvCxnSpPr>
          <p:cNvPr id="342" name="Google Shape;342;p40"/>
          <p:cNvCxnSpPr/>
          <p:nvPr/>
        </p:nvCxnSpPr>
        <p:spPr>
          <a:xfrm flipH="1">
            <a:off x="1841093" y="510975"/>
            <a:ext cx="94800" cy="348300"/>
          </a:xfrm>
          <a:prstGeom prst="straightConnector1">
            <a:avLst/>
          </a:prstGeom>
          <a:noFill/>
          <a:ln cap="flat" cmpd="sng" w="9525">
            <a:solidFill>
              <a:schemeClr val="dk2"/>
            </a:solidFill>
            <a:prstDash val="solid"/>
            <a:round/>
            <a:headEnd len="sm" w="sm" type="none"/>
            <a:tailEnd len="sm" w="sm" type="none"/>
          </a:ln>
        </p:spPr>
      </p:cxnSp>
      <p:pic>
        <p:nvPicPr>
          <p:cNvPr id="343" name="Google Shape;343;p40"/>
          <p:cNvPicPr preferRelativeResize="0"/>
          <p:nvPr/>
        </p:nvPicPr>
        <p:blipFill rotWithShape="1">
          <a:blip r:embed="rId6">
            <a:alphaModFix/>
          </a:blip>
          <a:srcRect b="0" l="0" r="0" t="0"/>
          <a:stretch/>
        </p:blipFill>
        <p:spPr>
          <a:xfrm>
            <a:off x="2070925" y="552536"/>
            <a:ext cx="1209902" cy="271150"/>
          </a:xfrm>
          <a:prstGeom prst="rect">
            <a:avLst/>
          </a:prstGeom>
          <a:noFill/>
          <a:ln>
            <a:noFill/>
          </a:ln>
        </p:spPr>
      </p:pic>
      <p:sp>
        <p:nvSpPr>
          <p:cNvPr id="344" name="Google Shape;344;p40"/>
          <p:cNvSpPr/>
          <p:nvPr/>
        </p:nvSpPr>
        <p:spPr>
          <a:xfrm>
            <a:off x="7945150" y="514425"/>
            <a:ext cx="1462500" cy="341400"/>
          </a:xfrm>
          <a:prstGeom prst="roundRect">
            <a:avLst>
              <a:gd fmla="val 50000" name="adj"/>
            </a:avLst>
          </a:prstGeom>
          <a:solidFill>
            <a:srgbClr val="F5333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00"/>
              <a:buFont typeface="Arial"/>
              <a:buNone/>
            </a:pPr>
            <a:r>
              <a:rPr b="1" i="0" lang="en" sz="900" u="none" cap="none" strike="noStrike">
                <a:solidFill>
                  <a:srgbClr val="FFFFFF"/>
                </a:solidFill>
                <a:latin typeface="Public Sans"/>
                <a:ea typeface="Public Sans"/>
                <a:cs typeface="Public Sans"/>
                <a:sym typeface="Public Sans"/>
              </a:rPr>
              <a:t>CASE STUDY  3</a:t>
            </a:r>
            <a:endParaRPr b="1" i="0" sz="900" u="none" cap="none" strike="noStrike">
              <a:solidFill>
                <a:srgbClr val="FFFFFF"/>
              </a:solidFill>
              <a:latin typeface="Public Sans"/>
              <a:ea typeface="Public Sans"/>
              <a:cs typeface="Public Sans"/>
              <a:sym typeface="Public Sans"/>
            </a:endParaRPr>
          </a:p>
        </p:txBody>
      </p:sp>
      <p:sp>
        <p:nvSpPr>
          <p:cNvPr id="345" name="Google Shape;345;p40"/>
          <p:cNvSpPr txBox="1"/>
          <p:nvPr/>
        </p:nvSpPr>
        <p:spPr>
          <a:xfrm>
            <a:off x="562514" y="7140900"/>
            <a:ext cx="9004800" cy="354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0" i="0" lang="en" sz="1100" u="none" cap="none" strike="noStrike">
                <a:solidFill>
                  <a:schemeClr val="dk1"/>
                </a:solidFill>
                <a:latin typeface="Public Sans Light"/>
                <a:ea typeface="Public Sans Light"/>
                <a:cs typeface="Public Sans Light"/>
                <a:sym typeface="Public Sans Light"/>
              </a:rPr>
              <a:t>Inspiring case studies: seven influencer gems</a:t>
            </a:r>
            <a:endParaRPr b="0" i="0" sz="1100" u="none" cap="none" strike="noStrike">
              <a:solidFill>
                <a:schemeClr val="dk1"/>
              </a:solidFill>
              <a:latin typeface="Public Sans Light"/>
              <a:ea typeface="Public Sans Light"/>
              <a:cs typeface="Public Sans Light"/>
              <a:sym typeface="Public Sans Light"/>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9" name="Shape 349"/>
        <p:cNvGrpSpPr/>
        <p:nvPr/>
      </p:nvGrpSpPr>
      <p:grpSpPr>
        <a:xfrm>
          <a:off x="0" y="0"/>
          <a:ext cx="0" cy="0"/>
          <a:chOff x="0" y="0"/>
          <a:chExt cx="0" cy="0"/>
        </a:xfrm>
      </p:grpSpPr>
      <p:sp>
        <p:nvSpPr>
          <p:cNvPr id="350" name="Google Shape;350;p41"/>
          <p:cNvSpPr txBox="1"/>
          <p:nvPr/>
        </p:nvSpPr>
        <p:spPr>
          <a:xfrm>
            <a:off x="8058825" y="3134755"/>
            <a:ext cx="1500900" cy="746700"/>
          </a:xfrm>
          <a:prstGeom prst="rect">
            <a:avLst/>
          </a:prstGeom>
          <a:noFill/>
          <a:ln>
            <a:noFill/>
          </a:ln>
        </p:spPr>
        <p:txBody>
          <a:bodyPr anchorCtr="0" anchor="t" bIns="91425" lIns="91425" spcFirstLastPara="1" rIns="91425" wrap="square" tIns="91425">
            <a:noAutofit/>
          </a:bodyPr>
          <a:lstStyle/>
          <a:p>
            <a:pPr indent="0" lvl="0" marL="0" marR="0" rtl="0" algn="l">
              <a:lnSpc>
                <a:spcPct val="130000"/>
              </a:lnSpc>
              <a:spcBef>
                <a:spcPts val="0"/>
              </a:spcBef>
              <a:spcAft>
                <a:spcPts val="1000"/>
              </a:spcAft>
              <a:buClr>
                <a:srgbClr val="000000"/>
              </a:buClr>
              <a:buSzPts val="1200"/>
              <a:buFont typeface="Arial"/>
              <a:buNone/>
            </a:pPr>
            <a:r>
              <a:rPr b="0" i="0" lang="en" sz="1200" u="none" cap="none" strike="noStrike">
                <a:solidFill>
                  <a:srgbClr val="000000"/>
                </a:solidFill>
                <a:latin typeface="Public Sans"/>
                <a:ea typeface="Public Sans"/>
                <a:cs typeface="Public Sans"/>
                <a:sym typeface="Public Sans"/>
              </a:rPr>
              <a:t>new influencers onboarded in one year</a:t>
            </a:r>
            <a:endParaRPr b="0" i="0" sz="1200" u="none" cap="none" strike="noStrike">
              <a:solidFill>
                <a:srgbClr val="000000"/>
              </a:solidFill>
              <a:latin typeface="Public Sans"/>
              <a:ea typeface="Public Sans"/>
              <a:cs typeface="Public Sans"/>
              <a:sym typeface="Public Sans"/>
            </a:endParaRPr>
          </a:p>
        </p:txBody>
      </p:sp>
      <p:sp>
        <p:nvSpPr>
          <p:cNvPr id="351" name="Google Shape;351;p41"/>
          <p:cNvSpPr txBox="1"/>
          <p:nvPr/>
        </p:nvSpPr>
        <p:spPr>
          <a:xfrm>
            <a:off x="5994681" y="3238702"/>
            <a:ext cx="1737300" cy="538800"/>
          </a:xfrm>
          <a:prstGeom prst="rect">
            <a:avLst/>
          </a:prstGeom>
          <a:noFill/>
          <a:ln>
            <a:noFill/>
          </a:ln>
        </p:spPr>
        <p:txBody>
          <a:bodyPr anchorCtr="0" anchor="ctr" bIns="91425" lIns="91425" spcFirstLastPara="1" rIns="91425" wrap="square" tIns="91425">
            <a:noAutofit/>
          </a:bodyPr>
          <a:lstStyle/>
          <a:p>
            <a:pPr indent="0" lvl="0" marL="0" marR="0" rtl="0" algn="ctr">
              <a:lnSpc>
                <a:spcPct val="130000"/>
              </a:lnSpc>
              <a:spcBef>
                <a:spcPts val="0"/>
              </a:spcBef>
              <a:spcAft>
                <a:spcPts val="1000"/>
              </a:spcAft>
              <a:buClr>
                <a:srgbClr val="000000"/>
              </a:buClr>
              <a:buSzPts val="3100"/>
              <a:buFont typeface="Arial"/>
              <a:buNone/>
            </a:pPr>
            <a:r>
              <a:rPr b="1" i="0" lang="en" sz="3100" u="none" cap="none" strike="noStrike">
                <a:solidFill>
                  <a:srgbClr val="000000"/>
                </a:solidFill>
                <a:latin typeface="Public Sans"/>
                <a:ea typeface="Public Sans"/>
                <a:cs typeface="Public Sans"/>
                <a:sym typeface="Public Sans"/>
              </a:rPr>
              <a:t>13K</a:t>
            </a:r>
            <a:endParaRPr b="1" i="0" sz="3100" u="none" cap="none" strike="noStrike">
              <a:solidFill>
                <a:srgbClr val="000000"/>
              </a:solidFill>
              <a:latin typeface="Public Sans"/>
              <a:ea typeface="Public Sans"/>
              <a:cs typeface="Public Sans"/>
              <a:sym typeface="Public Sans"/>
            </a:endParaRPr>
          </a:p>
        </p:txBody>
      </p:sp>
      <p:pic>
        <p:nvPicPr>
          <p:cNvPr id="352" name="Google Shape;352;p41">
            <a:hlinkClick r:id="rId3"/>
          </p:cNvPr>
          <p:cNvPicPr preferRelativeResize="0"/>
          <p:nvPr/>
        </p:nvPicPr>
        <p:blipFill rotWithShape="1">
          <a:blip r:embed="rId4">
            <a:alphaModFix/>
          </a:blip>
          <a:srcRect b="-30644" l="0" r="0" t="-2884"/>
          <a:stretch/>
        </p:blipFill>
        <p:spPr>
          <a:xfrm>
            <a:off x="650604" y="479155"/>
            <a:ext cx="1055475" cy="489900"/>
          </a:xfrm>
          <a:prstGeom prst="rect">
            <a:avLst/>
          </a:prstGeom>
          <a:noFill/>
          <a:ln>
            <a:noFill/>
          </a:ln>
        </p:spPr>
      </p:pic>
      <p:cxnSp>
        <p:nvCxnSpPr>
          <p:cNvPr id="353" name="Google Shape;353;p41"/>
          <p:cNvCxnSpPr/>
          <p:nvPr/>
        </p:nvCxnSpPr>
        <p:spPr>
          <a:xfrm>
            <a:off x="0" y="7325550"/>
            <a:ext cx="495900" cy="0"/>
          </a:xfrm>
          <a:prstGeom prst="straightConnector1">
            <a:avLst/>
          </a:prstGeom>
          <a:noFill/>
          <a:ln cap="flat" cmpd="sng" w="9525">
            <a:solidFill>
              <a:srgbClr val="000000"/>
            </a:solidFill>
            <a:prstDash val="solid"/>
            <a:round/>
            <a:headEnd len="sm" w="sm" type="none"/>
            <a:tailEnd len="sm" w="sm" type="none"/>
          </a:ln>
        </p:spPr>
      </p:cxnSp>
      <p:sp>
        <p:nvSpPr>
          <p:cNvPr id="354" name="Google Shape;354;p41"/>
          <p:cNvSpPr/>
          <p:nvPr/>
        </p:nvSpPr>
        <p:spPr>
          <a:xfrm>
            <a:off x="6054192" y="2705823"/>
            <a:ext cx="1614900" cy="1614900"/>
          </a:xfrm>
          <a:prstGeom prst="donut">
            <a:avLst>
              <a:gd fmla="val 2719" name="adj"/>
            </a:avLst>
          </a:prstGeom>
          <a:gradFill>
            <a:gsLst>
              <a:gs pos="0">
                <a:srgbClr val="F77300"/>
              </a:gs>
              <a:gs pos="100000">
                <a:srgbClr val="F5333F"/>
              </a:gs>
            </a:gsLst>
            <a:lin ang="0"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355" name="Google Shape;355;p41"/>
          <p:cNvSpPr txBox="1"/>
          <p:nvPr/>
        </p:nvSpPr>
        <p:spPr>
          <a:xfrm>
            <a:off x="8058825" y="4912603"/>
            <a:ext cx="1614900" cy="985800"/>
          </a:xfrm>
          <a:prstGeom prst="rect">
            <a:avLst/>
          </a:prstGeom>
          <a:noFill/>
          <a:ln>
            <a:noFill/>
          </a:ln>
        </p:spPr>
        <p:txBody>
          <a:bodyPr anchorCtr="0" anchor="ctr" bIns="91425" lIns="91425" spcFirstLastPara="1" rIns="91425" wrap="square" tIns="91425">
            <a:noAutofit/>
          </a:bodyPr>
          <a:lstStyle/>
          <a:p>
            <a:pPr indent="0" lvl="0" marL="0" marR="0" rtl="0" algn="l">
              <a:lnSpc>
                <a:spcPct val="130000"/>
              </a:lnSpc>
              <a:spcBef>
                <a:spcPts val="0"/>
              </a:spcBef>
              <a:spcAft>
                <a:spcPts val="1000"/>
              </a:spcAft>
              <a:buClr>
                <a:schemeClr val="dk1"/>
              </a:buClr>
              <a:buSzPts val="1100"/>
              <a:buFont typeface="Arial"/>
              <a:buNone/>
            </a:pPr>
            <a:r>
              <a:rPr b="0" i="0" lang="en" sz="1200" u="none" cap="none" strike="noStrike">
                <a:solidFill>
                  <a:schemeClr val="dk1"/>
                </a:solidFill>
                <a:latin typeface="Public Sans"/>
                <a:ea typeface="Public Sans"/>
                <a:cs typeface="Public Sans"/>
                <a:sym typeface="Public Sans"/>
              </a:rPr>
              <a:t>increase in conversions per contact from product exchange collaborations</a:t>
            </a:r>
            <a:endParaRPr b="0" i="0" sz="1200" u="none" cap="none" strike="noStrike">
              <a:solidFill>
                <a:srgbClr val="000000"/>
              </a:solidFill>
              <a:latin typeface="Public Sans"/>
              <a:ea typeface="Public Sans"/>
              <a:cs typeface="Public Sans"/>
              <a:sym typeface="Public Sans"/>
            </a:endParaRPr>
          </a:p>
        </p:txBody>
      </p:sp>
      <p:sp>
        <p:nvSpPr>
          <p:cNvPr id="356" name="Google Shape;356;p41"/>
          <p:cNvSpPr txBox="1"/>
          <p:nvPr/>
        </p:nvSpPr>
        <p:spPr>
          <a:xfrm>
            <a:off x="6082987" y="5162152"/>
            <a:ext cx="1614900" cy="557400"/>
          </a:xfrm>
          <a:prstGeom prst="rect">
            <a:avLst/>
          </a:prstGeom>
          <a:noFill/>
          <a:ln>
            <a:noFill/>
          </a:ln>
        </p:spPr>
        <p:txBody>
          <a:bodyPr anchorCtr="0" anchor="ctr" bIns="91425" lIns="91425" spcFirstLastPara="1" rIns="91425" wrap="square" tIns="91425">
            <a:noAutofit/>
          </a:bodyPr>
          <a:lstStyle/>
          <a:p>
            <a:pPr indent="0" lvl="0" marL="0" marR="0" rtl="0" algn="ctr">
              <a:lnSpc>
                <a:spcPct val="120000"/>
              </a:lnSpc>
              <a:spcBef>
                <a:spcPts val="0"/>
              </a:spcBef>
              <a:spcAft>
                <a:spcPts val="0"/>
              </a:spcAft>
              <a:buClr>
                <a:srgbClr val="000000"/>
              </a:buClr>
              <a:buSzPts val="3300"/>
              <a:buFont typeface="Arial"/>
              <a:buNone/>
            </a:pPr>
            <a:r>
              <a:rPr b="1" i="0" lang="en" sz="3300" u="none" cap="none" strike="noStrike">
                <a:solidFill>
                  <a:srgbClr val="000000"/>
                </a:solidFill>
                <a:latin typeface="Public Sans"/>
                <a:ea typeface="Public Sans"/>
                <a:cs typeface="Public Sans"/>
                <a:sym typeface="Public Sans"/>
              </a:rPr>
              <a:t>300</a:t>
            </a:r>
            <a:r>
              <a:rPr b="1" baseline="30000" i="0" lang="en" sz="3300" u="none" cap="none" strike="noStrike">
                <a:solidFill>
                  <a:srgbClr val="000000"/>
                </a:solidFill>
                <a:latin typeface="Public Sans"/>
                <a:ea typeface="Public Sans"/>
                <a:cs typeface="Public Sans"/>
                <a:sym typeface="Public Sans"/>
              </a:rPr>
              <a:t>+</a:t>
            </a:r>
            <a:r>
              <a:rPr b="1" i="0" lang="en" sz="3300" u="none" cap="none" strike="noStrike">
                <a:solidFill>
                  <a:srgbClr val="000000"/>
                </a:solidFill>
                <a:latin typeface="Public Sans"/>
                <a:ea typeface="Public Sans"/>
                <a:cs typeface="Public Sans"/>
                <a:sym typeface="Public Sans"/>
              </a:rPr>
              <a:t>%</a:t>
            </a:r>
            <a:endParaRPr b="1" i="0" sz="3300" u="none" cap="none" strike="noStrike">
              <a:solidFill>
                <a:srgbClr val="000000"/>
              </a:solidFill>
              <a:latin typeface="Public Sans"/>
              <a:ea typeface="Public Sans"/>
              <a:cs typeface="Public Sans"/>
              <a:sym typeface="Public Sans"/>
            </a:endParaRPr>
          </a:p>
        </p:txBody>
      </p:sp>
      <p:sp>
        <p:nvSpPr>
          <p:cNvPr id="357" name="Google Shape;357;p41"/>
          <p:cNvSpPr/>
          <p:nvPr/>
        </p:nvSpPr>
        <p:spPr>
          <a:xfrm>
            <a:off x="6054192" y="4598046"/>
            <a:ext cx="1614900" cy="1614900"/>
          </a:xfrm>
          <a:prstGeom prst="donut">
            <a:avLst>
              <a:gd fmla="val 2719" name="adj"/>
            </a:avLst>
          </a:prstGeom>
          <a:gradFill>
            <a:gsLst>
              <a:gs pos="0">
                <a:srgbClr val="F77300"/>
              </a:gs>
              <a:gs pos="100000">
                <a:srgbClr val="F5333F"/>
              </a:gs>
            </a:gsLst>
            <a:lin ang="0"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358" name="Google Shape;358;p41"/>
          <p:cNvCxnSpPr/>
          <p:nvPr/>
        </p:nvCxnSpPr>
        <p:spPr>
          <a:xfrm flipH="1">
            <a:off x="1841093" y="510975"/>
            <a:ext cx="94800" cy="348300"/>
          </a:xfrm>
          <a:prstGeom prst="straightConnector1">
            <a:avLst/>
          </a:prstGeom>
          <a:noFill/>
          <a:ln cap="flat" cmpd="sng" w="9525">
            <a:solidFill>
              <a:schemeClr val="dk2"/>
            </a:solidFill>
            <a:prstDash val="solid"/>
            <a:round/>
            <a:headEnd len="sm" w="sm" type="none"/>
            <a:tailEnd len="sm" w="sm" type="none"/>
          </a:ln>
        </p:spPr>
      </p:cxnSp>
      <p:pic>
        <p:nvPicPr>
          <p:cNvPr id="359" name="Google Shape;359;p41"/>
          <p:cNvPicPr preferRelativeResize="0"/>
          <p:nvPr/>
        </p:nvPicPr>
        <p:blipFill rotWithShape="1">
          <a:blip r:embed="rId5">
            <a:alphaModFix/>
          </a:blip>
          <a:srcRect b="0" l="0" r="0" t="0"/>
          <a:stretch/>
        </p:blipFill>
        <p:spPr>
          <a:xfrm>
            <a:off x="2070925" y="552536"/>
            <a:ext cx="1209902" cy="271150"/>
          </a:xfrm>
          <a:prstGeom prst="rect">
            <a:avLst/>
          </a:prstGeom>
          <a:noFill/>
          <a:ln>
            <a:noFill/>
          </a:ln>
        </p:spPr>
      </p:pic>
      <p:sp>
        <p:nvSpPr>
          <p:cNvPr id="360" name="Google Shape;360;p41"/>
          <p:cNvSpPr txBox="1"/>
          <p:nvPr/>
        </p:nvSpPr>
        <p:spPr>
          <a:xfrm>
            <a:off x="527537" y="1536312"/>
            <a:ext cx="8857200" cy="410100"/>
          </a:xfrm>
          <a:prstGeom prst="rect">
            <a:avLst/>
          </a:prstGeom>
          <a:noFill/>
          <a:ln>
            <a:noFill/>
          </a:ln>
        </p:spPr>
        <p:txBody>
          <a:bodyPr anchorCtr="0" anchor="t" bIns="113100" lIns="113100" spcFirstLastPara="1" rIns="113100" wrap="square" tIns="113100">
            <a:noAutofit/>
          </a:bodyPr>
          <a:lstStyle/>
          <a:p>
            <a:pPr indent="0" lvl="0" marL="0" marR="0" rtl="0" algn="l">
              <a:lnSpc>
                <a:spcPct val="135000"/>
              </a:lnSpc>
              <a:spcBef>
                <a:spcPts val="0"/>
              </a:spcBef>
              <a:spcAft>
                <a:spcPts val="1500"/>
              </a:spcAft>
              <a:buClr>
                <a:srgbClr val="000000"/>
              </a:buClr>
              <a:buSzPts val="1600"/>
              <a:buFont typeface="Arial"/>
              <a:buNone/>
            </a:pPr>
            <a:r>
              <a:rPr b="1" i="0" lang="en" sz="1600" u="none" cap="none" strike="noStrike">
                <a:solidFill>
                  <a:srgbClr val="F5333F"/>
                </a:solidFill>
                <a:latin typeface="Public Sans"/>
                <a:ea typeface="Public Sans"/>
                <a:cs typeface="Public Sans"/>
                <a:sym typeface="Public Sans"/>
              </a:rPr>
              <a:t>Mapiful successfully used automated workflows to achieve these onboarding and conversion results</a:t>
            </a:r>
            <a:endParaRPr b="1" i="0" sz="1600" u="none" cap="none" strike="noStrike">
              <a:solidFill>
                <a:srgbClr val="F5333F"/>
              </a:solidFill>
              <a:latin typeface="Public Sans"/>
              <a:ea typeface="Public Sans"/>
              <a:cs typeface="Public Sans"/>
              <a:sym typeface="Public Sans"/>
            </a:endParaRPr>
          </a:p>
        </p:txBody>
      </p:sp>
      <p:sp>
        <p:nvSpPr>
          <p:cNvPr id="361" name="Google Shape;361;p41"/>
          <p:cNvSpPr/>
          <p:nvPr/>
        </p:nvSpPr>
        <p:spPr>
          <a:xfrm>
            <a:off x="7945150" y="514425"/>
            <a:ext cx="1462500" cy="341400"/>
          </a:xfrm>
          <a:prstGeom prst="roundRect">
            <a:avLst>
              <a:gd fmla="val 50000" name="adj"/>
            </a:avLst>
          </a:prstGeom>
          <a:solidFill>
            <a:srgbClr val="F5333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00"/>
              <a:buFont typeface="Arial"/>
              <a:buNone/>
            </a:pPr>
            <a:r>
              <a:rPr b="1" i="0" lang="en" sz="900" u="none" cap="none" strike="noStrike">
                <a:solidFill>
                  <a:srgbClr val="FFFFFF"/>
                </a:solidFill>
                <a:latin typeface="Public Sans"/>
                <a:ea typeface="Public Sans"/>
                <a:cs typeface="Public Sans"/>
                <a:sym typeface="Public Sans"/>
              </a:rPr>
              <a:t>CASE STUDY  3</a:t>
            </a:r>
            <a:endParaRPr b="1" i="0" sz="900" u="none" cap="none" strike="noStrike">
              <a:solidFill>
                <a:srgbClr val="FFFFFF"/>
              </a:solidFill>
              <a:latin typeface="Public Sans"/>
              <a:ea typeface="Public Sans"/>
              <a:cs typeface="Public Sans"/>
              <a:sym typeface="Public Sans"/>
            </a:endParaRPr>
          </a:p>
        </p:txBody>
      </p:sp>
      <p:sp>
        <p:nvSpPr>
          <p:cNvPr id="362" name="Google Shape;362;p41"/>
          <p:cNvSpPr txBox="1"/>
          <p:nvPr/>
        </p:nvSpPr>
        <p:spPr>
          <a:xfrm>
            <a:off x="543751" y="2434457"/>
            <a:ext cx="44739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1" i="0" lang="en" sz="1400" u="none" cap="none" strike="noStrike">
                <a:solidFill>
                  <a:schemeClr val="dk1"/>
                </a:solidFill>
                <a:latin typeface="Public Sans"/>
                <a:ea typeface="Public Sans"/>
                <a:cs typeface="Public Sans"/>
                <a:sym typeface="Public Sans"/>
              </a:rPr>
              <a:t>Outcome</a:t>
            </a:r>
            <a:endParaRPr b="1" i="0" sz="2400" u="none" cap="none" strike="noStrike">
              <a:solidFill>
                <a:srgbClr val="000000"/>
              </a:solidFill>
              <a:latin typeface="Public Sans"/>
              <a:ea typeface="Public Sans"/>
              <a:cs typeface="Public Sans"/>
              <a:sym typeface="Public Sans"/>
            </a:endParaRPr>
          </a:p>
        </p:txBody>
      </p:sp>
      <p:sp>
        <p:nvSpPr>
          <p:cNvPr id="363" name="Google Shape;363;p41"/>
          <p:cNvSpPr txBox="1"/>
          <p:nvPr/>
        </p:nvSpPr>
        <p:spPr>
          <a:xfrm>
            <a:off x="543750" y="2917132"/>
            <a:ext cx="4473900" cy="2565600"/>
          </a:xfrm>
          <a:prstGeom prst="rect">
            <a:avLst/>
          </a:prstGeom>
          <a:noFill/>
          <a:ln>
            <a:noFill/>
          </a:ln>
        </p:spPr>
        <p:txBody>
          <a:bodyPr anchorCtr="0" anchor="t" bIns="91425" lIns="91425" spcFirstLastPara="1" rIns="91425" wrap="square" tIns="91425">
            <a:noAutofit/>
          </a:bodyPr>
          <a:lstStyle/>
          <a:p>
            <a:pPr indent="0" lvl="0" marL="0" marR="0" rtl="0" algn="l">
              <a:lnSpc>
                <a:spcPct val="135000"/>
              </a:lnSpc>
              <a:spcBef>
                <a:spcPts val="0"/>
              </a:spcBef>
              <a:spcAft>
                <a:spcPts val="0"/>
              </a:spcAft>
              <a:buClr>
                <a:srgbClr val="000000"/>
              </a:buClr>
              <a:buSzPts val="1200"/>
              <a:buFont typeface="Arial"/>
              <a:buNone/>
            </a:pPr>
            <a:r>
              <a:rPr b="0" i="0" lang="en" sz="1200" u="none" cap="none" strike="noStrike">
                <a:solidFill>
                  <a:schemeClr val="dk1"/>
                </a:solidFill>
                <a:latin typeface="Public Sans"/>
                <a:ea typeface="Public Sans"/>
                <a:cs typeface="Public Sans"/>
                <a:sym typeface="Public Sans"/>
              </a:rPr>
              <a:t>After moving its influencer program to impact.com, Mapiful unleashed the full potential of its program, resulting in: </a:t>
            </a:r>
            <a:endParaRPr b="0" i="0" sz="1200" u="none" cap="none" strike="noStrike">
              <a:solidFill>
                <a:schemeClr val="dk1"/>
              </a:solidFill>
              <a:latin typeface="Public Sans"/>
              <a:ea typeface="Public Sans"/>
              <a:cs typeface="Public Sans"/>
              <a:sym typeface="Public Sans"/>
            </a:endParaRPr>
          </a:p>
          <a:p>
            <a:pPr indent="-304800" lvl="0" marL="457200" marR="0" rtl="0" algn="l">
              <a:lnSpc>
                <a:spcPct val="135000"/>
              </a:lnSpc>
              <a:spcBef>
                <a:spcPts val="1000"/>
              </a:spcBef>
              <a:spcAft>
                <a:spcPts val="0"/>
              </a:spcAft>
              <a:buClr>
                <a:srgbClr val="F5333F"/>
              </a:buClr>
              <a:buSzPts val="1200"/>
              <a:buFont typeface="Public Sans"/>
              <a:buChar char="●"/>
            </a:pPr>
            <a:r>
              <a:rPr b="1" i="0" lang="en" sz="1200" u="none" cap="none" strike="noStrike">
                <a:solidFill>
                  <a:schemeClr val="dk1"/>
                </a:solidFill>
                <a:latin typeface="Public Sans"/>
                <a:ea typeface="Public Sans"/>
                <a:cs typeface="Public Sans"/>
                <a:sym typeface="Public Sans"/>
              </a:rPr>
              <a:t>1</a:t>
            </a:r>
            <a:r>
              <a:rPr b="0" i="0" lang="en" sz="1200" u="none" cap="none" strike="noStrike">
                <a:solidFill>
                  <a:schemeClr val="dk1"/>
                </a:solidFill>
                <a:latin typeface="Public Sans"/>
                <a:ea typeface="Public Sans"/>
                <a:cs typeface="Public Sans"/>
                <a:sym typeface="Public Sans"/>
              </a:rPr>
              <a:t>3,000 new influencers onboarded in one year — doubling its program monthly</a:t>
            </a:r>
            <a:endParaRPr b="0" i="0" sz="1200" u="none" cap="none" strike="noStrike">
              <a:solidFill>
                <a:schemeClr val="dk1"/>
              </a:solidFill>
              <a:latin typeface="Public Sans"/>
              <a:ea typeface="Public Sans"/>
              <a:cs typeface="Public Sans"/>
              <a:sym typeface="Public Sans"/>
            </a:endParaRPr>
          </a:p>
          <a:p>
            <a:pPr indent="-304800" lvl="0" marL="457200" marR="0" rtl="0" algn="l">
              <a:lnSpc>
                <a:spcPct val="135000"/>
              </a:lnSpc>
              <a:spcBef>
                <a:spcPts val="1000"/>
              </a:spcBef>
              <a:spcAft>
                <a:spcPts val="0"/>
              </a:spcAft>
              <a:buClr>
                <a:srgbClr val="F5333F"/>
              </a:buClr>
              <a:buSzPts val="1200"/>
              <a:buFont typeface="Public Sans"/>
              <a:buChar char="●"/>
            </a:pPr>
            <a:r>
              <a:rPr b="0" i="0" lang="en" sz="1200" u="none" cap="none" strike="noStrike">
                <a:solidFill>
                  <a:schemeClr val="dk1"/>
                </a:solidFill>
                <a:latin typeface="Public Sans"/>
                <a:ea typeface="Public Sans"/>
                <a:cs typeface="Public Sans"/>
                <a:sym typeface="Public Sans"/>
              </a:rPr>
              <a:t>300+ percent increase in conversions per contact from product exchange collaborations</a:t>
            </a:r>
            <a:endParaRPr b="0" i="0" sz="1200" u="none" cap="none" strike="noStrike">
              <a:solidFill>
                <a:schemeClr val="dk1"/>
              </a:solidFill>
              <a:latin typeface="Public Sans"/>
              <a:ea typeface="Public Sans"/>
              <a:cs typeface="Public Sans"/>
              <a:sym typeface="Public Sans"/>
            </a:endParaRPr>
          </a:p>
          <a:p>
            <a:pPr indent="-304800" lvl="0" marL="457200" marR="0" rtl="0" algn="l">
              <a:lnSpc>
                <a:spcPct val="135000"/>
              </a:lnSpc>
              <a:spcBef>
                <a:spcPts val="1000"/>
              </a:spcBef>
              <a:spcAft>
                <a:spcPts val="1000"/>
              </a:spcAft>
              <a:buClr>
                <a:srgbClr val="F5333F"/>
              </a:buClr>
              <a:buSzPts val="1200"/>
              <a:buFont typeface="Public Sans"/>
              <a:buChar char="●"/>
            </a:pPr>
            <a:r>
              <a:rPr b="0" i="0" lang="en" sz="1200" u="none" cap="none" strike="noStrike">
                <a:solidFill>
                  <a:schemeClr val="dk1"/>
                </a:solidFill>
                <a:latin typeface="Public Sans"/>
                <a:ea typeface="Public Sans"/>
                <a:cs typeface="Public Sans"/>
                <a:sym typeface="Public Sans"/>
              </a:rPr>
              <a:t>45 hours saved each month on emails and database maintenance </a:t>
            </a:r>
            <a:endParaRPr b="0" i="0" sz="1200" u="none" cap="none" strike="noStrike">
              <a:solidFill>
                <a:srgbClr val="000000"/>
              </a:solidFill>
              <a:latin typeface="Public Sans"/>
              <a:ea typeface="Public Sans"/>
              <a:cs typeface="Public Sans"/>
              <a:sym typeface="Public Sans"/>
            </a:endParaRPr>
          </a:p>
        </p:txBody>
      </p:sp>
      <p:sp>
        <p:nvSpPr>
          <p:cNvPr id="364" name="Google Shape;364;p41"/>
          <p:cNvSpPr txBox="1"/>
          <p:nvPr/>
        </p:nvSpPr>
        <p:spPr>
          <a:xfrm>
            <a:off x="562514" y="7140900"/>
            <a:ext cx="9004800" cy="354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0" i="0" lang="en" sz="1100" u="none" cap="none" strike="noStrike">
                <a:solidFill>
                  <a:schemeClr val="dk1"/>
                </a:solidFill>
                <a:latin typeface="Public Sans Light"/>
                <a:ea typeface="Public Sans Light"/>
                <a:cs typeface="Public Sans Light"/>
                <a:sym typeface="Public Sans Light"/>
              </a:rPr>
              <a:t>Inspiring case studies: seven influencer gems</a:t>
            </a:r>
            <a:endParaRPr b="0" i="0" sz="1100" u="none" cap="none" strike="noStrike">
              <a:solidFill>
                <a:schemeClr val="dk1"/>
              </a:solidFill>
              <a:latin typeface="Public Sans Light"/>
              <a:ea typeface="Public Sans Light"/>
              <a:cs typeface="Public Sans Light"/>
              <a:sym typeface="Public Sans Light"/>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8" name="Shape 368"/>
        <p:cNvGrpSpPr/>
        <p:nvPr/>
      </p:nvGrpSpPr>
      <p:grpSpPr>
        <a:xfrm>
          <a:off x="0" y="0"/>
          <a:ext cx="0" cy="0"/>
          <a:chOff x="0" y="0"/>
          <a:chExt cx="0" cy="0"/>
        </a:xfrm>
      </p:grpSpPr>
      <p:pic>
        <p:nvPicPr>
          <p:cNvPr id="369" name="Google Shape;369;p42"/>
          <p:cNvPicPr preferRelativeResize="0"/>
          <p:nvPr/>
        </p:nvPicPr>
        <p:blipFill rotWithShape="1">
          <a:blip r:embed="rId3">
            <a:alphaModFix/>
          </a:blip>
          <a:srcRect b="39235" l="0" r="0" t="38476"/>
          <a:stretch/>
        </p:blipFill>
        <p:spPr>
          <a:xfrm>
            <a:off x="1955787" y="541538"/>
            <a:ext cx="1288650" cy="287175"/>
          </a:xfrm>
          <a:prstGeom prst="rect">
            <a:avLst/>
          </a:prstGeom>
          <a:noFill/>
          <a:ln>
            <a:noFill/>
          </a:ln>
        </p:spPr>
      </p:pic>
      <p:pic>
        <p:nvPicPr>
          <p:cNvPr id="370" name="Google Shape;370;p42">
            <a:hlinkClick r:id="rId4"/>
          </p:cNvPr>
          <p:cNvPicPr preferRelativeResize="0"/>
          <p:nvPr/>
        </p:nvPicPr>
        <p:blipFill rotWithShape="1">
          <a:blip r:embed="rId5">
            <a:alphaModFix/>
          </a:blip>
          <a:srcRect b="-30644" l="0" r="0" t="-2884"/>
          <a:stretch/>
        </p:blipFill>
        <p:spPr>
          <a:xfrm>
            <a:off x="650604" y="479155"/>
            <a:ext cx="1055475" cy="489900"/>
          </a:xfrm>
          <a:prstGeom prst="rect">
            <a:avLst/>
          </a:prstGeom>
          <a:noFill/>
          <a:ln>
            <a:noFill/>
          </a:ln>
        </p:spPr>
      </p:pic>
      <p:cxnSp>
        <p:nvCxnSpPr>
          <p:cNvPr id="371" name="Google Shape;371;p42"/>
          <p:cNvCxnSpPr/>
          <p:nvPr/>
        </p:nvCxnSpPr>
        <p:spPr>
          <a:xfrm>
            <a:off x="0" y="7325550"/>
            <a:ext cx="495900" cy="0"/>
          </a:xfrm>
          <a:prstGeom prst="straightConnector1">
            <a:avLst/>
          </a:prstGeom>
          <a:noFill/>
          <a:ln cap="flat" cmpd="sng" w="9525">
            <a:solidFill>
              <a:srgbClr val="000000"/>
            </a:solidFill>
            <a:prstDash val="solid"/>
            <a:round/>
            <a:headEnd len="sm" w="sm" type="none"/>
            <a:tailEnd len="sm" w="sm" type="none"/>
          </a:ln>
        </p:spPr>
      </p:cxnSp>
      <p:sp>
        <p:nvSpPr>
          <p:cNvPr id="372" name="Google Shape;372;p42"/>
          <p:cNvSpPr txBox="1"/>
          <p:nvPr/>
        </p:nvSpPr>
        <p:spPr>
          <a:xfrm>
            <a:off x="543461" y="2112114"/>
            <a:ext cx="42660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0" lang="en" sz="1400" u="none" cap="none" strike="noStrike">
                <a:solidFill>
                  <a:srgbClr val="000000"/>
                </a:solidFill>
                <a:latin typeface="Public Sans"/>
                <a:ea typeface="Public Sans"/>
                <a:cs typeface="Public Sans"/>
                <a:sym typeface="Public Sans"/>
              </a:rPr>
              <a:t>Situation</a:t>
            </a:r>
            <a:endParaRPr b="1" i="0" sz="1400" u="none" cap="none" strike="noStrike">
              <a:solidFill>
                <a:srgbClr val="000000"/>
              </a:solidFill>
              <a:latin typeface="Public Sans"/>
              <a:ea typeface="Public Sans"/>
              <a:cs typeface="Public Sans"/>
              <a:sym typeface="Public Sans"/>
            </a:endParaRPr>
          </a:p>
        </p:txBody>
      </p:sp>
      <p:sp>
        <p:nvSpPr>
          <p:cNvPr id="373" name="Google Shape;373;p42"/>
          <p:cNvSpPr txBox="1"/>
          <p:nvPr/>
        </p:nvSpPr>
        <p:spPr>
          <a:xfrm>
            <a:off x="549750" y="2575897"/>
            <a:ext cx="4266000" cy="1309800"/>
          </a:xfrm>
          <a:prstGeom prst="rect">
            <a:avLst/>
          </a:prstGeom>
          <a:noFill/>
          <a:ln>
            <a:noFill/>
          </a:ln>
        </p:spPr>
        <p:txBody>
          <a:bodyPr anchorCtr="0" anchor="t" bIns="91425" lIns="91425" spcFirstLastPara="1" rIns="91425" wrap="square" tIns="91425">
            <a:noAutofit/>
          </a:bodyPr>
          <a:lstStyle/>
          <a:p>
            <a:pPr indent="0" lvl="0" marL="0" marR="0" rtl="0" algn="l">
              <a:lnSpc>
                <a:spcPct val="135000"/>
              </a:lnSpc>
              <a:spcBef>
                <a:spcPts val="0"/>
              </a:spcBef>
              <a:spcAft>
                <a:spcPts val="1000"/>
              </a:spcAft>
              <a:buClr>
                <a:srgbClr val="000000"/>
              </a:buClr>
              <a:buSzPts val="1200"/>
              <a:buFont typeface="Arial"/>
              <a:buNone/>
            </a:pPr>
            <a:r>
              <a:rPr b="0" i="0" lang="en" sz="1200" u="sng" cap="none" strike="noStrike">
                <a:solidFill>
                  <a:schemeClr val="hlink"/>
                </a:solidFill>
                <a:latin typeface="Public Sans"/>
                <a:ea typeface="Public Sans"/>
                <a:cs typeface="Public Sans"/>
                <a:sym typeface="Public Sans"/>
                <a:hlinkClick r:id="rId6"/>
              </a:rPr>
              <a:t>Ritz Camera</a:t>
            </a:r>
            <a:r>
              <a:rPr b="0" i="0" lang="en" sz="1200" u="none" cap="none" strike="noStrike">
                <a:solidFill>
                  <a:srgbClr val="000000"/>
                </a:solidFill>
                <a:latin typeface="Public Sans"/>
                <a:ea typeface="Public Sans"/>
                <a:cs typeface="Public Sans"/>
                <a:sym typeface="Public Sans"/>
              </a:rPr>
              <a:t> knew that bloggers and other influencers contributed to the brand but believed that last click from coupon websites obscured its value. Ritz Camera partnered with its agency, All Inclusive Marketing (AIM), for tangible insights.</a:t>
            </a:r>
            <a:endParaRPr b="0" i="0" sz="1200" u="none" cap="none" strike="noStrike">
              <a:solidFill>
                <a:srgbClr val="000000"/>
              </a:solidFill>
              <a:latin typeface="Public Sans"/>
              <a:ea typeface="Public Sans"/>
              <a:cs typeface="Public Sans"/>
              <a:sym typeface="Public Sans"/>
            </a:endParaRPr>
          </a:p>
        </p:txBody>
      </p:sp>
      <p:sp>
        <p:nvSpPr>
          <p:cNvPr id="374" name="Google Shape;374;p42"/>
          <p:cNvSpPr txBox="1"/>
          <p:nvPr/>
        </p:nvSpPr>
        <p:spPr>
          <a:xfrm>
            <a:off x="5130303" y="2112121"/>
            <a:ext cx="42660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0" lang="en" sz="1400" u="none" cap="none" strike="noStrike">
                <a:solidFill>
                  <a:srgbClr val="000000"/>
                </a:solidFill>
                <a:latin typeface="Public Sans"/>
                <a:ea typeface="Public Sans"/>
                <a:cs typeface="Public Sans"/>
                <a:sym typeface="Public Sans"/>
              </a:rPr>
              <a:t>Solution</a:t>
            </a:r>
            <a:endParaRPr b="1" i="0" sz="1400" u="none" cap="none" strike="noStrike">
              <a:solidFill>
                <a:srgbClr val="000000"/>
              </a:solidFill>
              <a:latin typeface="Public Sans"/>
              <a:ea typeface="Public Sans"/>
              <a:cs typeface="Public Sans"/>
              <a:sym typeface="Public Sans"/>
            </a:endParaRPr>
          </a:p>
        </p:txBody>
      </p:sp>
      <p:sp>
        <p:nvSpPr>
          <p:cNvPr id="375" name="Google Shape;375;p42"/>
          <p:cNvSpPr txBox="1"/>
          <p:nvPr/>
        </p:nvSpPr>
        <p:spPr>
          <a:xfrm>
            <a:off x="5130323" y="2575883"/>
            <a:ext cx="4266000" cy="2516400"/>
          </a:xfrm>
          <a:prstGeom prst="rect">
            <a:avLst/>
          </a:prstGeom>
          <a:noFill/>
          <a:ln>
            <a:noFill/>
          </a:ln>
        </p:spPr>
        <p:txBody>
          <a:bodyPr anchorCtr="0" anchor="t" bIns="91425" lIns="91425" spcFirstLastPara="1" rIns="91425" wrap="square" tIns="91425">
            <a:noAutofit/>
          </a:bodyPr>
          <a:lstStyle/>
          <a:p>
            <a:pPr indent="0" lvl="0" marL="0" marR="0" rtl="0" algn="l">
              <a:lnSpc>
                <a:spcPct val="135000"/>
              </a:lnSpc>
              <a:spcBef>
                <a:spcPts val="0"/>
              </a:spcBef>
              <a:spcAft>
                <a:spcPts val="1000"/>
              </a:spcAft>
              <a:buClr>
                <a:srgbClr val="000000"/>
              </a:buClr>
              <a:buSzPts val="1200"/>
              <a:buFont typeface="Arial"/>
              <a:buNone/>
            </a:pPr>
            <a:r>
              <a:rPr b="0" i="0" lang="en" sz="1200" u="none" cap="none" strike="noStrike">
                <a:solidFill>
                  <a:srgbClr val="000000"/>
                </a:solidFill>
                <a:latin typeface="Public Sans"/>
                <a:ea typeface="Public Sans"/>
                <a:cs typeface="Public Sans"/>
                <a:sym typeface="Public Sans"/>
              </a:rPr>
              <a:t>Using </a:t>
            </a:r>
            <a:r>
              <a:rPr b="1" i="0" lang="en" sz="1200" u="none" cap="none" strike="noStrike">
                <a:solidFill>
                  <a:srgbClr val="000000"/>
                </a:solidFill>
                <a:latin typeface="Public Sans"/>
                <a:ea typeface="Public Sans"/>
                <a:cs typeface="Public Sans"/>
                <a:sym typeface="Public Sans"/>
              </a:rPr>
              <a:t>impact.com’s click path reporting,</a:t>
            </a:r>
            <a:r>
              <a:rPr b="0" i="0" lang="en" sz="1200" u="none" cap="none" strike="noStrike">
                <a:solidFill>
                  <a:srgbClr val="000000"/>
                </a:solidFill>
                <a:latin typeface="Public Sans"/>
                <a:ea typeface="Public Sans"/>
                <a:cs typeface="Public Sans"/>
                <a:sym typeface="Public Sans"/>
              </a:rPr>
              <a:t> AIM could see how often content websites lost out to coupon websites. This data drove AIM to accordingly adjust commission rates for both groups. Under AIM's strategic direction and using impact.com’s platform, Ritz Camera shifted its crediting strategy. The company began to track conversions via unique URLs and promo codes to </a:t>
            </a:r>
            <a:r>
              <a:rPr b="1" i="0" lang="en" sz="1200" u="none" cap="none" strike="noStrike">
                <a:solidFill>
                  <a:srgbClr val="000000"/>
                </a:solidFill>
                <a:latin typeface="Public Sans"/>
                <a:ea typeface="Public Sans"/>
                <a:cs typeface="Public Sans"/>
                <a:sym typeface="Public Sans"/>
              </a:rPr>
              <a:t>better reward incremental contributors</a:t>
            </a:r>
            <a:r>
              <a:rPr b="0" i="0" lang="en" sz="1200" u="none" cap="none" strike="noStrike">
                <a:solidFill>
                  <a:srgbClr val="000000"/>
                </a:solidFill>
                <a:latin typeface="Public Sans"/>
                <a:ea typeface="Public Sans"/>
                <a:cs typeface="Public Sans"/>
                <a:sym typeface="Public Sans"/>
              </a:rPr>
              <a:t>. Coupled with its renewed focus on influencers, Ritz Camera quickly saw </a:t>
            </a:r>
            <a:br>
              <a:rPr b="0" i="0" lang="en" sz="1200" u="none" cap="none" strike="noStrike">
                <a:solidFill>
                  <a:srgbClr val="000000"/>
                </a:solidFill>
                <a:latin typeface="Public Sans"/>
                <a:ea typeface="Public Sans"/>
                <a:cs typeface="Public Sans"/>
                <a:sym typeface="Public Sans"/>
              </a:rPr>
            </a:br>
            <a:r>
              <a:rPr b="0" i="0" lang="en" sz="1200" u="none" cap="none" strike="noStrike">
                <a:solidFill>
                  <a:srgbClr val="000000"/>
                </a:solidFill>
                <a:latin typeface="Public Sans"/>
                <a:ea typeface="Public Sans"/>
                <a:cs typeface="Public Sans"/>
                <a:sym typeface="Public Sans"/>
              </a:rPr>
              <a:t>a dramatic improvement in both profitability and revenue.</a:t>
            </a:r>
            <a:endParaRPr b="0" i="0" sz="1200" u="none" cap="none" strike="noStrike">
              <a:solidFill>
                <a:srgbClr val="000000"/>
              </a:solidFill>
              <a:latin typeface="Public Sans"/>
              <a:ea typeface="Public Sans"/>
              <a:cs typeface="Public Sans"/>
              <a:sym typeface="Public Sans"/>
            </a:endParaRPr>
          </a:p>
        </p:txBody>
      </p:sp>
      <p:pic>
        <p:nvPicPr>
          <p:cNvPr id="376" name="Google Shape;376;p42"/>
          <p:cNvPicPr preferRelativeResize="0"/>
          <p:nvPr/>
        </p:nvPicPr>
        <p:blipFill rotWithShape="1">
          <a:blip r:embed="rId7">
            <a:alphaModFix/>
          </a:blip>
          <a:srcRect b="7009" l="2862" r="4475" t="13789"/>
          <a:stretch/>
        </p:blipFill>
        <p:spPr>
          <a:xfrm>
            <a:off x="668531" y="4269575"/>
            <a:ext cx="3959700" cy="2255700"/>
          </a:xfrm>
          <a:prstGeom prst="rect">
            <a:avLst/>
          </a:prstGeom>
          <a:noFill/>
          <a:ln>
            <a:noFill/>
          </a:ln>
        </p:spPr>
      </p:pic>
      <p:cxnSp>
        <p:nvCxnSpPr>
          <p:cNvPr id="377" name="Google Shape;377;p42"/>
          <p:cNvCxnSpPr/>
          <p:nvPr/>
        </p:nvCxnSpPr>
        <p:spPr>
          <a:xfrm flipH="1">
            <a:off x="1841093" y="510975"/>
            <a:ext cx="94800" cy="348300"/>
          </a:xfrm>
          <a:prstGeom prst="straightConnector1">
            <a:avLst/>
          </a:prstGeom>
          <a:noFill/>
          <a:ln cap="flat" cmpd="sng" w="9525">
            <a:solidFill>
              <a:schemeClr val="dk2"/>
            </a:solidFill>
            <a:prstDash val="solid"/>
            <a:round/>
            <a:headEnd len="sm" w="sm" type="none"/>
            <a:tailEnd len="sm" w="sm" type="none"/>
          </a:ln>
        </p:spPr>
      </p:cxnSp>
      <p:sp>
        <p:nvSpPr>
          <p:cNvPr id="378" name="Google Shape;378;p42"/>
          <p:cNvSpPr txBox="1"/>
          <p:nvPr/>
        </p:nvSpPr>
        <p:spPr>
          <a:xfrm>
            <a:off x="527537" y="1103328"/>
            <a:ext cx="7323900" cy="4101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1200"/>
              </a:spcAft>
              <a:buClr>
                <a:srgbClr val="000000"/>
              </a:buClr>
              <a:buSzPts val="2000"/>
              <a:buFont typeface="Arial"/>
              <a:buNone/>
            </a:pPr>
            <a:r>
              <a:rPr b="1" i="0" lang="en" sz="2000" u="none" cap="none" strike="noStrike">
                <a:solidFill>
                  <a:schemeClr val="dk1"/>
                </a:solidFill>
                <a:latin typeface="Public Sans"/>
                <a:ea typeface="Public Sans"/>
                <a:cs typeface="Public Sans"/>
                <a:sym typeface="Public Sans"/>
              </a:rPr>
              <a:t>Harness attribution insights for influencer partnerships</a:t>
            </a:r>
            <a:endParaRPr b="1" i="0" sz="2000" u="none" cap="none" strike="noStrike">
              <a:solidFill>
                <a:schemeClr val="dk1"/>
              </a:solidFill>
              <a:latin typeface="Public Sans"/>
              <a:ea typeface="Public Sans"/>
              <a:cs typeface="Public Sans"/>
              <a:sym typeface="Public Sans"/>
            </a:endParaRPr>
          </a:p>
        </p:txBody>
      </p:sp>
      <p:sp>
        <p:nvSpPr>
          <p:cNvPr id="379" name="Google Shape;379;p42"/>
          <p:cNvSpPr txBox="1"/>
          <p:nvPr/>
        </p:nvSpPr>
        <p:spPr>
          <a:xfrm>
            <a:off x="527525" y="1536300"/>
            <a:ext cx="9004800" cy="410100"/>
          </a:xfrm>
          <a:prstGeom prst="rect">
            <a:avLst/>
          </a:prstGeom>
          <a:noFill/>
          <a:ln>
            <a:noFill/>
          </a:ln>
        </p:spPr>
        <p:txBody>
          <a:bodyPr anchorCtr="0" anchor="t" bIns="113100" lIns="113100" spcFirstLastPara="1" rIns="113100" wrap="square" tIns="113100">
            <a:noAutofit/>
          </a:bodyPr>
          <a:lstStyle/>
          <a:p>
            <a:pPr indent="0" lvl="0" marL="0" marR="0" rtl="0" algn="l">
              <a:lnSpc>
                <a:spcPct val="135000"/>
              </a:lnSpc>
              <a:spcBef>
                <a:spcPts val="0"/>
              </a:spcBef>
              <a:spcAft>
                <a:spcPts val="1500"/>
              </a:spcAft>
              <a:buClr>
                <a:srgbClr val="000000"/>
              </a:buClr>
              <a:buSzPts val="1600"/>
              <a:buFont typeface="Arial"/>
              <a:buNone/>
            </a:pPr>
            <a:r>
              <a:rPr b="1" i="0" lang="en" sz="1600" u="none" cap="none" strike="noStrike">
                <a:solidFill>
                  <a:srgbClr val="F5333F"/>
                </a:solidFill>
                <a:latin typeface="Public Sans"/>
                <a:ea typeface="Public Sans"/>
                <a:cs typeface="Public Sans"/>
                <a:sym typeface="Public Sans"/>
              </a:rPr>
              <a:t>Ritz Camera found a better solution for rewarding creators</a:t>
            </a:r>
            <a:endParaRPr b="1" i="0" sz="1600" u="none" cap="none" strike="noStrike">
              <a:solidFill>
                <a:srgbClr val="F5333F"/>
              </a:solidFill>
              <a:latin typeface="Public Sans"/>
              <a:ea typeface="Public Sans"/>
              <a:cs typeface="Public Sans"/>
              <a:sym typeface="Public Sans"/>
            </a:endParaRPr>
          </a:p>
        </p:txBody>
      </p:sp>
      <p:sp>
        <p:nvSpPr>
          <p:cNvPr id="380" name="Google Shape;380;p42"/>
          <p:cNvSpPr txBox="1"/>
          <p:nvPr/>
        </p:nvSpPr>
        <p:spPr>
          <a:xfrm>
            <a:off x="5130323" y="5524575"/>
            <a:ext cx="4266000" cy="985500"/>
          </a:xfrm>
          <a:prstGeom prst="rect">
            <a:avLst/>
          </a:prstGeom>
          <a:noFill/>
          <a:ln>
            <a:noFill/>
          </a:ln>
        </p:spPr>
        <p:txBody>
          <a:bodyPr anchorCtr="0" anchor="t" bIns="113100" lIns="113100" spcFirstLastPara="1" rIns="113100" wrap="square" tIns="113100">
            <a:noAutofit/>
          </a:bodyPr>
          <a:lstStyle/>
          <a:p>
            <a:pPr indent="0" lvl="0" marL="0" marR="0" rtl="0" algn="l">
              <a:lnSpc>
                <a:spcPct val="115000"/>
              </a:lnSpc>
              <a:spcBef>
                <a:spcPts val="0"/>
              </a:spcBef>
              <a:spcAft>
                <a:spcPts val="0"/>
              </a:spcAft>
              <a:buClr>
                <a:srgbClr val="000000"/>
              </a:buClr>
              <a:buSzPts val="1800"/>
              <a:buFont typeface="Arial"/>
              <a:buNone/>
            </a:pPr>
            <a:r>
              <a:rPr b="0" i="0" lang="en" sz="1800" u="none" cap="none" strike="noStrike">
                <a:solidFill>
                  <a:srgbClr val="F77300"/>
                </a:solidFill>
                <a:latin typeface="Public Sans SemiBold"/>
                <a:ea typeface="Public Sans SemiBold"/>
                <a:cs typeface="Public Sans SemiBold"/>
                <a:sym typeface="Public Sans SemiBold"/>
              </a:rPr>
              <a:t>Ritz Camera quickly saw a </a:t>
            </a:r>
            <a:r>
              <a:rPr b="1" i="0" lang="en" sz="1800" u="none" cap="none" strike="noStrike">
                <a:solidFill>
                  <a:srgbClr val="F77300"/>
                </a:solidFill>
                <a:latin typeface="Public Sans"/>
                <a:ea typeface="Public Sans"/>
                <a:cs typeface="Public Sans"/>
                <a:sym typeface="Public Sans"/>
              </a:rPr>
              <a:t>dramatic improvement in both profitability and revenue</a:t>
            </a:r>
            <a:r>
              <a:rPr b="0" i="0" lang="en" sz="1800" u="none" cap="none" strike="noStrike">
                <a:solidFill>
                  <a:srgbClr val="F77300"/>
                </a:solidFill>
                <a:latin typeface="Public Sans SemiBold"/>
                <a:ea typeface="Public Sans SemiBold"/>
                <a:cs typeface="Public Sans SemiBold"/>
                <a:sym typeface="Public Sans SemiBold"/>
              </a:rPr>
              <a:t>.</a:t>
            </a:r>
            <a:endParaRPr b="0" i="0" sz="1800" u="none" cap="none" strike="noStrike">
              <a:solidFill>
                <a:srgbClr val="F77300"/>
              </a:solidFill>
              <a:latin typeface="Public Sans SemiBold"/>
              <a:ea typeface="Public Sans SemiBold"/>
              <a:cs typeface="Public Sans SemiBold"/>
              <a:sym typeface="Public Sans SemiBold"/>
            </a:endParaRPr>
          </a:p>
        </p:txBody>
      </p:sp>
      <p:sp>
        <p:nvSpPr>
          <p:cNvPr id="381" name="Google Shape;381;p42"/>
          <p:cNvSpPr/>
          <p:nvPr/>
        </p:nvSpPr>
        <p:spPr>
          <a:xfrm>
            <a:off x="7945150" y="514425"/>
            <a:ext cx="1462500" cy="341400"/>
          </a:xfrm>
          <a:prstGeom prst="roundRect">
            <a:avLst>
              <a:gd fmla="val 50000" name="adj"/>
            </a:avLst>
          </a:prstGeom>
          <a:solidFill>
            <a:srgbClr val="F5333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00"/>
              <a:buFont typeface="Arial"/>
              <a:buNone/>
            </a:pPr>
            <a:r>
              <a:rPr b="1" i="0" lang="en" sz="900" u="none" cap="none" strike="noStrike">
                <a:solidFill>
                  <a:srgbClr val="FFFFFF"/>
                </a:solidFill>
                <a:latin typeface="Public Sans"/>
                <a:ea typeface="Public Sans"/>
                <a:cs typeface="Public Sans"/>
                <a:sym typeface="Public Sans"/>
              </a:rPr>
              <a:t>CASE STUDY  4</a:t>
            </a:r>
            <a:endParaRPr b="1" i="0" sz="900" u="none" cap="none" strike="noStrike">
              <a:solidFill>
                <a:srgbClr val="FFFFFF"/>
              </a:solidFill>
              <a:latin typeface="Public Sans"/>
              <a:ea typeface="Public Sans"/>
              <a:cs typeface="Public Sans"/>
              <a:sym typeface="Public Sans"/>
            </a:endParaRPr>
          </a:p>
        </p:txBody>
      </p:sp>
      <p:sp>
        <p:nvSpPr>
          <p:cNvPr id="382" name="Google Shape;382;p42"/>
          <p:cNvSpPr txBox="1"/>
          <p:nvPr/>
        </p:nvSpPr>
        <p:spPr>
          <a:xfrm>
            <a:off x="562514" y="7140900"/>
            <a:ext cx="9004800" cy="354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0" i="0" lang="en" sz="1100" u="none" cap="none" strike="noStrike">
                <a:solidFill>
                  <a:schemeClr val="dk1"/>
                </a:solidFill>
                <a:latin typeface="Public Sans Light"/>
                <a:ea typeface="Public Sans Light"/>
                <a:cs typeface="Public Sans Light"/>
                <a:sym typeface="Public Sans Light"/>
              </a:rPr>
              <a:t>Inspiring case studies: seven influencer gems</a:t>
            </a:r>
            <a:endParaRPr b="0" i="0" sz="1100" u="none" cap="none" strike="noStrike">
              <a:solidFill>
                <a:schemeClr val="dk1"/>
              </a:solidFill>
              <a:latin typeface="Public Sans Light"/>
              <a:ea typeface="Public Sans Light"/>
              <a:cs typeface="Public Sans Light"/>
              <a:sym typeface="Public Sans Light"/>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6" name="Shape 386"/>
        <p:cNvGrpSpPr/>
        <p:nvPr/>
      </p:nvGrpSpPr>
      <p:grpSpPr>
        <a:xfrm>
          <a:off x="0" y="0"/>
          <a:ext cx="0" cy="0"/>
          <a:chOff x="0" y="0"/>
          <a:chExt cx="0" cy="0"/>
        </a:xfrm>
      </p:grpSpPr>
      <p:pic>
        <p:nvPicPr>
          <p:cNvPr id="387" name="Google Shape;387;p43">
            <a:hlinkClick r:id="rId3"/>
          </p:cNvPr>
          <p:cNvPicPr preferRelativeResize="0"/>
          <p:nvPr/>
        </p:nvPicPr>
        <p:blipFill rotWithShape="1">
          <a:blip r:embed="rId4">
            <a:alphaModFix/>
          </a:blip>
          <a:srcRect b="-30644" l="0" r="0" t="-2884"/>
          <a:stretch/>
        </p:blipFill>
        <p:spPr>
          <a:xfrm>
            <a:off x="650604" y="479155"/>
            <a:ext cx="1055475" cy="489900"/>
          </a:xfrm>
          <a:prstGeom prst="rect">
            <a:avLst/>
          </a:prstGeom>
          <a:noFill/>
          <a:ln>
            <a:noFill/>
          </a:ln>
        </p:spPr>
      </p:pic>
      <p:cxnSp>
        <p:nvCxnSpPr>
          <p:cNvPr id="388" name="Google Shape;388;p43"/>
          <p:cNvCxnSpPr/>
          <p:nvPr/>
        </p:nvCxnSpPr>
        <p:spPr>
          <a:xfrm>
            <a:off x="0" y="7325550"/>
            <a:ext cx="495900" cy="0"/>
          </a:xfrm>
          <a:prstGeom prst="straightConnector1">
            <a:avLst/>
          </a:prstGeom>
          <a:noFill/>
          <a:ln cap="flat" cmpd="sng" w="9525">
            <a:solidFill>
              <a:srgbClr val="000000"/>
            </a:solidFill>
            <a:prstDash val="solid"/>
            <a:round/>
            <a:headEnd len="sm" w="sm" type="none"/>
            <a:tailEnd len="sm" w="sm" type="none"/>
          </a:ln>
        </p:spPr>
      </p:cxnSp>
      <p:pic>
        <p:nvPicPr>
          <p:cNvPr id="389" name="Google Shape;389;p43"/>
          <p:cNvPicPr preferRelativeResize="0"/>
          <p:nvPr/>
        </p:nvPicPr>
        <p:blipFill rotWithShape="1">
          <a:blip r:embed="rId5">
            <a:alphaModFix/>
          </a:blip>
          <a:srcRect b="39235" l="0" r="0" t="38476"/>
          <a:stretch/>
        </p:blipFill>
        <p:spPr>
          <a:xfrm>
            <a:off x="1955787" y="541538"/>
            <a:ext cx="1288650" cy="287175"/>
          </a:xfrm>
          <a:prstGeom prst="rect">
            <a:avLst/>
          </a:prstGeom>
          <a:noFill/>
          <a:ln>
            <a:noFill/>
          </a:ln>
        </p:spPr>
      </p:pic>
      <p:cxnSp>
        <p:nvCxnSpPr>
          <p:cNvPr id="390" name="Google Shape;390;p43"/>
          <p:cNvCxnSpPr/>
          <p:nvPr/>
        </p:nvCxnSpPr>
        <p:spPr>
          <a:xfrm flipH="1">
            <a:off x="1841093" y="510975"/>
            <a:ext cx="94800" cy="348300"/>
          </a:xfrm>
          <a:prstGeom prst="straightConnector1">
            <a:avLst/>
          </a:prstGeom>
          <a:noFill/>
          <a:ln cap="flat" cmpd="sng" w="9525">
            <a:solidFill>
              <a:schemeClr val="dk2"/>
            </a:solidFill>
            <a:prstDash val="solid"/>
            <a:round/>
            <a:headEnd len="sm" w="sm" type="none"/>
            <a:tailEnd len="sm" w="sm" type="none"/>
          </a:ln>
        </p:spPr>
      </p:cxnSp>
      <p:sp>
        <p:nvSpPr>
          <p:cNvPr id="391" name="Google Shape;391;p43"/>
          <p:cNvSpPr txBox="1"/>
          <p:nvPr/>
        </p:nvSpPr>
        <p:spPr>
          <a:xfrm>
            <a:off x="543751" y="2090050"/>
            <a:ext cx="44739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1" i="0" lang="en" sz="1400" u="none" cap="none" strike="noStrike">
                <a:solidFill>
                  <a:schemeClr val="dk1"/>
                </a:solidFill>
                <a:latin typeface="Public Sans"/>
                <a:ea typeface="Public Sans"/>
                <a:cs typeface="Public Sans"/>
                <a:sym typeface="Public Sans"/>
              </a:rPr>
              <a:t>Outcome</a:t>
            </a:r>
            <a:endParaRPr b="1" i="0" sz="2400" u="none" cap="none" strike="noStrike">
              <a:solidFill>
                <a:srgbClr val="000000"/>
              </a:solidFill>
              <a:latin typeface="Public Sans"/>
              <a:ea typeface="Public Sans"/>
              <a:cs typeface="Public Sans"/>
              <a:sym typeface="Public Sans"/>
            </a:endParaRPr>
          </a:p>
        </p:txBody>
      </p:sp>
      <p:sp>
        <p:nvSpPr>
          <p:cNvPr id="392" name="Google Shape;392;p43"/>
          <p:cNvSpPr txBox="1"/>
          <p:nvPr/>
        </p:nvSpPr>
        <p:spPr>
          <a:xfrm>
            <a:off x="543750" y="2572725"/>
            <a:ext cx="4473900" cy="2565600"/>
          </a:xfrm>
          <a:prstGeom prst="rect">
            <a:avLst/>
          </a:prstGeom>
          <a:noFill/>
          <a:ln>
            <a:noFill/>
          </a:ln>
        </p:spPr>
        <p:txBody>
          <a:bodyPr anchorCtr="0" anchor="t" bIns="91425" lIns="91425" spcFirstLastPara="1" rIns="91425" wrap="square" tIns="91425">
            <a:noAutofit/>
          </a:bodyPr>
          <a:lstStyle/>
          <a:p>
            <a:pPr indent="0" lvl="0" marL="0" marR="0" rtl="0" algn="l">
              <a:lnSpc>
                <a:spcPct val="135000"/>
              </a:lnSpc>
              <a:spcBef>
                <a:spcPts val="0"/>
              </a:spcBef>
              <a:spcAft>
                <a:spcPts val="0"/>
              </a:spcAft>
              <a:buClr>
                <a:srgbClr val="000000"/>
              </a:buClr>
              <a:buSzPts val="1200"/>
              <a:buFont typeface="Arial"/>
              <a:buNone/>
            </a:pPr>
            <a:r>
              <a:rPr b="0" i="0" lang="en" sz="1200" u="none" cap="none" strike="noStrike">
                <a:solidFill>
                  <a:schemeClr val="dk1"/>
                </a:solidFill>
                <a:latin typeface="Public Sans"/>
                <a:ea typeface="Public Sans"/>
                <a:cs typeface="Public Sans"/>
                <a:sym typeface="Public Sans"/>
              </a:rPr>
              <a:t>Results included:</a:t>
            </a:r>
            <a:endParaRPr b="0" i="0" sz="1200" u="none" cap="none" strike="noStrike">
              <a:solidFill>
                <a:schemeClr val="dk1"/>
              </a:solidFill>
              <a:latin typeface="Public Sans"/>
              <a:ea typeface="Public Sans"/>
              <a:cs typeface="Public Sans"/>
              <a:sym typeface="Public Sans"/>
            </a:endParaRPr>
          </a:p>
          <a:p>
            <a:pPr indent="-304800" lvl="0" marL="457200" marR="0" rtl="0" algn="l">
              <a:lnSpc>
                <a:spcPct val="135000"/>
              </a:lnSpc>
              <a:spcBef>
                <a:spcPts val="1500"/>
              </a:spcBef>
              <a:spcAft>
                <a:spcPts val="0"/>
              </a:spcAft>
              <a:buClr>
                <a:srgbClr val="F5333F"/>
              </a:buClr>
              <a:buSzPts val="1200"/>
              <a:buFont typeface="Public Sans"/>
              <a:buChar char="●"/>
            </a:pPr>
            <a:r>
              <a:rPr b="0" i="0" lang="en" sz="1200" u="none" cap="none" strike="noStrike">
                <a:solidFill>
                  <a:schemeClr val="dk1"/>
                </a:solidFill>
                <a:latin typeface="Public Sans"/>
                <a:ea typeface="Public Sans"/>
                <a:cs typeface="Public Sans"/>
                <a:sym typeface="Public Sans"/>
              </a:rPr>
              <a:t>100 percent month-over-month influencer growth </a:t>
            </a:r>
            <a:endParaRPr b="0" i="0" sz="1200" u="none" cap="none" strike="noStrike">
              <a:solidFill>
                <a:schemeClr val="dk1"/>
              </a:solidFill>
              <a:latin typeface="Public Sans"/>
              <a:ea typeface="Public Sans"/>
              <a:cs typeface="Public Sans"/>
              <a:sym typeface="Public Sans"/>
            </a:endParaRPr>
          </a:p>
          <a:p>
            <a:pPr indent="-304800" lvl="0" marL="457200" marR="0" rtl="0" algn="l">
              <a:lnSpc>
                <a:spcPct val="135000"/>
              </a:lnSpc>
              <a:spcBef>
                <a:spcPts val="1000"/>
              </a:spcBef>
              <a:spcAft>
                <a:spcPts val="0"/>
              </a:spcAft>
              <a:buClr>
                <a:srgbClr val="F5333F"/>
              </a:buClr>
              <a:buSzPts val="1200"/>
              <a:buFont typeface="Public Sans"/>
              <a:buChar char="●"/>
            </a:pPr>
            <a:r>
              <a:rPr b="0" i="0" lang="en" sz="1200" u="none" cap="none" strike="noStrike">
                <a:solidFill>
                  <a:schemeClr val="dk1"/>
                </a:solidFill>
                <a:latin typeface="Public Sans"/>
                <a:ea typeface="Public Sans"/>
                <a:cs typeface="Public Sans"/>
                <a:sym typeface="Public Sans"/>
              </a:rPr>
              <a:t>19 percent year-over-year improvement in return </a:t>
            </a:r>
            <a:br>
              <a:rPr b="0" i="0" lang="en" sz="1200" u="none" cap="none" strike="noStrike">
                <a:solidFill>
                  <a:schemeClr val="dk1"/>
                </a:solidFill>
                <a:latin typeface="Public Sans"/>
                <a:ea typeface="Public Sans"/>
                <a:cs typeface="Public Sans"/>
                <a:sym typeface="Public Sans"/>
              </a:rPr>
            </a:br>
            <a:r>
              <a:rPr b="0" i="0" lang="en" sz="1200" u="none" cap="none" strike="noStrike">
                <a:solidFill>
                  <a:schemeClr val="dk1"/>
                </a:solidFill>
                <a:latin typeface="Public Sans"/>
                <a:ea typeface="Public Sans"/>
                <a:cs typeface="Public Sans"/>
                <a:sym typeface="Public Sans"/>
              </a:rPr>
              <a:t>on ad spend (ROAS) </a:t>
            </a:r>
            <a:endParaRPr b="0" i="0" sz="1200" u="none" cap="none" strike="noStrike">
              <a:solidFill>
                <a:schemeClr val="dk1"/>
              </a:solidFill>
              <a:latin typeface="Public Sans"/>
              <a:ea typeface="Public Sans"/>
              <a:cs typeface="Public Sans"/>
              <a:sym typeface="Public Sans"/>
            </a:endParaRPr>
          </a:p>
          <a:p>
            <a:pPr indent="-304800" lvl="0" marL="457200" marR="0" rtl="0" algn="l">
              <a:lnSpc>
                <a:spcPct val="135000"/>
              </a:lnSpc>
              <a:spcBef>
                <a:spcPts val="1000"/>
              </a:spcBef>
              <a:spcAft>
                <a:spcPts val="1000"/>
              </a:spcAft>
              <a:buClr>
                <a:srgbClr val="F5333F"/>
              </a:buClr>
              <a:buSzPts val="1200"/>
              <a:buFont typeface="Public Sans"/>
              <a:buChar char="●"/>
            </a:pPr>
            <a:r>
              <a:rPr b="0" i="0" lang="en" sz="1200" u="none" cap="none" strike="noStrike">
                <a:solidFill>
                  <a:schemeClr val="dk1"/>
                </a:solidFill>
                <a:latin typeface="Public Sans"/>
                <a:ea typeface="Public Sans"/>
                <a:cs typeface="Public Sans"/>
                <a:sym typeface="Public Sans"/>
              </a:rPr>
              <a:t>117 percent revenue growth </a:t>
            </a:r>
            <a:endParaRPr b="0" i="0" sz="1200" u="none" cap="none" strike="noStrike">
              <a:solidFill>
                <a:srgbClr val="000000"/>
              </a:solidFill>
              <a:latin typeface="Public Sans"/>
              <a:ea typeface="Public Sans"/>
              <a:cs typeface="Public Sans"/>
              <a:sym typeface="Public Sans"/>
            </a:endParaRPr>
          </a:p>
        </p:txBody>
      </p:sp>
      <p:sp>
        <p:nvSpPr>
          <p:cNvPr id="393" name="Google Shape;393;p43"/>
          <p:cNvSpPr txBox="1"/>
          <p:nvPr/>
        </p:nvSpPr>
        <p:spPr>
          <a:xfrm>
            <a:off x="8058825" y="2999903"/>
            <a:ext cx="1614900" cy="985800"/>
          </a:xfrm>
          <a:prstGeom prst="rect">
            <a:avLst/>
          </a:prstGeom>
          <a:noFill/>
          <a:ln>
            <a:noFill/>
          </a:ln>
        </p:spPr>
        <p:txBody>
          <a:bodyPr anchorCtr="0" anchor="ctr" bIns="91425" lIns="91425" spcFirstLastPara="1" rIns="91425" wrap="square" tIns="91425">
            <a:noAutofit/>
          </a:bodyPr>
          <a:lstStyle/>
          <a:p>
            <a:pPr indent="0" lvl="0" marL="0" marR="0" rtl="0" algn="l">
              <a:lnSpc>
                <a:spcPct val="130000"/>
              </a:lnSpc>
              <a:spcBef>
                <a:spcPts val="0"/>
              </a:spcBef>
              <a:spcAft>
                <a:spcPts val="1000"/>
              </a:spcAft>
              <a:buClr>
                <a:srgbClr val="000000"/>
              </a:buClr>
              <a:buSzPts val="1200"/>
              <a:buFont typeface="Arial"/>
              <a:buNone/>
            </a:pPr>
            <a:r>
              <a:rPr b="0" i="0" lang="en" sz="1200" u="none" cap="none" strike="noStrike">
                <a:solidFill>
                  <a:srgbClr val="000000"/>
                </a:solidFill>
                <a:latin typeface="Public Sans"/>
                <a:ea typeface="Public Sans"/>
                <a:cs typeface="Public Sans"/>
                <a:sym typeface="Public Sans"/>
              </a:rPr>
              <a:t>month-over-month influencer growth</a:t>
            </a:r>
            <a:endParaRPr b="0" i="0" sz="1200" u="none" cap="none" strike="noStrike">
              <a:solidFill>
                <a:srgbClr val="000000"/>
              </a:solidFill>
              <a:latin typeface="Public Sans"/>
              <a:ea typeface="Public Sans"/>
              <a:cs typeface="Public Sans"/>
              <a:sym typeface="Public Sans"/>
            </a:endParaRPr>
          </a:p>
        </p:txBody>
      </p:sp>
      <p:sp>
        <p:nvSpPr>
          <p:cNvPr id="394" name="Google Shape;394;p43"/>
          <p:cNvSpPr txBox="1"/>
          <p:nvPr/>
        </p:nvSpPr>
        <p:spPr>
          <a:xfrm>
            <a:off x="6125593" y="3249453"/>
            <a:ext cx="1500900" cy="557400"/>
          </a:xfrm>
          <a:prstGeom prst="rect">
            <a:avLst/>
          </a:prstGeom>
          <a:noFill/>
          <a:ln>
            <a:noFill/>
          </a:ln>
        </p:spPr>
        <p:txBody>
          <a:bodyPr anchorCtr="0" anchor="ctr" bIns="91425" lIns="91425" spcFirstLastPara="1" rIns="91425" wrap="square" tIns="91425">
            <a:noAutofit/>
          </a:bodyPr>
          <a:lstStyle/>
          <a:p>
            <a:pPr indent="0" lvl="0" marL="0" marR="0" rtl="0" algn="ctr">
              <a:lnSpc>
                <a:spcPct val="120000"/>
              </a:lnSpc>
              <a:spcBef>
                <a:spcPts val="0"/>
              </a:spcBef>
              <a:spcAft>
                <a:spcPts val="0"/>
              </a:spcAft>
              <a:buClr>
                <a:srgbClr val="000000"/>
              </a:buClr>
              <a:buSzPts val="3300"/>
              <a:buFont typeface="Arial"/>
              <a:buNone/>
            </a:pPr>
            <a:r>
              <a:rPr b="1" i="0" lang="en" sz="3300" u="none" cap="none" strike="noStrike">
                <a:solidFill>
                  <a:srgbClr val="000000"/>
                </a:solidFill>
                <a:latin typeface="Public Sans"/>
                <a:ea typeface="Public Sans"/>
                <a:cs typeface="Public Sans"/>
                <a:sym typeface="Public Sans"/>
              </a:rPr>
              <a:t>100%</a:t>
            </a:r>
            <a:endParaRPr b="1" i="0" sz="3300" u="none" cap="none" strike="noStrike">
              <a:solidFill>
                <a:srgbClr val="000000"/>
              </a:solidFill>
              <a:latin typeface="Public Sans"/>
              <a:ea typeface="Public Sans"/>
              <a:cs typeface="Public Sans"/>
              <a:sym typeface="Public Sans"/>
            </a:endParaRPr>
          </a:p>
        </p:txBody>
      </p:sp>
      <p:sp>
        <p:nvSpPr>
          <p:cNvPr id="395" name="Google Shape;395;p43"/>
          <p:cNvSpPr/>
          <p:nvPr/>
        </p:nvSpPr>
        <p:spPr>
          <a:xfrm>
            <a:off x="6054192" y="2685346"/>
            <a:ext cx="1614900" cy="1614900"/>
          </a:xfrm>
          <a:prstGeom prst="donut">
            <a:avLst>
              <a:gd fmla="val 2719" name="adj"/>
            </a:avLst>
          </a:prstGeom>
          <a:gradFill>
            <a:gsLst>
              <a:gs pos="0">
                <a:srgbClr val="F77300"/>
              </a:gs>
              <a:gs pos="100000">
                <a:srgbClr val="F5333F"/>
              </a:gs>
            </a:gsLst>
            <a:lin ang="0"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6" name="Google Shape;396;p43"/>
          <p:cNvSpPr txBox="1"/>
          <p:nvPr/>
        </p:nvSpPr>
        <p:spPr>
          <a:xfrm>
            <a:off x="527537" y="1536312"/>
            <a:ext cx="8857200" cy="410100"/>
          </a:xfrm>
          <a:prstGeom prst="rect">
            <a:avLst/>
          </a:prstGeom>
          <a:noFill/>
          <a:ln>
            <a:noFill/>
          </a:ln>
        </p:spPr>
        <p:txBody>
          <a:bodyPr anchorCtr="0" anchor="t" bIns="113100" lIns="113100" spcFirstLastPara="1" rIns="113100" wrap="square" tIns="113100">
            <a:noAutofit/>
          </a:bodyPr>
          <a:lstStyle/>
          <a:p>
            <a:pPr indent="0" lvl="0" marL="0" marR="0" rtl="0" algn="l">
              <a:lnSpc>
                <a:spcPct val="135000"/>
              </a:lnSpc>
              <a:spcBef>
                <a:spcPts val="0"/>
              </a:spcBef>
              <a:spcAft>
                <a:spcPts val="1500"/>
              </a:spcAft>
              <a:buClr>
                <a:srgbClr val="000000"/>
              </a:buClr>
              <a:buSzPts val="1600"/>
              <a:buFont typeface="Arial"/>
              <a:buNone/>
            </a:pPr>
            <a:r>
              <a:rPr b="1" i="0" lang="en" sz="1600" u="none" cap="none" strike="noStrike">
                <a:solidFill>
                  <a:srgbClr val="F5333F"/>
                </a:solidFill>
                <a:latin typeface="Public Sans"/>
                <a:ea typeface="Public Sans"/>
                <a:cs typeface="Public Sans"/>
                <a:sym typeface="Public Sans"/>
              </a:rPr>
              <a:t>Ritz Camera used click path reporting to achieve these revenue goals</a:t>
            </a:r>
            <a:endParaRPr b="1" i="0" sz="1600" u="none" cap="none" strike="noStrike">
              <a:solidFill>
                <a:srgbClr val="F5333F"/>
              </a:solidFill>
              <a:latin typeface="Public Sans"/>
              <a:ea typeface="Public Sans"/>
              <a:cs typeface="Public Sans"/>
              <a:sym typeface="Public Sans"/>
            </a:endParaRPr>
          </a:p>
        </p:txBody>
      </p:sp>
      <p:sp>
        <p:nvSpPr>
          <p:cNvPr id="397" name="Google Shape;397;p43"/>
          <p:cNvSpPr/>
          <p:nvPr/>
        </p:nvSpPr>
        <p:spPr>
          <a:xfrm>
            <a:off x="6054194" y="4600514"/>
            <a:ext cx="1618500" cy="1618500"/>
          </a:xfrm>
          <a:prstGeom prst="donut">
            <a:avLst>
              <a:gd fmla="val 4969" name="adj"/>
            </a:avLst>
          </a:prstGeom>
          <a:solidFill>
            <a:srgbClr val="EFEFE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8" name="Google Shape;398;p43"/>
          <p:cNvSpPr txBox="1"/>
          <p:nvPr/>
        </p:nvSpPr>
        <p:spPr>
          <a:xfrm>
            <a:off x="8058825" y="4916863"/>
            <a:ext cx="1500900" cy="985800"/>
          </a:xfrm>
          <a:prstGeom prst="rect">
            <a:avLst/>
          </a:prstGeom>
          <a:noFill/>
          <a:ln>
            <a:noFill/>
          </a:ln>
        </p:spPr>
        <p:txBody>
          <a:bodyPr anchorCtr="0" anchor="ctr" bIns="91425" lIns="91425" spcFirstLastPara="1" rIns="91425" wrap="square" tIns="91425">
            <a:noAutofit/>
          </a:bodyPr>
          <a:lstStyle/>
          <a:p>
            <a:pPr indent="0" lvl="0" marL="0" marR="0" rtl="0" algn="l">
              <a:lnSpc>
                <a:spcPct val="130000"/>
              </a:lnSpc>
              <a:spcBef>
                <a:spcPts val="0"/>
              </a:spcBef>
              <a:spcAft>
                <a:spcPts val="1000"/>
              </a:spcAft>
              <a:buClr>
                <a:srgbClr val="000000"/>
              </a:buClr>
              <a:buSzPts val="1200"/>
              <a:buFont typeface="Arial"/>
              <a:buNone/>
            </a:pPr>
            <a:r>
              <a:rPr b="0" i="0" lang="en" sz="1200" u="none" cap="none" strike="noStrike">
                <a:solidFill>
                  <a:srgbClr val="000000"/>
                </a:solidFill>
                <a:latin typeface="Public Sans"/>
                <a:ea typeface="Public Sans"/>
                <a:cs typeface="Public Sans"/>
                <a:sym typeface="Public Sans"/>
              </a:rPr>
              <a:t>year-over-year improvement in return on ad spend (ROAS)</a:t>
            </a:r>
            <a:endParaRPr b="0" i="0" sz="1200" u="none" cap="none" strike="noStrike">
              <a:solidFill>
                <a:srgbClr val="000000"/>
              </a:solidFill>
              <a:latin typeface="Public Sans"/>
              <a:ea typeface="Public Sans"/>
              <a:cs typeface="Public Sans"/>
              <a:sym typeface="Public Sans"/>
            </a:endParaRPr>
          </a:p>
        </p:txBody>
      </p:sp>
      <p:sp>
        <p:nvSpPr>
          <p:cNvPr id="399" name="Google Shape;399;p43"/>
          <p:cNvSpPr txBox="1"/>
          <p:nvPr/>
        </p:nvSpPr>
        <p:spPr>
          <a:xfrm>
            <a:off x="5994681" y="5140358"/>
            <a:ext cx="1737300" cy="538800"/>
          </a:xfrm>
          <a:prstGeom prst="rect">
            <a:avLst/>
          </a:prstGeom>
          <a:noFill/>
          <a:ln>
            <a:noFill/>
          </a:ln>
        </p:spPr>
        <p:txBody>
          <a:bodyPr anchorCtr="0" anchor="ctr" bIns="91425" lIns="91425" spcFirstLastPara="1" rIns="91425" wrap="square" tIns="91425">
            <a:noAutofit/>
          </a:bodyPr>
          <a:lstStyle/>
          <a:p>
            <a:pPr indent="0" lvl="0" marL="0" marR="0" rtl="0" algn="ctr">
              <a:lnSpc>
                <a:spcPct val="130000"/>
              </a:lnSpc>
              <a:spcBef>
                <a:spcPts val="0"/>
              </a:spcBef>
              <a:spcAft>
                <a:spcPts val="1000"/>
              </a:spcAft>
              <a:buClr>
                <a:srgbClr val="000000"/>
              </a:buClr>
              <a:buSzPts val="3300"/>
              <a:buFont typeface="Arial"/>
              <a:buNone/>
            </a:pPr>
            <a:r>
              <a:rPr b="1" i="0" lang="en" sz="3300" u="none" cap="none" strike="noStrike">
                <a:solidFill>
                  <a:srgbClr val="000000"/>
                </a:solidFill>
                <a:latin typeface="Public Sans"/>
                <a:ea typeface="Public Sans"/>
                <a:cs typeface="Public Sans"/>
                <a:sym typeface="Public Sans"/>
              </a:rPr>
              <a:t>19%</a:t>
            </a:r>
            <a:endParaRPr b="1" i="0" sz="3300" u="none" cap="none" strike="noStrike">
              <a:solidFill>
                <a:srgbClr val="000000"/>
              </a:solidFill>
              <a:latin typeface="Public Sans"/>
              <a:ea typeface="Public Sans"/>
              <a:cs typeface="Public Sans"/>
              <a:sym typeface="Public Sans"/>
            </a:endParaRPr>
          </a:p>
        </p:txBody>
      </p:sp>
      <p:sp>
        <p:nvSpPr>
          <p:cNvPr id="400" name="Google Shape;400;p43"/>
          <p:cNvSpPr/>
          <p:nvPr/>
        </p:nvSpPr>
        <p:spPr>
          <a:xfrm flipH="1" rot="9000210">
            <a:off x="6054220" y="4600807"/>
            <a:ext cx="1618371" cy="1618371"/>
          </a:xfrm>
          <a:prstGeom prst="blockArc">
            <a:avLst>
              <a:gd fmla="val 18995918" name="adj1"/>
              <a:gd fmla="val 3600711" name="adj2"/>
              <a:gd fmla="val 5049" name="adj3"/>
            </a:avLst>
          </a:prstGeom>
          <a:gradFill>
            <a:gsLst>
              <a:gs pos="0">
                <a:srgbClr val="F77300"/>
              </a:gs>
              <a:gs pos="100000">
                <a:srgbClr val="F5333F"/>
              </a:gs>
            </a:gsLst>
            <a:lin ang="0"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1" name="Google Shape;401;p43"/>
          <p:cNvSpPr/>
          <p:nvPr/>
        </p:nvSpPr>
        <p:spPr>
          <a:xfrm>
            <a:off x="7945150" y="514425"/>
            <a:ext cx="1462500" cy="341400"/>
          </a:xfrm>
          <a:prstGeom prst="roundRect">
            <a:avLst>
              <a:gd fmla="val 50000" name="adj"/>
            </a:avLst>
          </a:prstGeom>
          <a:solidFill>
            <a:srgbClr val="F5333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00"/>
              <a:buFont typeface="Arial"/>
              <a:buNone/>
            </a:pPr>
            <a:r>
              <a:rPr b="1" i="0" lang="en" sz="900" u="none" cap="none" strike="noStrike">
                <a:solidFill>
                  <a:srgbClr val="FFFFFF"/>
                </a:solidFill>
                <a:latin typeface="Public Sans"/>
                <a:ea typeface="Public Sans"/>
                <a:cs typeface="Public Sans"/>
                <a:sym typeface="Public Sans"/>
              </a:rPr>
              <a:t>CASE STUDY  4</a:t>
            </a:r>
            <a:endParaRPr b="1" i="0" sz="900" u="none" cap="none" strike="noStrike">
              <a:solidFill>
                <a:srgbClr val="FFFFFF"/>
              </a:solidFill>
              <a:latin typeface="Public Sans"/>
              <a:ea typeface="Public Sans"/>
              <a:cs typeface="Public Sans"/>
              <a:sym typeface="Public Sans"/>
            </a:endParaRPr>
          </a:p>
        </p:txBody>
      </p:sp>
      <p:sp>
        <p:nvSpPr>
          <p:cNvPr id="402" name="Google Shape;402;p43"/>
          <p:cNvSpPr txBox="1"/>
          <p:nvPr/>
        </p:nvSpPr>
        <p:spPr>
          <a:xfrm>
            <a:off x="562514" y="7140900"/>
            <a:ext cx="9004800" cy="354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0" i="0" lang="en" sz="1100" u="none" cap="none" strike="noStrike">
                <a:solidFill>
                  <a:schemeClr val="dk1"/>
                </a:solidFill>
                <a:latin typeface="Public Sans Light"/>
                <a:ea typeface="Public Sans Light"/>
                <a:cs typeface="Public Sans Light"/>
                <a:sym typeface="Public Sans Light"/>
              </a:rPr>
              <a:t>Inspiring case studies: seven influencer gems</a:t>
            </a:r>
            <a:endParaRPr b="0" i="0" sz="1100" u="none" cap="none" strike="noStrike">
              <a:solidFill>
                <a:schemeClr val="dk1"/>
              </a:solidFill>
              <a:latin typeface="Public Sans Light"/>
              <a:ea typeface="Public Sans Light"/>
              <a:cs typeface="Public Sans Light"/>
              <a:sym typeface="Public Sans Light"/>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6" name="Shape 406"/>
        <p:cNvGrpSpPr/>
        <p:nvPr/>
      </p:nvGrpSpPr>
      <p:grpSpPr>
        <a:xfrm>
          <a:off x="0" y="0"/>
          <a:ext cx="0" cy="0"/>
          <a:chOff x="0" y="0"/>
          <a:chExt cx="0" cy="0"/>
        </a:xfrm>
      </p:grpSpPr>
      <p:pic>
        <p:nvPicPr>
          <p:cNvPr id="407" name="Google Shape;407;p44">
            <a:hlinkClick r:id="rId3"/>
          </p:cNvPr>
          <p:cNvPicPr preferRelativeResize="0"/>
          <p:nvPr/>
        </p:nvPicPr>
        <p:blipFill rotWithShape="1">
          <a:blip r:embed="rId4">
            <a:alphaModFix/>
          </a:blip>
          <a:srcRect b="-30644" l="0" r="0" t="-2884"/>
          <a:stretch/>
        </p:blipFill>
        <p:spPr>
          <a:xfrm>
            <a:off x="650604" y="479155"/>
            <a:ext cx="1055475" cy="489900"/>
          </a:xfrm>
          <a:prstGeom prst="rect">
            <a:avLst/>
          </a:prstGeom>
          <a:noFill/>
          <a:ln>
            <a:noFill/>
          </a:ln>
        </p:spPr>
      </p:pic>
      <p:cxnSp>
        <p:nvCxnSpPr>
          <p:cNvPr id="408" name="Google Shape;408;p44"/>
          <p:cNvCxnSpPr/>
          <p:nvPr/>
        </p:nvCxnSpPr>
        <p:spPr>
          <a:xfrm>
            <a:off x="0" y="7325550"/>
            <a:ext cx="495900" cy="0"/>
          </a:xfrm>
          <a:prstGeom prst="straightConnector1">
            <a:avLst/>
          </a:prstGeom>
          <a:noFill/>
          <a:ln cap="flat" cmpd="sng" w="9525">
            <a:solidFill>
              <a:srgbClr val="000000"/>
            </a:solidFill>
            <a:prstDash val="solid"/>
            <a:round/>
            <a:headEnd len="sm" w="sm" type="none"/>
            <a:tailEnd len="sm" w="sm" type="none"/>
          </a:ln>
        </p:spPr>
      </p:cxnSp>
      <p:sp>
        <p:nvSpPr>
          <p:cNvPr id="409" name="Google Shape;409;p44"/>
          <p:cNvSpPr txBox="1"/>
          <p:nvPr/>
        </p:nvSpPr>
        <p:spPr>
          <a:xfrm>
            <a:off x="543461" y="2112114"/>
            <a:ext cx="42660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0" lang="en" sz="1400" u="none" cap="none" strike="noStrike">
                <a:solidFill>
                  <a:srgbClr val="000000"/>
                </a:solidFill>
                <a:latin typeface="Public Sans"/>
                <a:ea typeface="Public Sans"/>
                <a:cs typeface="Public Sans"/>
                <a:sym typeface="Public Sans"/>
              </a:rPr>
              <a:t>Situation</a:t>
            </a:r>
            <a:endParaRPr b="1" i="0" sz="1400" u="none" cap="none" strike="noStrike">
              <a:solidFill>
                <a:srgbClr val="000000"/>
              </a:solidFill>
              <a:latin typeface="Public Sans"/>
              <a:ea typeface="Public Sans"/>
              <a:cs typeface="Public Sans"/>
              <a:sym typeface="Public Sans"/>
            </a:endParaRPr>
          </a:p>
        </p:txBody>
      </p:sp>
      <p:sp>
        <p:nvSpPr>
          <p:cNvPr id="410" name="Google Shape;410;p44"/>
          <p:cNvSpPr txBox="1"/>
          <p:nvPr/>
        </p:nvSpPr>
        <p:spPr>
          <a:xfrm>
            <a:off x="549750" y="2575897"/>
            <a:ext cx="4266000" cy="1530900"/>
          </a:xfrm>
          <a:prstGeom prst="rect">
            <a:avLst/>
          </a:prstGeom>
          <a:noFill/>
          <a:ln>
            <a:noFill/>
          </a:ln>
        </p:spPr>
        <p:txBody>
          <a:bodyPr anchorCtr="0" anchor="t" bIns="91425" lIns="91425" spcFirstLastPara="1" rIns="91425" wrap="square" tIns="91425">
            <a:noAutofit/>
          </a:bodyPr>
          <a:lstStyle/>
          <a:p>
            <a:pPr indent="0" lvl="0" marL="0" marR="0" rtl="0" algn="l">
              <a:lnSpc>
                <a:spcPct val="135000"/>
              </a:lnSpc>
              <a:spcBef>
                <a:spcPts val="0"/>
              </a:spcBef>
              <a:spcAft>
                <a:spcPts val="1000"/>
              </a:spcAft>
              <a:buClr>
                <a:srgbClr val="000000"/>
              </a:buClr>
              <a:buSzPts val="1200"/>
              <a:buFont typeface="Arial"/>
              <a:buNone/>
            </a:pPr>
            <a:r>
              <a:rPr b="0" i="0" lang="en" sz="1200" u="sng" cap="none" strike="noStrike">
                <a:solidFill>
                  <a:schemeClr val="hlink"/>
                </a:solidFill>
                <a:latin typeface="Public Sans"/>
                <a:ea typeface="Public Sans"/>
                <a:cs typeface="Public Sans"/>
                <a:sym typeface="Public Sans"/>
                <a:hlinkClick r:id="rId5"/>
              </a:rPr>
              <a:t>LightInTheBox</a:t>
            </a:r>
            <a:r>
              <a:rPr b="0" i="0" lang="en" sz="1200" u="none" cap="none" strike="noStrike">
                <a:solidFill>
                  <a:srgbClr val="000000"/>
                </a:solidFill>
                <a:latin typeface="Public Sans"/>
                <a:ea typeface="Public Sans"/>
                <a:cs typeface="Public Sans"/>
                <a:sym typeface="Public Sans"/>
              </a:rPr>
              <a:t> recognized the value of influencers but could only execute 10 to 20 placements a month, given how time-consuming it was to discover, recruit, negotiate with, track, and aggregate them. The company wanted to grow its program globally but needed to do so in a scalable fashion.</a:t>
            </a:r>
            <a:endParaRPr b="0" i="0" sz="1200" u="none" cap="none" strike="noStrike">
              <a:solidFill>
                <a:srgbClr val="000000"/>
              </a:solidFill>
              <a:latin typeface="Public Sans"/>
              <a:ea typeface="Public Sans"/>
              <a:cs typeface="Public Sans"/>
              <a:sym typeface="Public Sans"/>
            </a:endParaRPr>
          </a:p>
        </p:txBody>
      </p:sp>
      <p:sp>
        <p:nvSpPr>
          <p:cNvPr id="411" name="Google Shape;411;p44"/>
          <p:cNvSpPr txBox="1"/>
          <p:nvPr/>
        </p:nvSpPr>
        <p:spPr>
          <a:xfrm>
            <a:off x="650604" y="4466687"/>
            <a:ext cx="42660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0" lang="en" sz="1400" u="none" cap="none" strike="noStrike">
                <a:solidFill>
                  <a:srgbClr val="000000"/>
                </a:solidFill>
                <a:latin typeface="Public Sans"/>
                <a:ea typeface="Public Sans"/>
                <a:cs typeface="Public Sans"/>
                <a:sym typeface="Public Sans"/>
              </a:rPr>
              <a:t>Solution</a:t>
            </a:r>
            <a:endParaRPr b="1" i="0" sz="1400" u="none" cap="none" strike="noStrike">
              <a:solidFill>
                <a:srgbClr val="000000"/>
              </a:solidFill>
              <a:latin typeface="Public Sans"/>
              <a:ea typeface="Public Sans"/>
              <a:cs typeface="Public Sans"/>
              <a:sym typeface="Public Sans"/>
            </a:endParaRPr>
          </a:p>
        </p:txBody>
      </p:sp>
      <p:sp>
        <p:nvSpPr>
          <p:cNvPr id="412" name="Google Shape;412;p44"/>
          <p:cNvSpPr txBox="1"/>
          <p:nvPr/>
        </p:nvSpPr>
        <p:spPr>
          <a:xfrm>
            <a:off x="650625" y="4930449"/>
            <a:ext cx="4266000" cy="1452900"/>
          </a:xfrm>
          <a:prstGeom prst="rect">
            <a:avLst/>
          </a:prstGeom>
          <a:noFill/>
          <a:ln>
            <a:noFill/>
          </a:ln>
        </p:spPr>
        <p:txBody>
          <a:bodyPr anchorCtr="0" anchor="t" bIns="91425" lIns="91425" spcFirstLastPara="1" rIns="91425" wrap="square" tIns="91425">
            <a:noAutofit/>
          </a:bodyPr>
          <a:lstStyle/>
          <a:p>
            <a:pPr indent="0" lvl="0" marL="0" marR="0" rtl="0" algn="l">
              <a:lnSpc>
                <a:spcPct val="135000"/>
              </a:lnSpc>
              <a:spcBef>
                <a:spcPts val="0"/>
              </a:spcBef>
              <a:spcAft>
                <a:spcPts val="1000"/>
              </a:spcAft>
              <a:buClr>
                <a:srgbClr val="000000"/>
              </a:buClr>
              <a:buSzPts val="1200"/>
              <a:buFont typeface="Arial"/>
              <a:buNone/>
            </a:pPr>
            <a:r>
              <a:rPr b="0" i="0" lang="en" sz="1200" u="none" cap="none" strike="noStrike">
                <a:solidFill>
                  <a:srgbClr val="000000"/>
                </a:solidFill>
                <a:latin typeface="Public Sans"/>
                <a:ea typeface="Public Sans"/>
                <a:cs typeface="Public Sans"/>
                <a:sym typeface="Public Sans"/>
              </a:rPr>
              <a:t>LightInTheBox used impact.com to automate recruiting, negotiation, tracking, and aggregation. It increased placements to more than 200 a month and leveraged influencer-generated assets across email, social media, and the website’s product pages.</a:t>
            </a:r>
            <a:endParaRPr b="0" i="0" sz="1200" u="none" cap="none" strike="noStrike">
              <a:solidFill>
                <a:srgbClr val="000000"/>
              </a:solidFill>
              <a:latin typeface="Public Sans"/>
              <a:ea typeface="Public Sans"/>
              <a:cs typeface="Public Sans"/>
              <a:sym typeface="Public Sans"/>
            </a:endParaRPr>
          </a:p>
        </p:txBody>
      </p:sp>
      <p:sp>
        <p:nvSpPr>
          <p:cNvPr id="413" name="Google Shape;413;p44"/>
          <p:cNvSpPr/>
          <p:nvPr/>
        </p:nvSpPr>
        <p:spPr>
          <a:xfrm>
            <a:off x="5542307" y="2638295"/>
            <a:ext cx="3726000" cy="3726000"/>
          </a:xfrm>
          <a:prstGeom prst="ellipse">
            <a:avLst/>
          </a:prstGeom>
          <a:noFill/>
          <a:ln cap="flat" cmpd="sng" w="28575">
            <a:solidFill>
              <a:srgbClr val="F773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414" name="Google Shape;414;p44"/>
          <p:cNvPicPr preferRelativeResize="0"/>
          <p:nvPr/>
        </p:nvPicPr>
        <p:blipFill rotWithShape="1">
          <a:blip r:embed="rId6">
            <a:alphaModFix/>
          </a:blip>
          <a:srcRect b="0" l="16675" r="16675" t="0"/>
          <a:stretch/>
        </p:blipFill>
        <p:spPr>
          <a:xfrm>
            <a:off x="5668875" y="2752775"/>
            <a:ext cx="3497400" cy="3497400"/>
          </a:xfrm>
          <a:prstGeom prst="ellipse">
            <a:avLst/>
          </a:prstGeom>
          <a:noFill/>
          <a:ln>
            <a:noFill/>
          </a:ln>
        </p:spPr>
      </p:pic>
      <p:cxnSp>
        <p:nvCxnSpPr>
          <p:cNvPr id="415" name="Google Shape;415;p44"/>
          <p:cNvCxnSpPr/>
          <p:nvPr/>
        </p:nvCxnSpPr>
        <p:spPr>
          <a:xfrm flipH="1">
            <a:off x="1841093" y="510975"/>
            <a:ext cx="94800" cy="348300"/>
          </a:xfrm>
          <a:prstGeom prst="straightConnector1">
            <a:avLst/>
          </a:prstGeom>
          <a:noFill/>
          <a:ln cap="flat" cmpd="sng" w="9525">
            <a:solidFill>
              <a:schemeClr val="dk2"/>
            </a:solidFill>
            <a:prstDash val="solid"/>
            <a:round/>
            <a:headEnd len="sm" w="sm" type="none"/>
            <a:tailEnd len="sm" w="sm" type="none"/>
          </a:ln>
        </p:spPr>
      </p:cxnSp>
      <p:sp>
        <p:nvSpPr>
          <p:cNvPr id="416" name="Google Shape;416;p44"/>
          <p:cNvSpPr txBox="1"/>
          <p:nvPr/>
        </p:nvSpPr>
        <p:spPr>
          <a:xfrm>
            <a:off x="527537" y="1103328"/>
            <a:ext cx="7323900" cy="4101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1200"/>
              </a:spcAft>
              <a:buClr>
                <a:srgbClr val="000000"/>
              </a:buClr>
              <a:buSzPts val="2000"/>
              <a:buFont typeface="Arial"/>
              <a:buNone/>
            </a:pPr>
            <a:r>
              <a:rPr b="1" i="0" lang="en" sz="2000" u="none" cap="none" strike="noStrike">
                <a:solidFill>
                  <a:schemeClr val="dk1"/>
                </a:solidFill>
                <a:latin typeface="Public Sans"/>
                <a:ea typeface="Public Sans"/>
                <a:cs typeface="Public Sans"/>
                <a:sym typeface="Public Sans"/>
              </a:rPr>
              <a:t>Scaling influencer programs</a:t>
            </a:r>
            <a:endParaRPr b="1" i="0" sz="2000" u="none" cap="none" strike="noStrike">
              <a:solidFill>
                <a:schemeClr val="dk1"/>
              </a:solidFill>
              <a:latin typeface="Public Sans"/>
              <a:ea typeface="Public Sans"/>
              <a:cs typeface="Public Sans"/>
              <a:sym typeface="Public Sans"/>
            </a:endParaRPr>
          </a:p>
        </p:txBody>
      </p:sp>
      <p:sp>
        <p:nvSpPr>
          <p:cNvPr id="417" name="Google Shape;417;p44"/>
          <p:cNvSpPr txBox="1"/>
          <p:nvPr/>
        </p:nvSpPr>
        <p:spPr>
          <a:xfrm>
            <a:off x="527525" y="1536300"/>
            <a:ext cx="9004800" cy="410100"/>
          </a:xfrm>
          <a:prstGeom prst="rect">
            <a:avLst/>
          </a:prstGeom>
          <a:noFill/>
          <a:ln>
            <a:noFill/>
          </a:ln>
        </p:spPr>
        <p:txBody>
          <a:bodyPr anchorCtr="0" anchor="t" bIns="113100" lIns="113100" spcFirstLastPara="1" rIns="113100" wrap="square" tIns="113100">
            <a:noAutofit/>
          </a:bodyPr>
          <a:lstStyle/>
          <a:p>
            <a:pPr indent="0" lvl="0" marL="0" marR="0" rtl="0" algn="l">
              <a:lnSpc>
                <a:spcPct val="135000"/>
              </a:lnSpc>
              <a:spcBef>
                <a:spcPts val="0"/>
              </a:spcBef>
              <a:spcAft>
                <a:spcPts val="1500"/>
              </a:spcAft>
              <a:buClr>
                <a:srgbClr val="000000"/>
              </a:buClr>
              <a:buSzPts val="1600"/>
              <a:buFont typeface="Arial"/>
              <a:buNone/>
            </a:pPr>
            <a:r>
              <a:rPr b="1" i="0" lang="en" sz="1600" u="none" cap="none" strike="noStrike">
                <a:solidFill>
                  <a:srgbClr val="F5333F"/>
                </a:solidFill>
                <a:latin typeface="Public Sans"/>
                <a:ea typeface="Public Sans"/>
                <a:cs typeface="Public Sans"/>
                <a:sym typeface="Public Sans"/>
              </a:rPr>
              <a:t>LightInTheBox leveraged micro-influencers at scale</a:t>
            </a:r>
            <a:endParaRPr b="1" i="0" sz="1600" u="none" cap="none" strike="noStrike">
              <a:solidFill>
                <a:srgbClr val="F5333F"/>
              </a:solidFill>
              <a:latin typeface="Public Sans"/>
              <a:ea typeface="Public Sans"/>
              <a:cs typeface="Public Sans"/>
              <a:sym typeface="Public Sans"/>
            </a:endParaRPr>
          </a:p>
        </p:txBody>
      </p:sp>
      <p:pic>
        <p:nvPicPr>
          <p:cNvPr id="418" name="Google Shape;418;p44"/>
          <p:cNvPicPr preferRelativeResize="0"/>
          <p:nvPr/>
        </p:nvPicPr>
        <p:blipFill rotWithShape="1">
          <a:blip r:embed="rId7">
            <a:alphaModFix/>
          </a:blip>
          <a:srcRect b="0" l="0" r="0" t="0"/>
          <a:stretch/>
        </p:blipFill>
        <p:spPr>
          <a:xfrm>
            <a:off x="2070925" y="568012"/>
            <a:ext cx="1741576" cy="234250"/>
          </a:xfrm>
          <a:prstGeom prst="rect">
            <a:avLst/>
          </a:prstGeom>
          <a:noFill/>
          <a:ln>
            <a:noFill/>
          </a:ln>
        </p:spPr>
      </p:pic>
      <p:sp>
        <p:nvSpPr>
          <p:cNvPr id="419" name="Google Shape;419;p44"/>
          <p:cNvSpPr/>
          <p:nvPr/>
        </p:nvSpPr>
        <p:spPr>
          <a:xfrm>
            <a:off x="7945150" y="514425"/>
            <a:ext cx="1462500" cy="341400"/>
          </a:xfrm>
          <a:prstGeom prst="roundRect">
            <a:avLst>
              <a:gd fmla="val 50000" name="adj"/>
            </a:avLst>
          </a:prstGeom>
          <a:solidFill>
            <a:srgbClr val="F5333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00"/>
              <a:buFont typeface="Arial"/>
              <a:buNone/>
            </a:pPr>
            <a:r>
              <a:rPr b="1" i="0" lang="en" sz="900" u="none" cap="none" strike="noStrike">
                <a:solidFill>
                  <a:srgbClr val="FFFFFF"/>
                </a:solidFill>
                <a:latin typeface="Public Sans"/>
                <a:ea typeface="Public Sans"/>
                <a:cs typeface="Public Sans"/>
                <a:sym typeface="Public Sans"/>
              </a:rPr>
              <a:t>CASE STUDY  5</a:t>
            </a:r>
            <a:endParaRPr b="1" i="0" sz="900" u="none" cap="none" strike="noStrike">
              <a:solidFill>
                <a:srgbClr val="FFFFFF"/>
              </a:solidFill>
              <a:latin typeface="Public Sans"/>
              <a:ea typeface="Public Sans"/>
              <a:cs typeface="Public Sans"/>
              <a:sym typeface="Public Sans"/>
            </a:endParaRPr>
          </a:p>
        </p:txBody>
      </p:sp>
      <p:sp>
        <p:nvSpPr>
          <p:cNvPr id="420" name="Google Shape;420;p44"/>
          <p:cNvSpPr txBox="1"/>
          <p:nvPr/>
        </p:nvSpPr>
        <p:spPr>
          <a:xfrm>
            <a:off x="562514" y="7140900"/>
            <a:ext cx="9004800" cy="354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0" i="0" lang="en" sz="1100" u="none" cap="none" strike="noStrike">
                <a:solidFill>
                  <a:schemeClr val="dk1"/>
                </a:solidFill>
                <a:latin typeface="Public Sans Light"/>
                <a:ea typeface="Public Sans Light"/>
                <a:cs typeface="Public Sans Light"/>
                <a:sym typeface="Public Sans Light"/>
              </a:rPr>
              <a:t>Inspiring case studies: seven influencer gems</a:t>
            </a:r>
            <a:endParaRPr b="0" i="0" sz="1100" u="none" cap="none" strike="noStrike">
              <a:solidFill>
                <a:schemeClr val="dk1"/>
              </a:solidFill>
              <a:latin typeface="Public Sans Light"/>
              <a:ea typeface="Public Sans Light"/>
              <a:cs typeface="Public Sans Light"/>
              <a:sym typeface="Public Sans Light"/>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4" name="Shape 424"/>
        <p:cNvGrpSpPr/>
        <p:nvPr/>
      </p:nvGrpSpPr>
      <p:grpSpPr>
        <a:xfrm>
          <a:off x="0" y="0"/>
          <a:ext cx="0" cy="0"/>
          <a:chOff x="0" y="0"/>
          <a:chExt cx="0" cy="0"/>
        </a:xfrm>
      </p:grpSpPr>
      <p:sp>
        <p:nvSpPr>
          <p:cNvPr id="425" name="Google Shape;425;p45"/>
          <p:cNvSpPr txBox="1"/>
          <p:nvPr/>
        </p:nvSpPr>
        <p:spPr>
          <a:xfrm>
            <a:off x="8058825" y="3095822"/>
            <a:ext cx="1500900" cy="761100"/>
          </a:xfrm>
          <a:prstGeom prst="rect">
            <a:avLst/>
          </a:prstGeom>
          <a:noFill/>
          <a:ln>
            <a:noFill/>
          </a:ln>
        </p:spPr>
        <p:txBody>
          <a:bodyPr anchorCtr="0" anchor="t" bIns="91425" lIns="91425" spcFirstLastPara="1" rIns="91425" wrap="square" tIns="91425">
            <a:noAutofit/>
          </a:bodyPr>
          <a:lstStyle/>
          <a:p>
            <a:pPr indent="0" lvl="0" marL="0" marR="0" rtl="0" algn="l">
              <a:lnSpc>
                <a:spcPct val="130000"/>
              </a:lnSpc>
              <a:spcBef>
                <a:spcPts val="0"/>
              </a:spcBef>
              <a:spcAft>
                <a:spcPts val="1000"/>
              </a:spcAft>
              <a:buClr>
                <a:srgbClr val="000000"/>
              </a:buClr>
              <a:buSzPts val="1200"/>
              <a:buFont typeface="Arial"/>
              <a:buNone/>
            </a:pPr>
            <a:r>
              <a:rPr b="0" i="0" lang="en" sz="1200" u="none" cap="none" strike="noStrike">
                <a:solidFill>
                  <a:srgbClr val="000000"/>
                </a:solidFill>
                <a:latin typeface="Public Sans"/>
                <a:ea typeface="Public Sans"/>
                <a:cs typeface="Public Sans"/>
                <a:sym typeface="Public Sans"/>
              </a:rPr>
              <a:t>tenfold increase </a:t>
            </a:r>
            <a:br>
              <a:rPr b="0" i="0" lang="en" sz="1200" u="none" cap="none" strike="noStrike">
                <a:solidFill>
                  <a:srgbClr val="000000"/>
                </a:solidFill>
                <a:latin typeface="Public Sans"/>
                <a:ea typeface="Public Sans"/>
                <a:cs typeface="Public Sans"/>
                <a:sym typeface="Public Sans"/>
              </a:rPr>
            </a:br>
            <a:r>
              <a:rPr b="0" i="0" lang="en" sz="1200" u="none" cap="none" strike="noStrike">
                <a:solidFill>
                  <a:srgbClr val="000000"/>
                </a:solidFill>
                <a:latin typeface="Public Sans"/>
                <a:ea typeface="Public Sans"/>
                <a:cs typeface="Public Sans"/>
                <a:sym typeface="Public Sans"/>
              </a:rPr>
              <a:t>in monthly placements</a:t>
            </a:r>
            <a:endParaRPr b="0" i="0" sz="1200" u="none" cap="none" strike="noStrike">
              <a:solidFill>
                <a:srgbClr val="000000"/>
              </a:solidFill>
              <a:latin typeface="Public Sans"/>
              <a:ea typeface="Public Sans"/>
              <a:cs typeface="Public Sans"/>
              <a:sym typeface="Public Sans"/>
            </a:endParaRPr>
          </a:p>
        </p:txBody>
      </p:sp>
      <p:sp>
        <p:nvSpPr>
          <p:cNvPr id="426" name="Google Shape;426;p45"/>
          <p:cNvSpPr txBox="1"/>
          <p:nvPr/>
        </p:nvSpPr>
        <p:spPr>
          <a:xfrm>
            <a:off x="5994681" y="3207194"/>
            <a:ext cx="1737300" cy="538800"/>
          </a:xfrm>
          <a:prstGeom prst="rect">
            <a:avLst/>
          </a:prstGeom>
          <a:noFill/>
          <a:ln>
            <a:noFill/>
          </a:ln>
        </p:spPr>
        <p:txBody>
          <a:bodyPr anchorCtr="0" anchor="ctr" bIns="91425" lIns="91425" spcFirstLastPara="1" rIns="91425" wrap="square" tIns="91425">
            <a:noAutofit/>
          </a:bodyPr>
          <a:lstStyle/>
          <a:p>
            <a:pPr indent="0" lvl="0" marL="0" marR="0" rtl="0" algn="ctr">
              <a:lnSpc>
                <a:spcPct val="130000"/>
              </a:lnSpc>
              <a:spcBef>
                <a:spcPts val="0"/>
              </a:spcBef>
              <a:spcAft>
                <a:spcPts val="1000"/>
              </a:spcAft>
              <a:buClr>
                <a:srgbClr val="000000"/>
              </a:buClr>
              <a:buSzPts val="3300"/>
              <a:buFont typeface="Arial"/>
              <a:buNone/>
            </a:pPr>
            <a:r>
              <a:rPr b="1" i="0" lang="en" sz="3300" u="none" cap="none" strike="noStrike">
                <a:solidFill>
                  <a:srgbClr val="000000"/>
                </a:solidFill>
                <a:latin typeface="Public Sans"/>
                <a:ea typeface="Public Sans"/>
                <a:cs typeface="Public Sans"/>
                <a:sym typeface="Public Sans"/>
              </a:rPr>
              <a:t>10</a:t>
            </a:r>
            <a:r>
              <a:rPr b="1" i="0" lang="en" sz="3800" u="none" cap="none" strike="noStrike">
                <a:solidFill>
                  <a:srgbClr val="000000"/>
                </a:solidFill>
                <a:latin typeface="Public Sans"/>
                <a:ea typeface="Public Sans"/>
                <a:cs typeface="Public Sans"/>
                <a:sym typeface="Public Sans"/>
              </a:rPr>
              <a:t>⇧</a:t>
            </a:r>
            <a:endParaRPr b="1" i="0" sz="3800" u="none" cap="none" strike="noStrike">
              <a:solidFill>
                <a:srgbClr val="000000"/>
              </a:solidFill>
              <a:latin typeface="Public Sans"/>
              <a:ea typeface="Public Sans"/>
              <a:cs typeface="Public Sans"/>
              <a:sym typeface="Public Sans"/>
            </a:endParaRPr>
          </a:p>
        </p:txBody>
      </p:sp>
      <p:pic>
        <p:nvPicPr>
          <p:cNvPr id="427" name="Google Shape;427;p45">
            <a:hlinkClick r:id="rId3"/>
          </p:cNvPr>
          <p:cNvPicPr preferRelativeResize="0"/>
          <p:nvPr/>
        </p:nvPicPr>
        <p:blipFill rotWithShape="1">
          <a:blip r:embed="rId4">
            <a:alphaModFix/>
          </a:blip>
          <a:srcRect b="-30644" l="0" r="0" t="-2884"/>
          <a:stretch/>
        </p:blipFill>
        <p:spPr>
          <a:xfrm>
            <a:off x="650604" y="479155"/>
            <a:ext cx="1055475" cy="489900"/>
          </a:xfrm>
          <a:prstGeom prst="rect">
            <a:avLst/>
          </a:prstGeom>
          <a:noFill/>
          <a:ln>
            <a:noFill/>
          </a:ln>
        </p:spPr>
      </p:pic>
      <p:cxnSp>
        <p:nvCxnSpPr>
          <p:cNvPr id="428" name="Google Shape;428;p45"/>
          <p:cNvCxnSpPr/>
          <p:nvPr/>
        </p:nvCxnSpPr>
        <p:spPr>
          <a:xfrm>
            <a:off x="0" y="7325550"/>
            <a:ext cx="495900" cy="0"/>
          </a:xfrm>
          <a:prstGeom prst="straightConnector1">
            <a:avLst/>
          </a:prstGeom>
          <a:noFill/>
          <a:ln cap="flat" cmpd="sng" w="9525">
            <a:solidFill>
              <a:srgbClr val="000000"/>
            </a:solidFill>
            <a:prstDash val="solid"/>
            <a:round/>
            <a:headEnd len="sm" w="sm" type="none"/>
            <a:tailEnd len="sm" w="sm" type="none"/>
          </a:ln>
        </p:spPr>
      </p:cxnSp>
      <p:sp>
        <p:nvSpPr>
          <p:cNvPr id="429" name="Google Shape;429;p45"/>
          <p:cNvSpPr/>
          <p:nvPr/>
        </p:nvSpPr>
        <p:spPr>
          <a:xfrm>
            <a:off x="6054194" y="4509123"/>
            <a:ext cx="1618500" cy="1618500"/>
          </a:xfrm>
          <a:prstGeom prst="donut">
            <a:avLst>
              <a:gd fmla="val 4969" name="adj"/>
            </a:avLst>
          </a:prstGeom>
          <a:solidFill>
            <a:srgbClr val="EFEFE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30" name="Google Shape;430;p45"/>
          <p:cNvSpPr txBox="1"/>
          <p:nvPr/>
        </p:nvSpPr>
        <p:spPr>
          <a:xfrm>
            <a:off x="8058825" y="4825472"/>
            <a:ext cx="1500900" cy="985800"/>
          </a:xfrm>
          <a:prstGeom prst="rect">
            <a:avLst/>
          </a:prstGeom>
          <a:noFill/>
          <a:ln>
            <a:noFill/>
          </a:ln>
        </p:spPr>
        <p:txBody>
          <a:bodyPr anchorCtr="0" anchor="ctr" bIns="91425" lIns="91425" spcFirstLastPara="1" rIns="91425" wrap="square" tIns="91425">
            <a:noAutofit/>
          </a:bodyPr>
          <a:lstStyle/>
          <a:p>
            <a:pPr indent="0" lvl="0" marL="0" marR="0" rtl="0" algn="l">
              <a:lnSpc>
                <a:spcPct val="130000"/>
              </a:lnSpc>
              <a:spcBef>
                <a:spcPts val="0"/>
              </a:spcBef>
              <a:spcAft>
                <a:spcPts val="1000"/>
              </a:spcAft>
              <a:buClr>
                <a:srgbClr val="000000"/>
              </a:buClr>
              <a:buSzPts val="1200"/>
              <a:buFont typeface="Arial"/>
              <a:buNone/>
            </a:pPr>
            <a:r>
              <a:rPr b="0" i="0" lang="en" sz="1200" u="none" cap="none" strike="noStrike">
                <a:solidFill>
                  <a:srgbClr val="000000"/>
                </a:solidFill>
                <a:latin typeface="Public Sans"/>
                <a:ea typeface="Public Sans"/>
                <a:cs typeface="Public Sans"/>
                <a:sym typeface="Public Sans"/>
              </a:rPr>
              <a:t>increase in conversion rate on product pages enriched with influencer content</a:t>
            </a:r>
            <a:endParaRPr b="0" i="0" sz="1200" u="none" cap="none" strike="noStrike">
              <a:solidFill>
                <a:srgbClr val="000000"/>
              </a:solidFill>
              <a:latin typeface="Public Sans"/>
              <a:ea typeface="Public Sans"/>
              <a:cs typeface="Public Sans"/>
              <a:sym typeface="Public Sans"/>
            </a:endParaRPr>
          </a:p>
        </p:txBody>
      </p:sp>
      <p:sp>
        <p:nvSpPr>
          <p:cNvPr id="431" name="Google Shape;431;p45"/>
          <p:cNvSpPr txBox="1"/>
          <p:nvPr/>
        </p:nvSpPr>
        <p:spPr>
          <a:xfrm>
            <a:off x="5994681" y="5048967"/>
            <a:ext cx="1737300" cy="538800"/>
          </a:xfrm>
          <a:prstGeom prst="rect">
            <a:avLst/>
          </a:prstGeom>
          <a:noFill/>
          <a:ln>
            <a:noFill/>
          </a:ln>
        </p:spPr>
        <p:txBody>
          <a:bodyPr anchorCtr="0" anchor="ctr" bIns="91425" lIns="91425" spcFirstLastPara="1" rIns="91425" wrap="square" tIns="91425">
            <a:noAutofit/>
          </a:bodyPr>
          <a:lstStyle/>
          <a:p>
            <a:pPr indent="0" lvl="0" marL="0" marR="0" rtl="0" algn="ctr">
              <a:lnSpc>
                <a:spcPct val="130000"/>
              </a:lnSpc>
              <a:spcBef>
                <a:spcPts val="0"/>
              </a:spcBef>
              <a:spcAft>
                <a:spcPts val="1000"/>
              </a:spcAft>
              <a:buClr>
                <a:srgbClr val="000000"/>
              </a:buClr>
              <a:buSzPts val="3300"/>
              <a:buFont typeface="Arial"/>
              <a:buNone/>
            </a:pPr>
            <a:r>
              <a:rPr b="1" i="0" lang="en" sz="3300" u="none" cap="none" strike="noStrike">
                <a:solidFill>
                  <a:srgbClr val="000000"/>
                </a:solidFill>
                <a:latin typeface="Public Sans"/>
                <a:ea typeface="Public Sans"/>
                <a:cs typeface="Public Sans"/>
                <a:sym typeface="Public Sans"/>
              </a:rPr>
              <a:t>15%</a:t>
            </a:r>
            <a:endParaRPr b="1" i="0" sz="3300" u="none" cap="none" strike="noStrike">
              <a:solidFill>
                <a:srgbClr val="000000"/>
              </a:solidFill>
              <a:latin typeface="Public Sans"/>
              <a:ea typeface="Public Sans"/>
              <a:cs typeface="Public Sans"/>
              <a:sym typeface="Public Sans"/>
            </a:endParaRPr>
          </a:p>
        </p:txBody>
      </p:sp>
      <p:sp>
        <p:nvSpPr>
          <p:cNvPr id="432" name="Google Shape;432;p45"/>
          <p:cNvSpPr/>
          <p:nvPr/>
        </p:nvSpPr>
        <p:spPr>
          <a:xfrm flipH="1" rot="9000210">
            <a:off x="6054220" y="4509416"/>
            <a:ext cx="1618371" cy="1618371"/>
          </a:xfrm>
          <a:prstGeom prst="blockArc">
            <a:avLst>
              <a:gd fmla="val 19658478" name="adj1"/>
              <a:gd fmla="val 3600711" name="adj2"/>
              <a:gd fmla="val 5049" name="adj3"/>
            </a:avLst>
          </a:prstGeom>
          <a:gradFill>
            <a:gsLst>
              <a:gs pos="0">
                <a:srgbClr val="F77300"/>
              </a:gs>
              <a:gs pos="100000">
                <a:srgbClr val="F5333F"/>
              </a:gs>
            </a:gsLst>
            <a:lin ang="0"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33" name="Google Shape;433;p45"/>
          <p:cNvSpPr txBox="1"/>
          <p:nvPr/>
        </p:nvSpPr>
        <p:spPr>
          <a:xfrm>
            <a:off x="543751" y="2090893"/>
            <a:ext cx="44739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1" i="0" lang="en" sz="1400" u="none" cap="none" strike="noStrike">
                <a:solidFill>
                  <a:schemeClr val="dk1"/>
                </a:solidFill>
                <a:latin typeface="Public Sans"/>
                <a:ea typeface="Public Sans"/>
                <a:cs typeface="Public Sans"/>
                <a:sym typeface="Public Sans"/>
              </a:rPr>
              <a:t>Outcome</a:t>
            </a:r>
            <a:endParaRPr b="1" i="0" sz="2400" u="none" cap="none" strike="noStrike">
              <a:solidFill>
                <a:srgbClr val="000000"/>
              </a:solidFill>
              <a:latin typeface="Public Sans"/>
              <a:ea typeface="Public Sans"/>
              <a:cs typeface="Public Sans"/>
              <a:sym typeface="Public Sans"/>
            </a:endParaRPr>
          </a:p>
        </p:txBody>
      </p:sp>
      <p:sp>
        <p:nvSpPr>
          <p:cNvPr id="434" name="Google Shape;434;p45"/>
          <p:cNvSpPr txBox="1"/>
          <p:nvPr/>
        </p:nvSpPr>
        <p:spPr>
          <a:xfrm>
            <a:off x="543750" y="2573568"/>
            <a:ext cx="4473900" cy="3556500"/>
          </a:xfrm>
          <a:prstGeom prst="rect">
            <a:avLst/>
          </a:prstGeom>
          <a:noFill/>
          <a:ln>
            <a:noFill/>
          </a:ln>
        </p:spPr>
        <p:txBody>
          <a:bodyPr anchorCtr="0" anchor="t" bIns="91425" lIns="91425" spcFirstLastPara="1" rIns="91425" wrap="square" tIns="91425">
            <a:noAutofit/>
          </a:bodyPr>
          <a:lstStyle/>
          <a:p>
            <a:pPr indent="0" lvl="0" marL="0" marR="0" rtl="0" algn="l">
              <a:lnSpc>
                <a:spcPct val="135000"/>
              </a:lnSpc>
              <a:spcBef>
                <a:spcPts val="0"/>
              </a:spcBef>
              <a:spcAft>
                <a:spcPts val="0"/>
              </a:spcAft>
              <a:buClr>
                <a:srgbClr val="000000"/>
              </a:buClr>
              <a:buSzPts val="1200"/>
              <a:buFont typeface="Arial"/>
              <a:buNone/>
            </a:pPr>
            <a:r>
              <a:rPr b="0" i="0" lang="en" sz="1200" u="none" cap="none" strike="noStrike">
                <a:solidFill>
                  <a:srgbClr val="000000"/>
                </a:solidFill>
                <a:latin typeface="Public Sans"/>
                <a:ea typeface="Public Sans"/>
                <a:cs typeface="Public Sans"/>
                <a:sym typeface="Public Sans"/>
              </a:rPr>
              <a:t>LightInTheBox partnered with micro-influencers for better creative content at a lower cost. It also achieved higher engagement, with a 15 percent lift in conversion rate on product pages enriched with influencer content vs the same product pages without enrichment. LightInTheBox could manage campaigns more efficiently, taking hours instead of weeks to get 10 times more placements.</a:t>
            </a:r>
            <a:endParaRPr b="0" i="0" sz="1200" u="none" cap="none" strike="noStrike">
              <a:solidFill>
                <a:srgbClr val="000000"/>
              </a:solidFill>
              <a:latin typeface="Public Sans"/>
              <a:ea typeface="Public Sans"/>
              <a:cs typeface="Public Sans"/>
              <a:sym typeface="Public Sans"/>
            </a:endParaRPr>
          </a:p>
          <a:p>
            <a:pPr indent="0" lvl="0" marL="0" marR="0" rtl="0" algn="l">
              <a:lnSpc>
                <a:spcPct val="135000"/>
              </a:lnSpc>
              <a:spcBef>
                <a:spcPts val="1000"/>
              </a:spcBef>
              <a:spcAft>
                <a:spcPts val="0"/>
              </a:spcAft>
              <a:buClr>
                <a:schemeClr val="dk1"/>
              </a:buClr>
              <a:buSzPts val="1100"/>
              <a:buFont typeface="Arial"/>
              <a:buNone/>
            </a:pPr>
            <a:r>
              <a:rPr b="0" i="0" lang="en" sz="1200" u="none" cap="none" strike="noStrike">
                <a:solidFill>
                  <a:srgbClr val="000000"/>
                </a:solidFill>
                <a:latin typeface="Public Sans"/>
                <a:ea typeface="Public Sans"/>
                <a:cs typeface="Public Sans"/>
                <a:sym typeface="Public Sans"/>
              </a:rPr>
              <a:t>Results included:</a:t>
            </a:r>
            <a:endParaRPr b="0" i="0" sz="1200" u="none" cap="none" strike="noStrike">
              <a:solidFill>
                <a:srgbClr val="000000"/>
              </a:solidFill>
              <a:latin typeface="Public Sans"/>
              <a:ea typeface="Public Sans"/>
              <a:cs typeface="Public Sans"/>
              <a:sym typeface="Public Sans"/>
            </a:endParaRPr>
          </a:p>
          <a:p>
            <a:pPr indent="-304800" lvl="0" marL="457200" marR="0" rtl="0" algn="l">
              <a:lnSpc>
                <a:spcPct val="135000"/>
              </a:lnSpc>
              <a:spcBef>
                <a:spcPts val="1000"/>
              </a:spcBef>
              <a:spcAft>
                <a:spcPts val="0"/>
              </a:spcAft>
              <a:buClr>
                <a:srgbClr val="F5333F"/>
              </a:buClr>
              <a:buSzPts val="1200"/>
              <a:buFont typeface="Public Sans"/>
              <a:buChar char="●"/>
            </a:pPr>
            <a:r>
              <a:rPr b="0" i="0" lang="en" sz="1200" u="none" cap="none" strike="noStrike">
                <a:solidFill>
                  <a:srgbClr val="000000"/>
                </a:solidFill>
                <a:latin typeface="Public Sans"/>
                <a:ea typeface="Public Sans"/>
                <a:cs typeface="Public Sans"/>
                <a:sym typeface="Public Sans"/>
              </a:rPr>
              <a:t>Tenfold increase in monthly placements</a:t>
            </a:r>
            <a:endParaRPr b="0" i="0" sz="1200" u="none" cap="none" strike="noStrike">
              <a:solidFill>
                <a:srgbClr val="000000"/>
              </a:solidFill>
              <a:latin typeface="Public Sans"/>
              <a:ea typeface="Public Sans"/>
              <a:cs typeface="Public Sans"/>
              <a:sym typeface="Public Sans"/>
            </a:endParaRPr>
          </a:p>
          <a:p>
            <a:pPr indent="-304800" lvl="0" marL="457200" marR="0" rtl="0" algn="l">
              <a:lnSpc>
                <a:spcPct val="135000"/>
              </a:lnSpc>
              <a:spcBef>
                <a:spcPts val="1000"/>
              </a:spcBef>
              <a:spcAft>
                <a:spcPts val="0"/>
              </a:spcAft>
              <a:buClr>
                <a:srgbClr val="F5333F"/>
              </a:buClr>
              <a:buSzPts val="1200"/>
              <a:buFont typeface="Public Sans"/>
              <a:buChar char="●"/>
            </a:pPr>
            <a:r>
              <a:rPr b="0" i="0" lang="en" sz="1200" u="none" cap="none" strike="noStrike">
                <a:solidFill>
                  <a:srgbClr val="000000"/>
                </a:solidFill>
                <a:latin typeface="Public Sans"/>
                <a:ea typeface="Public Sans"/>
                <a:cs typeface="Public Sans"/>
                <a:sym typeface="Public Sans"/>
              </a:rPr>
              <a:t>15 percent increase in conversion rate on product pages enriched with influencer content</a:t>
            </a:r>
            <a:endParaRPr b="0" i="0" sz="1200" u="none" cap="none" strike="noStrike">
              <a:solidFill>
                <a:srgbClr val="000000"/>
              </a:solidFill>
              <a:latin typeface="Public Sans"/>
              <a:ea typeface="Public Sans"/>
              <a:cs typeface="Public Sans"/>
              <a:sym typeface="Public Sans"/>
            </a:endParaRPr>
          </a:p>
          <a:p>
            <a:pPr indent="0" lvl="0" marL="0" marR="0" rtl="0" algn="l">
              <a:lnSpc>
                <a:spcPct val="135000"/>
              </a:lnSpc>
              <a:spcBef>
                <a:spcPts val="1000"/>
              </a:spcBef>
              <a:spcAft>
                <a:spcPts val="0"/>
              </a:spcAft>
              <a:buClr>
                <a:srgbClr val="000000"/>
              </a:buClr>
              <a:buSzPts val="1200"/>
              <a:buFont typeface="Arial"/>
              <a:buNone/>
            </a:pPr>
            <a:r>
              <a:t/>
            </a:r>
            <a:endParaRPr b="0" i="0" sz="1200" u="none" cap="none" strike="noStrike">
              <a:solidFill>
                <a:srgbClr val="000000"/>
              </a:solidFill>
              <a:latin typeface="Public Sans"/>
              <a:ea typeface="Public Sans"/>
              <a:cs typeface="Public Sans"/>
              <a:sym typeface="Public Sans"/>
            </a:endParaRPr>
          </a:p>
          <a:p>
            <a:pPr indent="0" lvl="0" marL="0" marR="0" rtl="0" algn="l">
              <a:lnSpc>
                <a:spcPct val="135000"/>
              </a:lnSpc>
              <a:spcBef>
                <a:spcPts val="1500"/>
              </a:spcBef>
              <a:spcAft>
                <a:spcPts val="1500"/>
              </a:spcAft>
              <a:buClr>
                <a:srgbClr val="000000"/>
              </a:buClr>
              <a:buSzPts val="1200"/>
              <a:buFont typeface="Arial"/>
              <a:buNone/>
            </a:pPr>
            <a:r>
              <a:t/>
            </a:r>
            <a:endParaRPr b="0" i="0" sz="1200" u="none" cap="none" strike="noStrike">
              <a:solidFill>
                <a:srgbClr val="000000"/>
              </a:solidFill>
              <a:latin typeface="Public Sans"/>
              <a:ea typeface="Public Sans"/>
              <a:cs typeface="Public Sans"/>
              <a:sym typeface="Public Sans"/>
            </a:endParaRPr>
          </a:p>
        </p:txBody>
      </p:sp>
      <p:sp>
        <p:nvSpPr>
          <p:cNvPr id="435" name="Google Shape;435;p45"/>
          <p:cNvSpPr/>
          <p:nvPr/>
        </p:nvSpPr>
        <p:spPr>
          <a:xfrm>
            <a:off x="6055867" y="2668909"/>
            <a:ext cx="1614900" cy="1614900"/>
          </a:xfrm>
          <a:prstGeom prst="donut">
            <a:avLst>
              <a:gd fmla="val 2719" name="adj"/>
            </a:avLst>
          </a:prstGeom>
          <a:gradFill>
            <a:gsLst>
              <a:gs pos="0">
                <a:srgbClr val="F77300"/>
              </a:gs>
              <a:gs pos="100000">
                <a:srgbClr val="F5333F"/>
              </a:gs>
            </a:gsLst>
            <a:lin ang="0"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436" name="Google Shape;436;p45"/>
          <p:cNvCxnSpPr/>
          <p:nvPr/>
        </p:nvCxnSpPr>
        <p:spPr>
          <a:xfrm flipH="1">
            <a:off x="1841093" y="510975"/>
            <a:ext cx="94800" cy="348300"/>
          </a:xfrm>
          <a:prstGeom prst="straightConnector1">
            <a:avLst/>
          </a:prstGeom>
          <a:noFill/>
          <a:ln cap="flat" cmpd="sng" w="9525">
            <a:solidFill>
              <a:schemeClr val="dk2"/>
            </a:solidFill>
            <a:prstDash val="solid"/>
            <a:round/>
            <a:headEnd len="sm" w="sm" type="none"/>
            <a:tailEnd len="sm" w="sm" type="none"/>
          </a:ln>
        </p:spPr>
      </p:cxnSp>
      <p:pic>
        <p:nvPicPr>
          <p:cNvPr id="437" name="Google Shape;437;p45"/>
          <p:cNvPicPr preferRelativeResize="0"/>
          <p:nvPr/>
        </p:nvPicPr>
        <p:blipFill rotWithShape="1">
          <a:blip r:embed="rId5">
            <a:alphaModFix/>
          </a:blip>
          <a:srcRect b="0" l="0" r="0" t="0"/>
          <a:stretch/>
        </p:blipFill>
        <p:spPr>
          <a:xfrm>
            <a:off x="2070925" y="568012"/>
            <a:ext cx="1741576" cy="234250"/>
          </a:xfrm>
          <a:prstGeom prst="rect">
            <a:avLst/>
          </a:prstGeom>
          <a:noFill/>
          <a:ln>
            <a:noFill/>
          </a:ln>
        </p:spPr>
      </p:pic>
      <p:sp>
        <p:nvSpPr>
          <p:cNvPr id="438" name="Google Shape;438;p45"/>
          <p:cNvSpPr txBox="1"/>
          <p:nvPr/>
        </p:nvSpPr>
        <p:spPr>
          <a:xfrm>
            <a:off x="527525" y="1536300"/>
            <a:ext cx="9159300" cy="410100"/>
          </a:xfrm>
          <a:prstGeom prst="rect">
            <a:avLst/>
          </a:prstGeom>
          <a:noFill/>
          <a:ln>
            <a:noFill/>
          </a:ln>
        </p:spPr>
        <p:txBody>
          <a:bodyPr anchorCtr="0" anchor="t" bIns="113100" lIns="113100" spcFirstLastPara="1" rIns="113100" wrap="square" tIns="113100">
            <a:noAutofit/>
          </a:bodyPr>
          <a:lstStyle/>
          <a:p>
            <a:pPr indent="0" lvl="0" marL="0" marR="0" rtl="0" algn="l">
              <a:lnSpc>
                <a:spcPct val="135000"/>
              </a:lnSpc>
              <a:spcBef>
                <a:spcPts val="0"/>
              </a:spcBef>
              <a:spcAft>
                <a:spcPts val="0"/>
              </a:spcAft>
              <a:buClr>
                <a:srgbClr val="000000"/>
              </a:buClr>
              <a:buSzPts val="1600"/>
              <a:buFont typeface="Arial"/>
              <a:buNone/>
            </a:pPr>
            <a:r>
              <a:rPr b="1" i="0" lang="en" sz="1600" u="none" cap="none" strike="noStrike">
                <a:solidFill>
                  <a:srgbClr val="F5333F"/>
                </a:solidFill>
                <a:latin typeface="Public Sans"/>
                <a:ea typeface="Public Sans"/>
                <a:cs typeface="Public Sans"/>
                <a:sym typeface="Public Sans"/>
              </a:rPr>
              <a:t>LightIntheBox recruited micro-influencers to achieve these conversion and placement goals</a:t>
            </a:r>
            <a:endParaRPr b="1" i="0" sz="1600" u="none" cap="none" strike="noStrike">
              <a:solidFill>
                <a:srgbClr val="F5333F"/>
              </a:solidFill>
              <a:latin typeface="Public Sans"/>
              <a:ea typeface="Public Sans"/>
              <a:cs typeface="Public Sans"/>
              <a:sym typeface="Public Sans"/>
            </a:endParaRPr>
          </a:p>
          <a:p>
            <a:pPr indent="0" lvl="0" marL="0" marR="0" rtl="0" algn="l">
              <a:lnSpc>
                <a:spcPct val="135000"/>
              </a:lnSpc>
              <a:spcBef>
                <a:spcPts val="1500"/>
              </a:spcBef>
              <a:spcAft>
                <a:spcPts val="1500"/>
              </a:spcAft>
              <a:buClr>
                <a:srgbClr val="000000"/>
              </a:buClr>
              <a:buSzPts val="1600"/>
              <a:buFont typeface="Arial"/>
              <a:buNone/>
            </a:pPr>
            <a:r>
              <a:t/>
            </a:r>
            <a:endParaRPr b="1" i="0" sz="1600" u="none" cap="none" strike="noStrike">
              <a:solidFill>
                <a:srgbClr val="F5333F"/>
              </a:solidFill>
              <a:latin typeface="Public Sans"/>
              <a:ea typeface="Public Sans"/>
              <a:cs typeface="Public Sans"/>
              <a:sym typeface="Public Sans"/>
            </a:endParaRPr>
          </a:p>
        </p:txBody>
      </p:sp>
      <p:sp>
        <p:nvSpPr>
          <p:cNvPr id="439" name="Google Shape;439;p45"/>
          <p:cNvSpPr/>
          <p:nvPr/>
        </p:nvSpPr>
        <p:spPr>
          <a:xfrm>
            <a:off x="7945150" y="514425"/>
            <a:ext cx="1462500" cy="341400"/>
          </a:xfrm>
          <a:prstGeom prst="roundRect">
            <a:avLst>
              <a:gd fmla="val 50000" name="adj"/>
            </a:avLst>
          </a:prstGeom>
          <a:solidFill>
            <a:srgbClr val="F5333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00"/>
              <a:buFont typeface="Arial"/>
              <a:buNone/>
            </a:pPr>
            <a:r>
              <a:rPr b="1" i="0" lang="en" sz="900" u="none" cap="none" strike="noStrike">
                <a:solidFill>
                  <a:srgbClr val="FFFFFF"/>
                </a:solidFill>
                <a:latin typeface="Public Sans"/>
                <a:ea typeface="Public Sans"/>
                <a:cs typeface="Public Sans"/>
                <a:sym typeface="Public Sans"/>
              </a:rPr>
              <a:t>CASE STUDY  5</a:t>
            </a:r>
            <a:endParaRPr b="1" i="0" sz="900" u="none" cap="none" strike="noStrike">
              <a:solidFill>
                <a:srgbClr val="FFFFFF"/>
              </a:solidFill>
              <a:latin typeface="Public Sans"/>
              <a:ea typeface="Public Sans"/>
              <a:cs typeface="Public Sans"/>
              <a:sym typeface="Public Sans"/>
            </a:endParaRPr>
          </a:p>
        </p:txBody>
      </p:sp>
      <p:sp>
        <p:nvSpPr>
          <p:cNvPr id="440" name="Google Shape;440;p45"/>
          <p:cNvSpPr txBox="1"/>
          <p:nvPr/>
        </p:nvSpPr>
        <p:spPr>
          <a:xfrm>
            <a:off x="562514" y="7140900"/>
            <a:ext cx="9004800" cy="354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0" i="0" lang="en" sz="1100" u="none" cap="none" strike="noStrike">
                <a:solidFill>
                  <a:schemeClr val="dk1"/>
                </a:solidFill>
                <a:latin typeface="Public Sans Light"/>
                <a:ea typeface="Public Sans Light"/>
                <a:cs typeface="Public Sans Light"/>
                <a:sym typeface="Public Sans Light"/>
              </a:rPr>
              <a:t>Inspiring case studies: seven influencer gems</a:t>
            </a:r>
            <a:endParaRPr b="0" i="0" sz="1100" u="none" cap="none" strike="noStrike">
              <a:solidFill>
                <a:schemeClr val="dk1"/>
              </a:solidFill>
              <a:latin typeface="Public Sans Light"/>
              <a:ea typeface="Public Sans Light"/>
              <a:cs typeface="Public Sans Light"/>
              <a:sym typeface="Public Sans Light"/>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4" name="Shape 444"/>
        <p:cNvGrpSpPr/>
        <p:nvPr/>
      </p:nvGrpSpPr>
      <p:grpSpPr>
        <a:xfrm>
          <a:off x="0" y="0"/>
          <a:ext cx="0" cy="0"/>
          <a:chOff x="0" y="0"/>
          <a:chExt cx="0" cy="0"/>
        </a:xfrm>
      </p:grpSpPr>
      <p:pic>
        <p:nvPicPr>
          <p:cNvPr id="445" name="Google Shape;445;p46">
            <a:hlinkClick r:id="rId3"/>
          </p:cNvPr>
          <p:cNvPicPr preferRelativeResize="0"/>
          <p:nvPr/>
        </p:nvPicPr>
        <p:blipFill rotWithShape="1">
          <a:blip r:embed="rId4">
            <a:alphaModFix/>
          </a:blip>
          <a:srcRect b="-30644" l="0" r="0" t="-2884"/>
          <a:stretch/>
        </p:blipFill>
        <p:spPr>
          <a:xfrm>
            <a:off x="650604" y="479155"/>
            <a:ext cx="1055475" cy="489900"/>
          </a:xfrm>
          <a:prstGeom prst="rect">
            <a:avLst/>
          </a:prstGeom>
          <a:noFill/>
          <a:ln>
            <a:noFill/>
          </a:ln>
        </p:spPr>
      </p:pic>
      <p:cxnSp>
        <p:nvCxnSpPr>
          <p:cNvPr id="446" name="Google Shape;446;p46"/>
          <p:cNvCxnSpPr/>
          <p:nvPr/>
        </p:nvCxnSpPr>
        <p:spPr>
          <a:xfrm>
            <a:off x="0" y="7325550"/>
            <a:ext cx="495900" cy="0"/>
          </a:xfrm>
          <a:prstGeom prst="straightConnector1">
            <a:avLst/>
          </a:prstGeom>
          <a:noFill/>
          <a:ln cap="flat" cmpd="sng" w="9525">
            <a:solidFill>
              <a:srgbClr val="000000"/>
            </a:solidFill>
            <a:prstDash val="solid"/>
            <a:round/>
            <a:headEnd len="sm" w="sm" type="none"/>
            <a:tailEnd len="sm" w="sm" type="none"/>
          </a:ln>
        </p:spPr>
      </p:cxnSp>
      <p:sp>
        <p:nvSpPr>
          <p:cNvPr id="447" name="Google Shape;447;p46"/>
          <p:cNvSpPr txBox="1"/>
          <p:nvPr/>
        </p:nvSpPr>
        <p:spPr>
          <a:xfrm>
            <a:off x="543461" y="2112114"/>
            <a:ext cx="42660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0" lang="en" sz="1400" u="none" cap="none" strike="noStrike">
                <a:solidFill>
                  <a:srgbClr val="000000"/>
                </a:solidFill>
                <a:latin typeface="Public Sans"/>
                <a:ea typeface="Public Sans"/>
                <a:cs typeface="Public Sans"/>
                <a:sym typeface="Public Sans"/>
              </a:rPr>
              <a:t>Situation</a:t>
            </a:r>
            <a:endParaRPr b="1" i="0" sz="1400" u="none" cap="none" strike="noStrike">
              <a:solidFill>
                <a:srgbClr val="000000"/>
              </a:solidFill>
              <a:latin typeface="Public Sans"/>
              <a:ea typeface="Public Sans"/>
              <a:cs typeface="Public Sans"/>
              <a:sym typeface="Public Sans"/>
            </a:endParaRPr>
          </a:p>
        </p:txBody>
      </p:sp>
      <p:sp>
        <p:nvSpPr>
          <p:cNvPr id="448" name="Google Shape;448;p46"/>
          <p:cNvSpPr txBox="1"/>
          <p:nvPr/>
        </p:nvSpPr>
        <p:spPr>
          <a:xfrm>
            <a:off x="549750" y="2575901"/>
            <a:ext cx="4266000" cy="1999500"/>
          </a:xfrm>
          <a:prstGeom prst="rect">
            <a:avLst/>
          </a:prstGeom>
          <a:noFill/>
          <a:ln>
            <a:noFill/>
          </a:ln>
        </p:spPr>
        <p:txBody>
          <a:bodyPr anchorCtr="0" anchor="t" bIns="91425" lIns="91425" spcFirstLastPara="1" rIns="91425" wrap="square" tIns="91425">
            <a:noAutofit/>
          </a:bodyPr>
          <a:lstStyle/>
          <a:p>
            <a:pPr indent="0" lvl="0" marL="0" marR="0" rtl="0" algn="l">
              <a:lnSpc>
                <a:spcPct val="135000"/>
              </a:lnSpc>
              <a:spcBef>
                <a:spcPts val="0"/>
              </a:spcBef>
              <a:spcAft>
                <a:spcPts val="1000"/>
              </a:spcAft>
              <a:buClr>
                <a:srgbClr val="000000"/>
              </a:buClr>
              <a:buSzPts val="1200"/>
              <a:buFont typeface="Arial"/>
              <a:buNone/>
            </a:pPr>
            <a:r>
              <a:rPr b="0" i="0" lang="en" sz="1200" u="sng" cap="none" strike="noStrike">
                <a:solidFill>
                  <a:schemeClr val="hlink"/>
                </a:solidFill>
                <a:latin typeface="Public Sans"/>
                <a:ea typeface="Public Sans"/>
                <a:cs typeface="Public Sans"/>
                <a:sym typeface="Public Sans"/>
                <a:hlinkClick r:id="rId5"/>
              </a:rPr>
              <a:t>Vivino</a:t>
            </a:r>
            <a:r>
              <a:rPr b="0" i="0" lang="en" sz="1200" u="none" cap="none" strike="noStrike">
                <a:solidFill>
                  <a:srgbClr val="000000"/>
                </a:solidFill>
                <a:latin typeface="Public Sans"/>
                <a:ea typeface="Public Sans"/>
                <a:cs typeface="Public Sans"/>
                <a:sym typeface="Public Sans"/>
              </a:rPr>
              <a:t> began working with content creators in 2019 but didn’t have a dedicated partnerships platform to manage them. Its team spent long hours each month manually calculating payouts, pulling reports from various systems, and creating invoices one at a time. As a result, the team missed out on </a:t>
            </a:r>
            <a:r>
              <a:rPr b="1" i="0" lang="en" sz="1200" u="none" cap="none" strike="noStrike">
                <a:solidFill>
                  <a:srgbClr val="000000"/>
                </a:solidFill>
                <a:latin typeface="Public Sans"/>
                <a:ea typeface="Public Sans"/>
                <a:cs typeface="Public Sans"/>
                <a:sym typeface="Public Sans"/>
              </a:rPr>
              <a:t>n</a:t>
            </a:r>
            <a:r>
              <a:rPr b="0" i="0" lang="en" sz="1200" u="none" cap="none" strike="noStrike">
                <a:solidFill>
                  <a:srgbClr val="000000"/>
                </a:solidFill>
                <a:latin typeface="Public Sans"/>
                <a:ea typeface="Public Sans"/>
                <a:cs typeface="Public Sans"/>
                <a:sym typeface="Public Sans"/>
              </a:rPr>
              <a:t>ew influencer opportunities and found it difficult to scale. Vivino looked for a tool that would allow it to streamline processes and drive growth.</a:t>
            </a:r>
            <a:endParaRPr b="0" i="0" sz="1200" u="none" cap="none" strike="noStrike">
              <a:solidFill>
                <a:srgbClr val="000000"/>
              </a:solidFill>
              <a:latin typeface="Public Sans"/>
              <a:ea typeface="Public Sans"/>
              <a:cs typeface="Public Sans"/>
              <a:sym typeface="Public Sans"/>
            </a:endParaRPr>
          </a:p>
        </p:txBody>
      </p:sp>
      <p:pic>
        <p:nvPicPr>
          <p:cNvPr id="449" name="Google Shape;449;p46"/>
          <p:cNvPicPr preferRelativeResize="0"/>
          <p:nvPr/>
        </p:nvPicPr>
        <p:blipFill rotWithShape="1">
          <a:blip r:embed="rId6">
            <a:alphaModFix/>
          </a:blip>
          <a:srcRect b="0" l="0" r="0" t="0"/>
          <a:stretch/>
        </p:blipFill>
        <p:spPr>
          <a:xfrm>
            <a:off x="5358898" y="2615133"/>
            <a:ext cx="4266001" cy="2727669"/>
          </a:xfrm>
          <a:prstGeom prst="rect">
            <a:avLst/>
          </a:prstGeom>
          <a:noFill/>
          <a:ln>
            <a:noFill/>
          </a:ln>
        </p:spPr>
      </p:pic>
      <p:sp>
        <p:nvSpPr>
          <p:cNvPr id="450" name="Google Shape;450;p46"/>
          <p:cNvSpPr txBox="1"/>
          <p:nvPr/>
        </p:nvSpPr>
        <p:spPr>
          <a:xfrm>
            <a:off x="527537" y="1103328"/>
            <a:ext cx="7323900" cy="4101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1200"/>
              </a:spcAft>
              <a:buClr>
                <a:srgbClr val="000000"/>
              </a:buClr>
              <a:buSzPts val="2000"/>
              <a:buFont typeface="Arial"/>
              <a:buNone/>
            </a:pPr>
            <a:r>
              <a:rPr b="1" i="0" lang="en" sz="2000" u="none" cap="none" strike="noStrike">
                <a:solidFill>
                  <a:schemeClr val="dk1"/>
                </a:solidFill>
                <a:latin typeface="Public Sans"/>
                <a:ea typeface="Public Sans"/>
                <a:cs typeface="Public Sans"/>
                <a:sym typeface="Public Sans"/>
              </a:rPr>
              <a:t>Optimizing flourishing influencer partnerships</a:t>
            </a:r>
            <a:endParaRPr b="1" i="0" sz="2000" u="none" cap="none" strike="noStrike">
              <a:solidFill>
                <a:schemeClr val="dk1"/>
              </a:solidFill>
              <a:latin typeface="Public Sans"/>
              <a:ea typeface="Public Sans"/>
              <a:cs typeface="Public Sans"/>
              <a:sym typeface="Public Sans"/>
            </a:endParaRPr>
          </a:p>
        </p:txBody>
      </p:sp>
      <p:sp>
        <p:nvSpPr>
          <p:cNvPr id="451" name="Google Shape;451;p46"/>
          <p:cNvSpPr txBox="1"/>
          <p:nvPr/>
        </p:nvSpPr>
        <p:spPr>
          <a:xfrm>
            <a:off x="527525" y="1536300"/>
            <a:ext cx="9004800" cy="410100"/>
          </a:xfrm>
          <a:prstGeom prst="rect">
            <a:avLst/>
          </a:prstGeom>
          <a:noFill/>
          <a:ln>
            <a:noFill/>
          </a:ln>
        </p:spPr>
        <p:txBody>
          <a:bodyPr anchorCtr="0" anchor="t" bIns="113100" lIns="113100" spcFirstLastPara="1" rIns="113100" wrap="square" tIns="113100">
            <a:noAutofit/>
          </a:bodyPr>
          <a:lstStyle/>
          <a:p>
            <a:pPr indent="0" lvl="0" marL="0" marR="0" rtl="0" algn="l">
              <a:lnSpc>
                <a:spcPct val="135000"/>
              </a:lnSpc>
              <a:spcBef>
                <a:spcPts val="0"/>
              </a:spcBef>
              <a:spcAft>
                <a:spcPts val="1500"/>
              </a:spcAft>
              <a:buClr>
                <a:srgbClr val="000000"/>
              </a:buClr>
              <a:buSzPts val="1600"/>
              <a:buFont typeface="Arial"/>
              <a:buNone/>
            </a:pPr>
            <a:r>
              <a:rPr b="1" i="0" lang="en" sz="1600" u="none" cap="none" strike="noStrike">
                <a:solidFill>
                  <a:srgbClr val="F5333F"/>
                </a:solidFill>
                <a:latin typeface="Public Sans"/>
                <a:ea typeface="Public Sans"/>
                <a:cs typeface="Public Sans"/>
                <a:sym typeface="Public Sans"/>
              </a:rPr>
              <a:t>Vivino streamlined its process for influencer growth</a:t>
            </a:r>
            <a:endParaRPr b="1" i="0" sz="1600" u="none" cap="none" strike="noStrike">
              <a:solidFill>
                <a:srgbClr val="F5333F"/>
              </a:solidFill>
              <a:latin typeface="Public Sans"/>
              <a:ea typeface="Public Sans"/>
              <a:cs typeface="Public Sans"/>
              <a:sym typeface="Public Sans"/>
            </a:endParaRPr>
          </a:p>
        </p:txBody>
      </p:sp>
      <p:cxnSp>
        <p:nvCxnSpPr>
          <p:cNvPr id="452" name="Google Shape;452;p46"/>
          <p:cNvCxnSpPr/>
          <p:nvPr/>
        </p:nvCxnSpPr>
        <p:spPr>
          <a:xfrm flipH="1">
            <a:off x="1841093" y="510975"/>
            <a:ext cx="94800" cy="348300"/>
          </a:xfrm>
          <a:prstGeom prst="straightConnector1">
            <a:avLst/>
          </a:prstGeom>
          <a:noFill/>
          <a:ln cap="flat" cmpd="sng" w="9525">
            <a:solidFill>
              <a:schemeClr val="dk2"/>
            </a:solidFill>
            <a:prstDash val="solid"/>
            <a:round/>
            <a:headEnd len="sm" w="sm" type="none"/>
            <a:tailEnd len="sm" w="sm" type="none"/>
          </a:ln>
        </p:spPr>
      </p:cxnSp>
      <p:pic>
        <p:nvPicPr>
          <p:cNvPr id="453" name="Google Shape;453;p46"/>
          <p:cNvPicPr preferRelativeResize="0"/>
          <p:nvPr/>
        </p:nvPicPr>
        <p:blipFill rotWithShape="1">
          <a:blip r:embed="rId7">
            <a:alphaModFix/>
          </a:blip>
          <a:srcRect b="0" l="0" r="0" t="0"/>
          <a:stretch/>
        </p:blipFill>
        <p:spPr>
          <a:xfrm>
            <a:off x="2070925" y="542600"/>
            <a:ext cx="917901" cy="285050"/>
          </a:xfrm>
          <a:prstGeom prst="rect">
            <a:avLst/>
          </a:prstGeom>
          <a:noFill/>
          <a:ln>
            <a:noFill/>
          </a:ln>
        </p:spPr>
      </p:pic>
      <p:sp>
        <p:nvSpPr>
          <p:cNvPr id="454" name="Google Shape;454;p46"/>
          <p:cNvSpPr/>
          <p:nvPr/>
        </p:nvSpPr>
        <p:spPr>
          <a:xfrm>
            <a:off x="7945150" y="514425"/>
            <a:ext cx="1462500" cy="341400"/>
          </a:xfrm>
          <a:prstGeom prst="roundRect">
            <a:avLst>
              <a:gd fmla="val 50000" name="adj"/>
            </a:avLst>
          </a:prstGeom>
          <a:solidFill>
            <a:srgbClr val="F5333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00"/>
              <a:buFont typeface="Arial"/>
              <a:buNone/>
            </a:pPr>
            <a:r>
              <a:rPr b="1" i="0" lang="en" sz="900" u="none" cap="none" strike="noStrike">
                <a:solidFill>
                  <a:srgbClr val="FFFFFF"/>
                </a:solidFill>
                <a:latin typeface="Public Sans"/>
                <a:ea typeface="Public Sans"/>
                <a:cs typeface="Public Sans"/>
                <a:sym typeface="Public Sans"/>
              </a:rPr>
              <a:t>CASE STUDY  6</a:t>
            </a:r>
            <a:endParaRPr b="1" i="0" sz="900" u="none" cap="none" strike="noStrike">
              <a:solidFill>
                <a:srgbClr val="FFFFFF"/>
              </a:solidFill>
              <a:latin typeface="Public Sans"/>
              <a:ea typeface="Public Sans"/>
              <a:cs typeface="Public Sans"/>
              <a:sym typeface="Public Sans"/>
            </a:endParaRPr>
          </a:p>
        </p:txBody>
      </p:sp>
      <p:sp>
        <p:nvSpPr>
          <p:cNvPr id="455" name="Google Shape;455;p46"/>
          <p:cNvSpPr txBox="1"/>
          <p:nvPr/>
        </p:nvSpPr>
        <p:spPr>
          <a:xfrm>
            <a:off x="562514" y="7140900"/>
            <a:ext cx="9004800" cy="354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0" i="0" lang="en" sz="1100" u="none" cap="none" strike="noStrike">
                <a:solidFill>
                  <a:schemeClr val="dk1"/>
                </a:solidFill>
                <a:latin typeface="Public Sans Light"/>
                <a:ea typeface="Public Sans Light"/>
                <a:cs typeface="Public Sans Light"/>
                <a:sym typeface="Public Sans Light"/>
              </a:rPr>
              <a:t>Inspiring case studies: seven influencer gems</a:t>
            </a:r>
            <a:endParaRPr b="0" i="0" sz="1100" u="none" cap="none" strike="noStrike">
              <a:solidFill>
                <a:schemeClr val="dk1"/>
              </a:solidFill>
              <a:latin typeface="Public Sans Light"/>
              <a:ea typeface="Public Sans Light"/>
              <a:cs typeface="Public Sans Light"/>
              <a:sym typeface="Public Sans Light"/>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9" name="Shape 459"/>
        <p:cNvGrpSpPr/>
        <p:nvPr/>
      </p:nvGrpSpPr>
      <p:grpSpPr>
        <a:xfrm>
          <a:off x="0" y="0"/>
          <a:ext cx="0" cy="0"/>
          <a:chOff x="0" y="0"/>
          <a:chExt cx="0" cy="0"/>
        </a:xfrm>
      </p:grpSpPr>
      <p:sp>
        <p:nvSpPr>
          <p:cNvPr id="460" name="Google Shape;460;p47"/>
          <p:cNvSpPr/>
          <p:nvPr/>
        </p:nvSpPr>
        <p:spPr>
          <a:xfrm>
            <a:off x="-4559248" y="-271500"/>
            <a:ext cx="8307600" cy="8307600"/>
          </a:xfrm>
          <a:prstGeom prst="ellipse">
            <a:avLst/>
          </a:prstGeom>
          <a:noFill/>
          <a:ln cap="flat" cmpd="sng" w="28575">
            <a:solidFill>
              <a:srgbClr val="F773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461" name="Google Shape;461;p47"/>
          <p:cNvCxnSpPr/>
          <p:nvPr/>
        </p:nvCxnSpPr>
        <p:spPr>
          <a:xfrm>
            <a:off x="7737950" y="7325550"/>
            <a:ext cx="2332200" cy="0"/>
          </a:xfrm>
          <a:prstGeom prst="straightConnector1">
            <a:avLst/>
          </a:prstGeom>
          <a:noFill/>
          <a:ln cap="flat" cmpd="sng" w="9525">
            <a:solidFill>
              <a:srgbClr val="000000"/>
            </a:solidFill>
            <a:prstDash val="solid"/>
            <a:round/>
            <a:headEnd len="sm" w="sm" type="none"/>
            <a:tailEnd len="sm" w="sm" type="none"/>
          </a:ln>
        </p:spPr>
      </p:cxnSp>
      <p:pic>
        <p:nvPicPr>
          <p:cNvPr id="462" name="Google Shape;462;p47"/>
          <p:cNvPicPr preferRelativeResize="0"/>
          <p:nvPr/>
        </p:nvPicPr>
        <p:blipFill rotWithShape="1">
          <a:blip r:embed="rId3">
            <a:alphaModFix/>
          </a:blip>
          <a:srcRect b="3998" l="-53155" r="13235" t="2569"/>
          <a:stretch/>
        </p:blipFill>
        <p:spPr>
          <a:xfrm>
            <a:off x="-4437900" y="-125106"/>
            <a:ext cx="8000100" cy="8014800"/>
          </a:xfrm>
          <a:prstGeom prst="donut">
            <a:avLst>
              <a:gd fmla="val 23234" name="adj"/>
            </a:avLst>
          </a:prstGeom>
          <a:noFill/>
          <a:ln>
            <a:noFill/>
          </a:ln>
        </p:spPr>
      </p:pic>
      <p:sp>
        <p:nvSpPr>
          <p:cNvPr id="463" name="Google Shape;463;p47"/>
          <p:cNvSpPr txBox="1"/>
          <p:nvPr/>
        </p:nvSpPr>
        <p:spPr>
          <a:xfrm>
            <a:off x="4354045" y="7140900"/>
            <a:ext cx="5169900" cy="354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0" i="0" lang="en" sz="1100" u="none" cap="none" strike="noStrike">
                <a:solidFill>
                  <a:schemeClr val="dk1"/>
                </a:solidFill>
                <a:latin typeface="Public Sans Light"/>
                <a:ea typeface="Public Sans Light"/>
                <a:cs typeface="Public Sans Light"/>
                <a:sym typeface="Public Sans Light"/>
              </a:rPr>
              <a:t>Inspiring case studies: seven influencer gems</a:t>
            </a:r>
            <a:endParaRPr b="0" i="0" sz="1100" u="none" cap="none" strike="noStrike">
              <a:solidFill>
                <a:schemeClr val="dk1"/>
              </a:solidFill>
              <a:latin typeface="Public Sans Light"/>
              <a:ea typeface="Public Sans Light"/>
              <a:cs typeface="Public Sans Light"/>
              <a:sym typeface="Public Sans Light"/>
            </a:endParaRPr>
          </a:p>
        </p:txBody>
      </p:sp>
      <p:sp>
        <p:nvSpPr>
          <p:cNvPr id="464" name="Google Shape;464;p47"/>
          <p:cNvSpPr txBox="1"/>
          <p:nvPr/>
        </p:nvSpPr>
        <p:spPr>
          <a:xfrm>
            <a:off x="4364251" y="434860"/>
            <a:ext cx="50610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0" lang="en" sz="1400" u="none" cap="none" strike="noStrike">
                <a:solidFill>
                  <a:schemeClr val="dk1"/>
                </a:solidFill>
                <a:latin typeface="Public Sans"/>
                <a:ea typeface="Public Sans"/>
                <a:cs typeface="Public Sans"/>
                <a:sym typeface="Public Sans"/>
              </a:rPr>
              <a:t>Solution</a:t>
            </a:r>
            <a:endParaRPr b="1" i="0" sz="1400" u="none" cap="none" strike="noStrike">
              <a:solidFill>
                <a:srgbClr val="000000"/>
              </a:solidFill>
              <a:latin typeface="Public Sans"/>
              <a:ea typeface="Public Sans"/>
              <a:cs typeface="Public Sans"/>
              <a:sym typeface="Public Sans"/>
            </a:endParaRPr>
          </a:p>
        </p:txBody>
      </p:sp>
      <p:sp>
        <p:nvSpPr>
          <p:cNvPr id="465" name="Google Shape;465;p47"/>
          <p:cNvSpPr txBox="1"/>
          <p:nvPr/>
        </p:nvSpPr>
        <p:spPr>
          <a:xfrm>
            <a:off x="4371700" y="898625"/>
            <a:ext cx="5061000" cy="5771700"/>
          </a:xfrm>
          <a:prstGeom prst="rect">
            <a:avLst/>
          </a:prstGeom>
          <a:noFill/>
          <a:ln>
            <a:noFill/>
          </a:ln>
        </p:spPr>
        <p:txBody>
          <a:bodyPr anchorCtr="0" anchor="t" bIns="91425" lIns="91425" spcFirstLastPara="1" rIns="91425" wrap="square" tIns="91425">
            <a:noAutofit/>
          </a:bodyPr>
          <a:lstStyle/>
          <a:p>
            <a:pPr indent="0" lvl="0" marL="0" marR="0" rtl="0" algn="l">
              <a:lnSpc>
                <a:spcPct val="135000"/>
              </a:lnSpc>
              <a:spcBef>
                <a:spcPts val="0"/>
              </a:spcBef>
              <a:spcAft>
                <a:spcPts val="0"/>
              </a:spcAft>
              <a:buClr>
                <a:schemeClr val="dk1"/>
              </a:buClr>
              <a:buSzPts val="1100"/>
              <a:buFont typeface="Arial"/>
              <a:buNone/>
            </a:pPr>
            <a:r>
              <a:rPr b="0" i="0" lang="en" sz="1200" u="none" cap="none" strike="noStrike">
                <a:solidFill>
                  <a:schemeClr val="dk1"/>
                </a:solidFill>
                <a:latin typeface="Public Sans"/>
                <a:ea typeface="Public Sans"/>
                <a:cs typeface="Public Sans"/>
                <a:sym typeface="Public Sans"/>
              </a:rPr>
              <a:t>Using impact.com’s platform, Vivino partnered with two industry-leading personal wine cellar companies that hosted apps to track which wines were in a customer’s cellar at any given time. The partners added Vivino “buy” buttons to their apps so users could purchase new bottles of wine through Vivino. </a:t>
            </a:r>
            <a:endParaRPr b="0" i="0" sz="1200" u="none" cap="none" strike="noStrike">
              <a:solidFill>
                <a:schemeClr val="dk1"/>
              </a:solidFill>
              <a:latin typeface="Public Sans"/>
              <a:ea typeface="Public Sans"/>
              <a:cs typeface="Public Sans"/>
              <a:sym typeface="Public Sans"/>
            </a:endParaRPr>
          </a:p>
          <a:p>
            <a:pPr indent="0" lvl="0" marL="0" marR="0" rtl="0" algn="l">
              <a:lnSpc>
                <a:spcPct val="135000"/>
              </a:lnSpc>
              <a:spcBef>
                <a:spcPts val="1000"/>
              </a:spcBef>
              <a:spcAft>
                <a:spcPts val="0"/>
              </a:spcAft>
              <a:buClr>
                <a:schemeClr val="dk1"/>
              </a:buClr>
              <a:buSzPts val="1100"/>
              <a:buFont typeface="Arial"/>
              <a:buNone/>
            </a:pPr>
            <a:r>
              <a:rPr b="0" i="0" lang="en" sz="1200" u="none" cap="none" strike="noStrike">
                <a:solidFill>
                  <a:schemeClr val="dk1"/>
                </a:solidFill>
                <a:latin typeface="Public Sans"/>
                <a:ea typeface="Public Sans"/>
                <a:cs typeface="Public Sans"/>
                <a:sym typeface="Public Sans"/>
              </a:rPr>
              <a:t>Vivino also partnered with wineries across the world that didn’t have the resources for global distribution. The company acted as a global marketplace for wineries, vastly expanding their reach while improving its product diversification and value to its customers. </a:t>
            </a:r>
            <a:endParaRPr b="0" i="0" sz="1200" u="none" cap="none" strike="noStrike">
              <a:solidFill>
                <a:schemeClr val="dk1"/>
              </a:solidFill>
              <a:latin typeface="Public Sans"/>
              <a:ea typeface="Public Sans"/>
              <a:cs typeface="Public Sans"/>
              <a:sym typeface="Public Sans"/>
            </a:endParaRPr>
          </a:p>
          <a:p>
            <a:pPr indent="0" lvl="0" marL="0" marR="0" rtl="0" algn="l">
              <a:lnSpc>
                <a:spcPct val="120000"/>
              </a:lnSpc>
              <a:spcBef>
                <a:spcPts val="2000"/>
              </a:spcBef>
              <a:spcAft>
                <a:spcPts val="0"/>
              </a:spcAft>
              <a:buClr>
                <a:schemeClr val="dk1"/>
              </a:buClr>
              <a:buSzPts val="1100"/>
              <a:buFont typeface="Arial"/>
              <a:buNone/>
            </a:pPr>
            <a:r>
              <a:rPr b="0" i="0" lang="en" sz="1600" u="none" cap="none" strike="noStrike">
                <a:solidFill>
                  <a:srgbClr val="F77300"/>
                </a:solidFill>
                <a:latin typeface="Public Sans SemiBold"/>
                <a:ea typeface="Public Sans SemiBold"/>
                <a:cs typeface="Public Sans SemiBold"/>
                <a:sym typeface="Public Sans SemiBold"/>
              </a:rPr>
              <a:t>Flexibility and diverse influencer partnership types drastically improved Vivino’s ability to reach its business goals.</a:t>
            </a:r>
            <a:endParaRPr b="0" i="0" sz="1600" u="none" cap="none" strike="noStrike">
              <a:solidFill>
                <a:srgbClr val="F77300"/>
              </a:solidFill>
              <a:latin typeface="Public Sans SemiBold"/>
              <a:ea typeface="Public Sans SemiBold"/>
              <a:cs typeface="Public Sans SemiBold"/>
              <a:sym typeface="Public Sans SemiBold"/>
            </a:endParaRPr>
          </a:p>
          <a:p>
            <a:pPr indent="0" lvl="0" marL="0" marR="0" rtl="0" algn="l">
              <a:lnSpc>
                <a:spcPct val="120000"/>
              </a:lnSpc>
              <a:spcBef>
                <a:spcPts val="0"/>
              </a:spcBef>
              <a:spcAft>
                <a:spcPts val="0"/>
              </a:spcAft>
              <a:buClr>
                <a:schemeClr val="dk1"/>
              </a:buClr>
              <a:buSzPts val="1100"/>
              <a:buFont typeface="Arial"/>
              <a:buNone/>
            </a:pPr>
            <a:r>
              <a:t/>
            </a:r>
            <a:endParaRPr b="0" i="0" sz="1600" u="none" cap="none" strike="noStrike">
              <a:solidFill>
                <a:srgbClr val="F77300"/>
              </a:solidFill>
              <a:latin typeface="Public Sans SemiBold"/>
              <a:ea typeface="Public Sans SemiBold"/>
              <a:cs typeface="Public Sans SemiBold"/>
              <a:sym typeface="Public Sans SemiBold"/>
            </a:endParaRPr>
          </a:p>
          <a:p>
            <a:pPr indent="0" lvl="0" marL="0" marR="0" rtl="0" algn="l">
              <a:lnSpc>
                <a:spcPct val="135000"/>
              </a:lnSpc>
              <a:spcBef>
                <a:spcPts val="0"/>
              </a:spcBef>
              <a:spcAft>
                <a:spcPts val="0"/>
              </a:spcAft>
              <a:buClr>
                <a:schemeClr val="dk1"/>
              </a:buClr>
              <a:buSzPts val="1100"/>
              <a:buFont typeface="Arial"/>
              <a:buNone/>
            </a:pPr>
            <a:r>
              <a:rPr b="0" i="0" lang="en" sz="1200" u="none" cap="none" strike="noStrike">
                <a:solidFill>
                  <a:schemeClr val="dk1"/>
                </a:solidFill>
                <a:latin typeface="Public Sans"/>
                <a:ea typeface="Public Sans"/>
                <a:cs typeface="Public Sans"/>
                <a:sym typeface="Public Sans"/>
              </a:rPr>
              <a:t>The company used impact.com to assess influencer performance by country, month, promo code, and other factors so it could better attribute payouts based on the value each partner drove. This detailed analysis into partner promotional efforts allowed Vivino to better incentivize its top-performing influencers. </a:t>
            </a:r>
            <a:endParaRPr b="0" i="0" sz="1200" u="none" cap="none" strike="noStrike">
              <a:solidFill>
                <a:schemeClr val="dk1"/>
              </a:solidFill>
              <a:latin typeface="Public Sans"/>
              <a:ea typeface="Public Sans"/>
              <a:cs typeface="Public Sans"/>
              <a:sym typeface="Public Sans"/>
            </a:endParaRPr>
          </a:p>
          <a:p>
            <a:pPr indent="0" lvl="0" marL="0" marR="0" rtl="0" algn="l">
              <a:lnSpc>
                <a:spcPct val="135000"/>
              </a:lnSpc>
              <a:spcBef>
                <a:spcPts val="1000"/>
              </a:spcBef>
              <a:spcAft>
                <a:spcPts val="1000"/>
              </a:spcAft>
              <a:buClr>
                <a:schemeClr val="dk1"/>
              </a:buClr>
              <a:buSzPts val="1100"/>
              <a:buFont typeface="Arial"/>
              <a:buNone/>
            </a:pPr>
            <a:r>
              <a:rPr b="0" i="0" lang="en" sz="1200" u="none" cap="none" strike="noStrike">
                <a:solidFill>
                  <a:schemeClr val="dk1"/>
                </a:solidFill>
                <a:latin typeface="Public Sans"/>
                <a:ea typeface="Public Sans"/>
                <a:cs typeface="Public Sans"/>
                <a:sym typeface="Public Sans"/>
              </a:rPr>
              <a:t>Vivino created a level of communication and care that kept influencers engaged and even helped the brand run unique campaigns with different influencer segments.</a:t>
            </a:r>
            <a:endParaRPr b="0" i="0" sz="1200" u="none" cap="none" strike="noStrike">
              <a:solidFill>
                <a:schemeClr val="dk1"/>
              </a:solidFill>
              <a:latin typeface="Public Sans"/>
              <a:ea typeface="Public Sans"/>
              <a:cs typeface="Public Sans"/>
              <a:sym typeface="Public Sans"/>
            </a:endParaRPr>
          </a:p>
        </p:txBody>
      </p:sp>
      <p:sp>
        <p:nvSpPr>
          <p:cNvPr id="466" name="Google Shape;466;p47"/>
          <p:cNvSpPr txBox="1"/>
          <p:nvPr/>
        </p:nvSpPr>
        <p:spPr>
          <a:xfrm>
            <a:off x="4364250" y="5779859"/>
            <a:ext cx="5061000" cy="1154100"/>
          </a:xfrm>
          <a:prstGeom prst="rect">
            <a:avLst/>
          </a:prstGeom>
          <a:noFill/>
          <a:ln>
            <a:noFill/>
          </a:ln>
        </p:spPr>
        <p:txBody>
          <a:bodyPr anchorCtr="0" anchor="ctr" bIns="113100" lIns="113100" spcFirstLastPara="1" rIns="113100" wrap="square" tIns="113100">
            <a:noAutofit/>
          </a:bodyPr>
          <a:lstStyle/>
          <a:p>
            <a:pPr indent="0" lvl="0" marL="0" marR="0" rtl="0" algn="l">
              <a:lnSpc>
                <a:spcPct val="120000"/>
              </a:lnSpc>
              <a:spcBef>
                <a:spcPts val="0"/>
              </a:spcBef>
              <a:spcAft>
                <a:spcPts val="0"/>
              </a:spcAft>
              <a:buClr>
                <a:srgbClr val="000000"/>
              </a:buClr>
              <a:buSzPts val="1600"/>
              <a:buFont typeface="Arial"/>
              <a:buNone/>
            </a:pPr>
            <a:r>
              <a:t/>
            </a:r>
            <a:endParaRPr b="0" i="0" sz="1600" u="none" cap="none" strike="noStrike">
              <a:solidFill>
                <a:srgbClr val="F77300"/>
              </a:solidFill>
              <a:latin typeface="Public Sans SemiBold"/>
              <a:ea typeface="Public Sans SemiBold"/>
              <a:cs typeface="Public Sans SemiBold"/>
              <a:sym typeface="Public Sans SemiBold"/>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 name="Shape 81"/>
        <p:cNvGrpSpPr/>
        <p:nvPr/>
      </p:nvGrpSpPr>
      <p:grpSpPr>
        <a:xfrm>
          <a:off x="0" y="0"/>
          <a:ext cx="0" cy="0"/>
          <a:chOff x="0" y="0"/>
          <a:chExt cx="0" cy="0"/>
        </a:xfrm>
      </p:grpSpPr>
      <p:pic>
        <p:nvPicPr>
          <p:cNvPr id="82" name="Google Shape;82;p21">
            <a:hlinkClick r:id="rId3"/>
          </p:cNvPr>
          <p:cNvPicPr preferRelativeResize="0"/>
          <p:nvPr/>
        </p:nvPicPr>
        <p:blipFill rotWithShape="1">
          <a:blip r:embed="rId4">
            <a:alphaModFix/>
          </a:blip>
          <a:srcRect b="-30644" l="0" r="0" t="-2884"/>
          <a:stretch/>
        </p:blipFill>
        <p:spPr>
          <a:xfrm>
            <a:off x="649467" y="479155"/>
            <a:ext cx="1055475" cy="489900"/>
          </a:xfrm>
          <a:prstGeom prst="rect">
            <a:avLst/>
          </a:prstGeom>
          <a:noFill/>
          <a:ln>
            <a:noFill/>
          </a:ln>
        </p:spPr>
      </p:pic>
      <p:sp>
        <p:nvSpPr>
          <p:cNvPr id="83" name="Google Shape;83;p21"/>
          <p:cNvSpPr txBox="1"/>
          <p:nvPr/>
        </p:nvSpPr>
        <p:spPr>
          <a:xfrm>
            <a:off x="529987" y="1567550"/>
            <a:ext cx="8740800" cy="627300"/>
          </a:xfrm>
          <a:prstGeom prst="rect">
            <a:avLst/>
          </a:prstGeom>
          <a:noFill/>
          <a:ln>
            <a:noFill/>
          </a:ln>
        </p:spPr>
        <p:txBody>
          <a:bodyPr anchorCtr="0" anchor="t" bIns="113100" lIns="113100" spcFirstLastPara="1" rIns="113100" wrap="square" tIns="113100">
            <a:noAutofit/>
          </a:bodyPr>
          <a:lstStyle/>
          <a:p>
            <a:pPr indent="0" lvl="0" marL="0" marR="0" rtl="0" algn="l">
              <a:lnSpc>
                <a:spcPct val="100000"/>
              </a:lnSpc>
              <a:spcBef>
                <a:spcPts val="0"/>
              </a:spcBef>
              <a:spcAft>
                <a:spcPts val="0"/>
              </a:spcAft>
              <a:buClr>
                <a:srgbClr val="000000"/>
              </a:buClr>
              <a:buSzPts val="2600"/>
              <a:buFont typeface="Arial"/>
              <a:buNone/>
            </a:pPr>
            <a:r>
              <a:rPr b="1" i="0" lang="en" sz="2600" u="none" cap="none" strike="noStrike">
                <a:solidFill>
                  <a:schemeClr val="dk1"/>
                </a:solidFill>
                <a:latin typeface="Public Sans"/>
                <a:ea typeface="Public Sans"/>
                <a:cs typeface="Public Sans"/>
                <a:sym typeface="Public Sans"/>
              </a:rPr>
              <a:t>What are influencer partnerships?</a:t>
            </a:r>
            <a:endParaRPr b="0" i="0" sz="1200" u="none" cap="none" strike="noStrike">
              <a:solidFill>
                <a:schemeClr val="dk1"/>
              </a:solidFill>
              <a:latin typeface="Public Sans"/>
              <a:ea typeface="Public Sans"/>
              <a:cs typeface="Public Sans"/>
              <a:sym typeface="Public Sans"/>
            </a:endParaRPr>
          </a:p>
        </p:txBody>
      </p:sp>
      <p:sp>
        <p:nvSpPr>
          <p:cNvPr id="84" name="Google Shape;84;p21"/>
          <p:cNvSpPr txBox="1"/>
          <p:nvPr/>
        </p:nvSpPr>
        <p:spPr>
          <a:xfrm>
            <a:off x="561985" y="1313543"/>
            <a:ext cx="2174100" cy="372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300"/>
              <a:buFont typeface="Arial"/>
              <a:buNone/>
            </a:pPr>
            <a:r>
              <a:rPr b="0" i="0" lang="en" sz="1300" u="none" cap="none" strike="noStrike">
                <a:solidFill>
                  <a:schemeClr val="dk1"/>
                </a:solidFill>
                <a:latin typeface="Public Sans Light"/>
                <a:ea typeface="Public Sans Light"/>
                <a:cs typeface="Public Sans Light"/>
                <a:sym typeface="Public Sans Light"/>
              </a:rPr>
              <a:t>CHAPTER 1</a:t>
            </a:r>
            <a:endParaRPr b="0" i="0" sz="1300" u="none" cap="none" strike="noStrike">
              <a:solidFill>
                <a:schemeClr val="dk1"/>
              </a:solidFill>
              <a:latin typeface="Public Sans Light"/>
              <a:ea typeface="Public Sans Light"/>
              <a:cs typeface="Public Sans Light"/>
              <a:sym typeface="Public Sans Light"/>
            </a:endParaRPr>
          </a:p>
        </p:txBody>
      </p:sp>
      <p:sp>
        <p:nvSpPr>
          <p:cNvPr id="85" name="Google Shape;85;p21"/>
          <p:cNvSpPr txBox="1"/>
          <p:nvPr/>
        </p:nvSpPr>
        <p:spPr>
          <a:xfrm>
            <a:off x="538000" y="2340649"/>
            <a:ext cx="4158000" cy="3164400"/>
          </a:xfrm>
          <a:prstGeom prst="rect">
            <a:avLst/>
          </a:prstGeom>
          <a:noFill/>
          <a:ln>
            <a:noFill/>
          </a:ln>
        </p:spPr>
        <p:txBody>
          <a:bodyPr anchorCtr="0" anchor="t" bIns="113100" lIns="113100" spcFirstLastPara="1" rIns="113100" wrap="square" tIns="113100">
            <a:noAutofit/>
          </a:bodyPr>
          <a:lstStyle/>
          <a:p>
            <a:pPr indent="0" lvl="0" marL="0" marR="0" rtl="0" algn="l">
              <a:lnSpc>
                <a:spcPct val="135000"/>
              </a:lnSpc>
              <a:spcBef>
                <a:spcPts val="0"/>
              </a:spcBef>
              <a:spcAft>
                <a:spcPts val="0"/>
              </a:spcAft>
              <a:buClr>
                <a:schemeClr val="dk1"/>
              </a:buClr>
              <a:buSzPts val="1100"/>
              <a:buFont typeface="Arial"/>
              <a:buNone/>
            </a:pPr>
            <a:r>
              <a:rPr b="0" i="0" lang="en" sz="1300" u="none" cap="none" strike="noStrike">
                <a:solidFill>
                  <a:schemeClr val="dk1"/>
                </a:solidFill>
                <a:latin typeface="Public Sans"/>
                <a:ea typeface="Public Sans"/>
                <a:cs typeface="Public Sans"/>
                <a:sym typeface="Public Sans"/>
              </a:rPr>
              <a:t>Think about it: Did you ever buy a cell phone without checking online reviews? What about an expensive anti-aging cream? You probably prefer validation before you lay down the big bucks. So what do you do? </a:t>
            </a:r>
            <a:endParaRPr b="0" i="0" sz="1300" u="none" cap="none" strike="noStrike">
              <a:solidFill>
                <a:schemeClr val="dk1"/>
              </a:solidFill>
              <a:latin typeface="Public Sans"/>
              <a:ea typeface="Public Sans"/>
              <a:cs typeface="Public Sans"/>
              <a:sym typeface="Public Sans"/>
            </a:endParaRPr>
          </a:p>
          <a:p>
            <a:pPr indent="0" lvl="0" marL="0" marR="0" rtl="0" algn="l">
              <a:lnSpc>
                <a:spcPct val="135000"/>
              </a:lnSpc>
              <a:spcBef>
                <a:spcPts val="1500"/>
              </a:spcBef>
              <a:spcAft>
                <a:spcPts val="1500"/>
              </a:spcAft>
              <a:buClr>
                <a:srgbClr val="000000"/>
              </a:buClr>
              <a:buSzPts val="1300"/>
              <a:buFont typeface="Arial"/>
              <a:buNone/>
            </a:pPr>
            <a:r>
              <a:rPr b="0" i="0" lang="en" sz="1300" u="none" cap="none" strike="noStrike">
                <a:solidFill>
                  <a:schemeClr val="dk1"/>
                </a:solidFill>
                <a:latin typeface="Public Sans"/>
                <a:ea typeface="Public Sans"/>
                <a:cs typeface="Public Sans"/>
                <a:sym typeface="Public Sans"/>
              </a:rPr>
              <a:t>You hop onto Instagram/Facebook/Google/etc. to see what others have to say about the product you’re considering. Sound familiar? Well, you’re not alone. Many people turn to their favorite Instagram and Twitter accounts, YouTubers, and TikTok stars for recommendations on purchasing decisions.</a:t>
            </a:r>
            <a:endParaRPr b="0" i="0" sz="1300" u="none" cap="none" strike="noStrike">
              <a:solidFill>
                <a:schemeClr val="dk1"/>
              </a:solidFill>
              <a:latin typeface="Public Sans"/>
              <a:ea typeface="Public Sans"/>
              <a:cs typeface="Public Sans"/>
              <a:sym typeface="Public Sans"/>
            </a:endParaRPr>
          </a:p>
        </p:txBody>
      </p:sp>
      <p:sp>
        <p:nvSpPr>
          <p:cNvPr id="86" name="Google Shape;86;p21"/>
          <p:cNvSpPr txBox="1"/>
          <p:nvPr/>
        </p:nvSpPr>
        <p:spPr>
          <a:xfrm>
            <a:off x="537988" y="5612728"/>
            <a:ext cx="4158000" cy="985500"/>
          </a:xfrm>
          <a:prstGeom prst="rect">
            <a:avLst/>
          </a:prstGeom>
          <a:noFill/>
          <a:ln>
            <a:noFill/>
          </a:ln>
        </p:spPr>
        <p:txBody>
          <a:bodyPr anchorCtr="0" anchor="t" bIns="113100" lIns="113100" spcFirstLastPara="1" rIns="113100" wrap="square" tIns="113100">
            <a:noAutofit/>
          </a:bodyPr>
          <a:lstStyle/>
          <a:p>
            <a:pPr indent="0" lvl="0" marL="0" marR="0" rtl="0" algn="l">
              <a:lnSpc>
                <a:spcPct val="115000"/>
              </a:lnSpc>
              <a:spcBef>
                <a:spcPts val="0"/>
              </a:spcBef>
              <a:spcAft>
                <a:spcPts val="0"/>
              </a:spcAft>
              <a:buClr>
                <a:srgbClr val="000000"/>
              </a:buClr>
              <a:buSzPts val="1800"/>
              <a:buFont typeface="Arial"/>
              <a:buNone/>
            </a:pPr>
            <a:r>
              <a:rPr b="0" i="0" lang="en" sz="1800" u="none" cap="none" strike="noStrike">
                <a:solidFill>
                  <a:srgbClr val="F77300"/>
                </a:solidFill>
                <a:latin typeface="Public Sans SemiBold"/>
                <a:ea typeface="Public Sans SemiBold"/>
                <a:cs typeface="Public Sans SemiBold"/>
                <a:sym typeface="Public Sans SemiBold"/>
              </a:rPr>
              <a:t>40 percent of consumers buy a product after seeing it on Twitter, YouTube, or Instagram.¹</a:t>
            </a:r>
            <a:endParaRPr b="0" i="0" sz="1800" u="none" cap="none" strike="noStrike">
              <a:solidFill>
                <a:srgbClr val="F77300"/>
              </a:solidFill>
              <a:latin typeface="Public Sans SemiBold"/>
              <a:ea typeface="Public Sans SemiBold"/>
              <a:cs typeface="Public Sans SemiBold"/>
              <a:sym typeface="Public Sans SemiBold"/>
            </a:endParaRPr>
          </a:p>
        </p:txBody>
      </p:sp>
      <p:pic>
        <p:nvPicPr>
          <p:cNvPr id="87" name="Google Shape;87;p21"/>
          <p:cNvPicPr preferRelativeResize="0"/>
          <p:nvPr/>
        </p:nvPicPr>
        <p:blipFill rotWithShape="1">
          <a:blip r:embed="rId5">
            <a:alphaModFix/>
          </a:blip>
          <a:srcRect b="0" l="16675" r="16675" t="0"/>
          <a:stretch/>
        </p:blipFill>
        <p:spPr>
          <a:xfrm>
            <a:off x="5278100" y="2607080"/>
            <a:ext cx="4070100" cy="4070100"/>
          </a:xfrm>
          <a:prstGeom prst="ellipse">
            <a:avLst/>
          </a:prstGeom>
          <a:noFill/>
          <a:ln>
            <a:noFill/>
          </a:ln>
        </p:spPr>
      </p:pic>
      <p:sp>
        <p:nvSpPr>
          <p:cNvPr id="88" name="Google Shape;88;p21"/>
          <p:cNvSpPr txBox="1"/>
          <p:nvPr/>
        </p:nvSpPr>
        <p:spPr>
          <a:xfrm>
            <a:off x="561974" y="6977725"/>
            <a:ext cx="4158000" cy="254100"/>
          </a:xfrm>
          <a:prstGeom prst="rect">
            <a:avLst/>
          </a:prstGeom>
          <a:noFill/>
          <a:ln>
            <a:noFill/>
          </a:ln>
        </p:spPr>
        <p:txBody>
          <a:bodyPr anchorCtr="0" anchor="ctr" bIns="91425" lIns="91425" spcFirstLastPara="1" rIns="91425" wrap="square" tIns="91425">
            <a:noAutofit/>
          </a:bodyPr>
          <a:lstStyle/>
          <a:p>
            <a:pPr indent="0" lvl="0" marL="0" marR="0" rtl="0" algn="l">
              <a:lnSpc>
                <a:spcPct val="115000"/>
              </a:lnSpc>
              <a:spcBef>
                <a:spcPts val="0"/>
              </a:spcBef>
              <a:spcAft>
                <a:spcPts val="0"/>
              </a:spcAft>
              <a:buClr>
                <a:srgbClr val="000000"/>
              </a:buClr>
              <a:buSzPts val="900"/>
              <a:buFont typeface="Arial"/>
              <a:buNone/>
            </a:pPr>
            <a:r>
              <a:rPr b="0" i="0" lang="en" sz="900" u="none" cap="none" strike="noStrike">
                <a:solidFill>
                  <a:schemeClr val="dk1"/>
                </a:solidFill>
                <a:latin typeface="Public Sans"/>
                <a:ea typeface="Public Sans"/>
                <a:cs typeface="Public Sans"/>
                <a:sym typeface="Public Sans"/>
              </a:rPr>
              <a:t>* ”20 surprising influencer marketing statistics,” </a:t>
            </a:r>
            <a:br>
              <a:rPr b="0" i="0" lang="en" sz="900" u="none" cap="none" strike="noStrike">
                <a:solidFill>
                  <a:schemeClr val="dk1"/>
                </a:solidFill>
                <a:latin typeface="Public Sans"/>
                <a:ea typeface="Public Sans"/>
                <a:cs typeface="Public Sans"/>
                <a:sym typeface="Public Sans"/>
              </a:rPr>
            </a:br>
            <a:r>
              <a:rPr b="0" i="0" lang="en" sz="900" u="none" cap="none" strike="noStrike">
                <a:solidFill>
                  <a:schemeClr val="dk1"/>
                </a:solidFill>
                <a:latin typeface="Public Sans"/>
                <a:ea typeface="Public Sans"/>
                <a:cs typeface="Public Sans"/>
                <a:sym typeface="Public Sans"/>
              </a:rPr>
              <a:t>Digital Marketing Institute, October 19, 2021. </a:t>
            </a:r>
            <a:br>
              <a:rPr b="0" i="0" lang="en" sz="900" u="none" cap="none" strike="noStrike">
                <a:solidFill>
                  <a:schemeClr val="dk1"/>
                </a:solidFill>
                <a:latin typeface="Public Sans"/>
                <a:ea typeface="Public Sans"/>
                <a:cs typeface="Public Sans"/>
                <a:sym typeface="Public Sans"/>
              </a:rPr>
            </a:br>
            <a:r>
              <a:rPr b="0" i="0" lang="en" sz="900" u="sng" cap="none" strike="noStrike">
                <a:solidFill>
                  <a:schemeClr val="hlink"/>
                </a:solidFill>
                <a:latin typeface="Public Sans"/>
                <a:ea typeface="Public Sans"/>
                <a:cs typeface="Public Sans"/>
                <a:sym typeface="Public Sans"/>
                <a:hlinkClick r:id="rId6"/>
              </a:rPr>
              <a:t>https://bit.ly/29surprisingstats</a:t>
            </a:r>
            <a:endParaRPr b="0" i="0" sz="900" u="sng" cap="none" strike="noStrike">
              <a:solidFill>
                <a:srgbClr val="0FA1E2"/>
              </a:solidFill>
              <a:latin typeface="Public Sans"/>
              <a:ea typeface="Public Sans"/>
              <a:cs typeface="Public Sans"/>
              <a:sym typeface="Public Sans"/>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0" name="Shape 470"/>
        <p:cNvGrpSpPr/>
        <p:nvPr/>
      </p:nvGrpSpPr>
      <p:grpSpPr>
        <a:xfrm>
          <a:off x="0" y="0"/>
          <a:ext cx="0" cy="0"/>
          <a:chOff x="0" y="0"/>
          <a:chExt cx="0" cy="0"/>
        </a:xfrm>
      </p:grpSpPr>
      <p:sp>
        <p:nvSpPr>
          <p:cNvPr id="471" name="Google Shape;471;p48"/>
          <p:cNvSpPr txBox="1"/>
          <p:nvPr/>
        </p:nvSpPr>
        <p:spPr>
          <a:xfrm>
            <a:off x="8058825" y="2977203"/>
            <a:ext cx="1500900" cy="746700"/>
          </a:xfrm>
          <a:prstGeom prst="rect">
            <a:avLst/>
          </a:prstGeom>
          <a:noFill/>
          <a:ln>
            <a:noFill/>
          </a:ln>
        </p:spPr>
        <p:txBody>
          <a:bodyPr anchorCtr="0" anchor="t" bIns="91425" lIns="91425" spcFirstLastPara="1" rIns="91425" wrap="square" tIns="91425">
            <a:noAutofit/>
          </a:bodyPr>
          <a:lstStyle/>
          <a:p>
            <a:pPr indent="0" lvl="0" marL="0" marR="0" rtl="0" algn="l">
              <a:lnSpc>
                <a:spcPct val="130000"/>
              </a:lnSpc>
              <a:spcBef>
                <a:spcPts val="0"/>
              </a:spcBef>
              <a:spcAft>
                <a:spcPts val="1000"/>
              </a:spcAft>
              <a:buClr>
                <a:srgbClr val="000000"/>
              </a:buClr>
              <a:buSzPts val="1200"/>
              <a:buFont typeface="Arial"/>
              <a:buNone/>
            </a:pPr>
            <a:r>
              <a:rPr b="0" i="0" lang="en" sz="1200" u="none" cap="none" strike="noStrike">
                <a:solidFill>
                  <a:srgbClr val="000000"/>
                </a:solidFill>
                <a:latin typeface="Public Sans"/>
                <a:ea typeface="Public Sans"/>
                <a:cs typeface="Public Sans"/>
                <a:sym typeface="Public Sans"/>
              </a:rPr>
              <a:t>increase in Q4 revenue year over year</a:t>
            </a:r>
            <a:endParaRPr b="0" i="0" sz="1200" u="none" cap="none" strike="noStrike">
              <a:solidFill>
                <a:srgbClr val="000000"/>
              </a:solidFill>
              <a:latin typeface="Public Sans"/>
              <a:ea typeface="Public Sans"/>
              <a:cs typeface="Public Sans"/>
              <a:sym typeface="Public Sans"/>
            </a:endParaRPr>
          </a:p>
        </p:txBody>
      </p:sp>
      <p:sp>
        <p:nvSpPr>
          <p:cNvPr id="472" name="Google Shape;472;p48"/>
          <p:cNvSpPr txBox="1"/>
          <p:nvPr/>
        </p:nvSpPr>
        <p:spPr>
          <a:xfrm>
            <a:off x="5994681" y="3081376"/>
            <a:ext cx="1737300" cy="538800"/>
          </a:xfrm>
          <a:prstGeom prst="rect">
            <a:avLst/>
          </a:prstGeom>
          <a:noFill/>
          <a:ln>
            <a:noFill/>
          </a:ln>
        </p:spPr>
        <p:txBody>
          <a:bodyPr anchorCtr="0" anchor="ctr" bIns="91425" lIns="91425" spcFirstLastPara="1" rIns="91425" wrap="square" tIns="91425">
            <a:noAutofit/>
          </a:bodyPr>
          <a:lstStyle/>
          <a:p>
            <a:pPr indent="0" lvl="0" marL="0" marR="0" rtl="0" algn="ctr">
              <a:lnSpc>
                <a:spcPct val="130000"/>
              </a:lnSpc>
              <a:spcBef>
                <a:spcPts val="0"/>
              </a:spcBef>
              <a:spcAft>
                <a:spcPts val="1000"/>
              </a:spcAft>
              <a:buClr>
                <a:srgbClr val="000000"/>
              </a:buClr>
              <a:buSzPts val="3300"/>
              <a:buFont typeface="Arial"/>
              <a:buNone/>
            </a:pPr>
            <a:r>
              <a:rPr b="1" i="0" lang="en" sz="3300" u="none" cap="none" strike="noStrike">
                <a:solidFill>
                  <a:srgbClr val="000000"/>
                </a:solidFill>
                <a:latin typeface="Public Sans"/>
                <a:ea typeface="Public Sans"/>
                <a:cs typeface="Public Sans"/>
                <a:sym typeface="Public Sans"/>
              </a:rPr>
              <a:t>454%</a:t>
            </a:r>
            <a:endParaRPr b="1" i="0" sz="3300" u="none" cap="none" strike="noStrike">
              <a:solidFill>
                <a:srgbClr val="000000"/>
              </a:solidFill>
              <a:latin typeface="Public Sans"/>
              <a:ea typeface="Public Sans"/>
              <a:cs typeface="Public Sans"/>
              <a:sym typeface="Public Sans"/>
            </a:endParaRPr>
          </a:p>
        </p:txBody>
      </p:sp>
      <p:pic>
        <p:nvPicPr>
          <p:cNvPr id="473" name="Google Shape;473;p48">
            <a:hlinkClick r:id="rId3"/>
          </p:cNvPr>
          <p:cNvPicPr preferRelativeResize="0"/>
          <p:nvPr/>
        </p:nvPicPr>
        <p:blipFill rotWithShape="1">
          <a:blip r:embed="rId4">
            <a:alphaModFix/>
          </a:blip>
          <a:srcRect b="-30644" l="0" r="0" t="-2884"/>
          <a:stretch/>
        </p:blipFill>
        <p:spPr>
          <a:xfrm>
            <a:off x="650604" y="479155"/>
            <a:ext cx="1055475" cy="489900"/>
          </a:xfrm>
          <a:prstGeom prst="rect">
            <a:avLst/>
          </a:prstGeom>
          <a:noFill/>
          <a:ln>
            <a:noFill/>
          </a:ln>
        </p:spPr>
      </p:pic>
      <p:cxnSp>
        <p:nvCxnSpPr>
          <p:cNvPr id="474" name="Google Shape;474;p48"/>
          <p:cNvCxnSpPr/>
          <p:nvPr/>
        </p:nvCxnSpPr>
        <p:spPr>
          <a:xfrm>
            <a:off x="0" y="7325550"/>
            <a:ext cx="495900" cy="0"/>
          </a:xfrm>
          <a:prstGeom prst="straightConnector1">
            <a:avLst/>
          </a:prstGeom>
          <a:noFill/>
          <a:ln cap="flat" cmpd="sng" w="9525">
            <a:solidFill>
              <a:srgbClr val="000000"/>
            </a:solidFill>
            <a:prstDash val="solid"/>
            <a:round/>
            <a:headEnd len="sm" w="sm" type="none"/>
            <a:tailEnd len="sm" w="sm" type="none"/>
          </a:ln>
        </p:spPr>
      </p:cxnSp>
      <p:sp>
        <p:nvSpPr>
          <p:cNvPr id="475" name="Google Shape;475;p48"/>
          <p:cNvSpPr txBox="1"/>
          <p:nvPr/>
        </p:nvSpPr>
        <p:spPr>
          <a:xfrm>
            <a:off x="562514" y="7140900"/>
            <a:ext cx="9004800" cy="354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0" i="0" lang="en" sz="1100" u="none" cap="none" strike="noStrike">
                <a:solidFill>
                  <a:schemeClr val="dk1"/>
                </a:solidFill>
                <a:latin typeface="Public Sans Light"/>
                <a:ea typeface="Public Sans Light"/>
                <a:cs typeface="Public Sans Light"/>
                <a:sym typeface="Public Sans Light"/>
              </a:rPr>
              <a:t>Inspiring case studies: seven influencer gems</a:t>
            </a:r>
            <a:endParaRPr b="0" i="0" sz="1100" u="none" cap="none" strike="noStrike">
              <a:solidFill>
                <a:schemeClr val="dk1"/>
              </a:solidFill>
              <a:latin typeface="Public Sans Light"/>
              <a:ea typeface="Public Sans Light"/>
              <a:cs typeface="Public Sans Light"/>
              <a:sym typeface="Public Sans Light"/>
            </a:endParaRPr>
          </a:p>
        </p:txBody>
      </p:sp>
      <p:sp>
        <p:nvSpPr>
          <p:cNvPr id="476" name="Google Shape;476;p48"/>
          <p:cNvSpPr/>
          <p:nvPr/>
        </p:nvSpPr>
        <p:spPr>
          <a:xfrm>
            <a:off x="6054194" y="4383305"/>
            <a:ext cx="1618500" cy="1618500"/>
          </a:xfrm>
          <a:prstGeom prst="donut">
            <a:avLst>
              <a:gd fmla="val 4969" name="adj"/>
            </a:avLst>
          </a:prstGeom>
          <a:solidFill>
            <a:srgbClr val="EFEFE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77" name="Google Shape;477;p48"/>
          <p:cNvSpPr txBox="1"/>
          <p:nvPr/>
        </p:nvSpPr>
        <p:spPr>
          <a:xfrm>
            <a:off x="8058825" y="4699654"/>
            <a:ext cx="1500900" cy="985800"/>
          </a:xfrm>
          <a:prstGeom prst="rect">
            <a:avLst/>
          </a:prstGeom>
          <a:noFill/>
          <a:ln>
            <a:noFill/>
          </a:ln>
        </p:spPr>
        <p:txBody>
          <a:bodyPr anchorCtr="0" anchor="ctr" bIns="91425" lIns="91425" spcFirstLastPara="1" rIns="91425" wrap="square" tIns="91425">
            <a:noAutofit/>
          </a:bodyPr>
          <a:lstStyle/>
          <a:p>
            <a:pPr indent="0" lvl="0" marL="0" marR="0" rtl="0" algn="l">
              <a:lnSpc>
                <a:spcPct val="130000"/>
              </a:lnSpc>
              <a:spcBef>
                <a:spcPts val="0"/>
              </a:spcBef>
              <a:spcAft>
                <a:spcPts val="1000"/>
              </a:spcAft>
              <a:buClr>
                <a:srgbClr val="000000"/>
              </a:buClr>
              <a:buSzPts val="1200"/>
              <a:buFont typeface="Arial"/>
              <a:buNone/>
            </a:pPr>
            <a:r>
              <a:rPr b="0" i="0" lang="en" sz="1200" u="none" cap="none" strike="noStrike">
                <a:solidFill>
                  <a:srgbClr val="000000"/>
                </a:solidFill>
                <a:latin typeface="Public Sans"/>
                <a:ea typeface="Public Sans"/>
                <a:cs typeface="Public Sans"/>
                <a:sym typeface="Public Sans"/>
              </a:rPr>
              <a:t>increase in Q4 international partners year over year</a:t>
            </a:r>
            <a:endParaRPr b="0" i="0" sz="1200" u="none" cap="none" strike="noStrike">
              <a:solidFill>
                <a:srgbClr val="000000"/>
              </a:solidFill>
              <a:latin typeface="Public Sans"/>
              <a:ea typeface="Public Sans"/>
              <a:cs typeface="Public Sans"/>
              <a:sym typeface="Public Sans"/>
            </a:endParaRPr>
          </a:p>
        </p:txBody>
      </p:sp>
      <p:sp>
        <p:nvSpPr>
          <p:cNvPr id="478" name="Google Shape;478;p48"/>
          <p:cNvSpPr txBox="1"/>
          <p:nvPr/>
        </p:nvSpPr>
        <p:spPr>
          <a:xfrm>
            <a:off x="5994681" y="4923148"/>
            <a:ext cx="1737300" cy="538800"/>
          </a:xfrm>
          <a:prstGeom prst="rect">
            <a:avLst/>
          </a:prstGeom>
          <a:noFill/>
          <a:ln>
            <a:noFill/>
          </a:ln>
        </p:spPr>
        <p:txBody>
          <a:bodyPr anchorCtr="0" anchor="ctr" bIns="91425" lIns="91425" spcFirstLastPara="1" rIns="91425" wrap="square" tIns="91425">
            <a:noAutofit/>
          </a:bodyPr>
          <a:lstStyle/>
          <a:p>
            <a:pPr indent="0" lvl="0" marL="0" marR="0" rtl="0" algn="ctr">
              <a:lnSpc>
                <a:spcPct val="130000"/>
              </a:lnSpc>
              <a:spcBef>
                <a:spcPts val="0"/>
              </a:spcBef>
              <a:spcAft>
                <a:spcPts val="1000"/>
              </a:spcAft>
              <a:buClr>
                <a:srgbClr val="000000"/>
              </a:buClr>
              <a:buSzPts val="3300"/>
              <a:buFont typeface="Arial"/>
              <a:buNone/>
            </a:pPr>
            <a:r>
              <a:rPr b="1" i="0" lang="en" sz="3300" u="none" cap="none" strike="noStrike">
                <a:solidFill>
                  <a:srgbClr val="000000"/>
                </a:solidFill>
                <a:latin typeface="Public Sans"/>
                <a:ea typeface="Public Sans"/>
                <a:cs typeface="Public Sans"/>
                <a:sym typeface="Public Sans"/>
              </a:rPr>
              <a:t>67%</a:t>
            </a:r>
            <a:endParaRPr b="1" i="0" sz="3300" u="none" cap="none" strike="noStrike">
              <a:solidFill>
                <a:srgbClr val="000000"/>
              </a:solidFill>
              <a:latin typeface="Public Sans"/>
              <a:ea typeface="Public Sans"/>
              <a:cs typeface="Public Sans"/>
              <a:sym typeface="Public Sans"/>
            </a:endParaRPr>
          </a:p>
        </p:txBody>
      </p:sp>
      <p:sp>
        <p:nvSpPr>
          <p:cNvPr id="479" name="Google Shape;479;p48"/>
          <p:cNvSpPr/>
          <p:nvPr/>
        </p:nvSpPr>
        <p:spPr>
          <a:xfrm flipH="1" rot="9000210">
            <a:off x="6054220" y="4383598"/>
            <a:ext cx="1618371" cy="1618371"/>
          </a:xfrm>
          <a:prstGeom prst="blockArc">
            <a:avLst>
              <a:gd fmla="val 12295937" name="adj1"/>
              <a:gd fmla="val 3600711" name="adj2"/>
              <a:gd fmla="val 5049" name="adj3"/>
            </a:avLst>
          </a:prstGeom>
          <a:gradFill>
            <a:gsLst>
              <a:gs pos="0">
                <a:srgbClr val="F77300"/>
              </a:gs>
              <a:gs pos="100000">
                <a:srgbClr val="F5333F"/>
              </a:gs>
            </a:gsLst>
            <a:lin ang="0"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80" name="Google Shape;480;p48"/>
          <p:cNvSpPr txBox="1"/>
          <p:nvPr/>
        </p:nvSpPr>
        <p:spPr>
          <a:xfrm>
            <a:off x="543751" y="2424875"/>
            <a:ext cx="44739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1" i="0" lang="en" sz="1400" u="none" cap="none" strike="noStrike">
                <a:solidFill>
                  <a:schemeClr val="dk1"/>
                </a:solidFill>
                <a:latin typeface="Public Sans"/>
                <a:ea typeface="Public Sans"/>
                <a:cs typeface="Public Sans"/>
                <a:sym typeface="Public Sans"/>
              </a:rPr>
              <a:t>Outcome</a:t>
            </a:r>
            <a:endParaRPr b="1" i="0" sz="2400" u="none" cap="none" strike="noStrike">
              <a:solidFill>
                <a:srgbClr val="000000"/>
              </a:solidFill>
              <a:latin typeface="Public Sans"/>
              <a:ea typeface="Public Sans"/>
              <a:cs typeface="Public Sans"/>
              <a:sym typeface="Public Sans"/>
            </a:endParaRPr>
          </a:p>
        </p:txBody>
      </p:sp>
      <p:sp>
        <p:nvSpPr>
          <p:cNvPr id="481" name="Google Shape;481;p48"/>
          <p:cNvSpPr txBox="1"/>
          <p:nvPr/>
        </p:nvSpPr>
        <p:spPr>
          <a:xfrm>
            <a:off x="543750" y="2907550"/>
            <a:ext cx="4473900" cy="2576700"/>
          </a:xfrm>
          <a:prstGeom prst="rect">
            <a:avLst/>
          </a:prstGeom>
          <a:noFill/>
          <a:ln>
            <a:noFill/>
          </a:ln>
        </p:spPr>
        <p:txBody>
          <a:bodyPr anchorCtr="0" anchor="t" bIns="91425" lIns="91425" spcFirstLastPara="1" rIns="91425" wrap="square" tIns="91425">
            <a:noAutofit/>
          </a:bodyPr>
          <a:lstStyle/>
          <a:p>
            <a:pPr indent="0" lvl="0" marL="0" marR="0" rtl="0" algn="l">
              <a:lnSpc>
                <a:spcPct val="135000"/>
              </a:lnSpc>
              <a:spcBef>
                <a:spcPts val="0"/>
              </a:spcBef>
              <a:spcAft>
                <a:spcPts val="0"/>
              </a:spcAft>
              <a:buClr>
                <a:srgbClr val="000000"/>
              </a:buClr>
              <a:buSzPts val="1200"/>
              <a:buFont typeface="Arial"/>
              <a:buNone/>
            </a:pPr>
            <a:r>
              <a:rPr b="0" i="0" lang="en" sz="1200" u="none" cap="none" strike="noStrike">
                <a:solidFill>
                  <a:srgbClr val="000000"/>
                </a:solidFill>
                <a:latin typeface="Public Sans"/>
                <a:ea typeface="Public Sans"/>
                <a:cs typeface="Public Sans"/>
                <a:sym typeface="Public Sans"/>
              </a:rPr>
              <a:t>The team grew revenue, expanded into new markets, created stronger influencer partnerships, and scaled Vivino’s program beyond what it thought possible, resulting in: </a:t>
            </a:r>
            <a:endParaRPr b="0" i="0" sz="1200" u="none" cap="none" strike="noStrike">
              <a:solidFill>
                <a:srgbClr val="000000"/>
              </a:solidFill>
              <a:latin typeface="Public Sans"/>
              <a:ea typeface="Public Sans"/>
              <a:cs typeface="Public Sans"/>
              <a:sym typeface="Public Sans"/>
            </a:endParaRPr>
          </a:p>
          <a:p>
            <a:pPr indent="-304800" lvl="0" marL="457200" marR="0" rtl="0" algn="l">
              <a:lnSpc>
                <a:spcPct val="135000"/>
              </a:lnSpc>
              <a:spcBef>
                <a:spcPts val="1000"/>
              </a:spcBef>
              <a:spcAft>
                <a:spcPts val="0"/>
              </a:spcAft>
              <a:buClr>
                <a:srgbClr val="F5333F"/>
              </a:buClr>
              <a:buSzPts val="1200"/>
              <a:buFont typeface="Public Sans"/>
              <a:buChar char="●"/>
            </a:pPr>
            <a:r>
              <a:rPr b="0" i="0" lang="en" sz="1200" u="none" cap="none" strike="noStrike">
                <a:solidFill>
                  <a:srgbClr val="000000"/>
                </a:solidFill>
                <a:latin typeface="Public Sans"/>
                <a:ea typeface="Public Sans"/>
                <a:cs typeface="Public Sans"/>
                <a:sym typeface="Public Sans"/>
              </a:rPr>
              <a:t>454 percent increase in Q4 revenue year over year</a:t>
            </a:r>
            <a:endParaRPr b="0" i="0" sz="1200" u="none" cap="none" strike="noStrike">
              <a:solidFill>
                <a:srgbClr val="000000"/>
              </a:solidFill>
              <a:latin typeface="Public Sans"/>
              <a:ea typeface="Public Sans"/>
              <a:cs typeface="Public Sans"/>
              <a:sym typeface="Public Sans"/>
            </a:endParaRPr>
          </a:p>
          <a:p>
            <a:pPr indent="-304800" lvl="0" marL="457200" marR="0" rtl="0" algn="l">
              <a:lnSpc>
                <a:spcPct val="135000"/>
              </a:lnSpc>
              <a:spcBef>
                <a:spcPts val="1000"/>
              </a:spcBef>
              <a:spcAft>
                <a:spcPts val="0"/>
              </a:spcAft>
              <a:buClr>
                <a:srgbClr val="F5333F"/>
              </a:buClr>
              <a:buSzPts val="1200"/>
              <a:buFont typeface="Public Sans"/>
              <a:buChar char="●"/>
            </a:pPr>
            <a:r>
              <a:rPr b="0" i="0" lang="en" sz="1200" u="none" cap="none" strike="noStrike">
                <a:solidFill>
                  <a:srgbClr val="000000"/>
                </a:solidFill>
                <a:latin typeface="Public Sans"/>
                <a:ea typeface="Public Sans"/>
                <a:cs typeface="Public Sans"/>
                <a:sym typeface="Public Sans"/>
              </a:rPr>
              <a:t>67 percent increase in Q4 international influencer partners year over year</a:t>
            </a:r>
            <a:endParaRPr b="0" i="0" sz="1200" u="none" cap="none" strike="noStrike">
              <a:solidFill>
                <a:srgbClr val="000000"/>
              </a:solidFill>
              <a:latin typeface="Public Sans"/>
              <a:ea typeface="Public Sans"/>
              <a:cs typeface="Public Sans"/>
              <a:sym typeface="Public Sans"/>
            </a:endParaRPr>
          </a:p>
          <a:p>
            <a:pPr indent="-304800" lvl="0" marL="457200" marR="0" rtl="0" algn="l">
              <a:lnSpc>
                <a:spcPct val="135000"/>
              </a:lnSpc>
              <a:spcBef>
                <a:spcPts val="1000"/>
              </a:spcBef>
              <a:spcAft>
                <a:spcPts val="1000"/>
              </a:spcAft>
              <a:buClr>
                <a:srgbClr val="F5333F"/>
              </a:buClr>
              <a:buSzPts val="1200"/>
              <a:buFont typeface="Public Sans"/>
              <a:buChar char="●"/>
            </a:pPr>
            <a:r>
              <a:rPr b="0" i="0" lang="en" sz="1200" u="none" cap="none" strike="noStrike">
                <a:solidFill>
                  <a:srgbClr val="000000"/>
                </a:solidFill>
                <a:latin typeface="Public Sans"/>
                <a:ea typeface="Public Sans"/>
                <a:cs typeface="Public Sans"/>
                <a:sym typeface="Public Sans"/>
              </a:rPr>
              <a:t>Successful increase in international influencer partners across the U.K., the E.U., and the Asia-Pacific region</a:t>
            </a:r>
            <a:endParaRPr b="0" i="0" sz="1200" u="none" cap="none" strike="noStrike">
              <a:solidFill>
                <a:srgbClr val="000000"/>
              </a:solidFill>
              <a:latin typeface="Public Sans"/>
              <a:ea typeface="Public Sans"/>
              <a:cs typeface="Public Sans"/>
              <a:sym typeface="Public Sans"/>
            </a:endParaRPr>
          </a:p>
        </p:txBody>
      </p:sp>
      <p:sp>
        <p:nvSpPr>
          <p:cNvPr id="482" name="Google Shape;482;p48"/>
          <p:cNvSpPr/>
          <p:nvPr/>
        </p:nvSpPr>
        <p:spPr>
          <a:xfrm>
            <a:off x="6055867" y="2543090"/>
            <a:ext cx="1614900" cy="1614900"/>
          </a:xfrm>
          <a:prstGeom prst="donut">
            <a:avLst>
              <a:gd fmla="val 2719" name="adj"/>
            </a:avLst>
          </a:prstGeom>
          <a:gradFill>
            <a:gsLst>
              <a:gs pos="0">
                <a:srgbClr val="F77300"/>
              </a:gs>
              <a:gs pos="100000">
                <a:srgbClr val="F5333F"/>
              </a:gs>
            </a:gsLst>
            <a:lin ang="0"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483" name="Google Shape;483;p48"/>
          <p:cNvCxnSpPr/>
          <p:nvPr/>
        </p:nvCxnSpPr>
        <p:spPr>
          <a:xfrm flipH="1">
            <a:off x="1841093" y="510975"/>
            <a:ext cx="94800" cy="348300"/>
          </a:xfrm>
          <a:prstGeom prst="straightConnector1">
            <a:avLst/>
          </a:prstGeom>
          <a:noFill/>
          <a:ln cap="flat" cmpd="sng" w="9525">
            <a:solidFill>
              <a:schemeClr val="dk2"/>
            </a:solidFill>
            <a:prstDash val="solid"/>
            <a:round/>
            <a:headEnd len="sm" w="sm" type="none"/>
            <a:tailEnd len="sm" w="sm" type="none"/>
          </a:ln>
        </p:spPr>
      </p:cxnSp>
      <p:pic>
        <p:nvPicPr>
          <p:cNvPr id="484" name="Google Shape;484;p48"/>
          <p:cNvPicPr preferRelativeResize="0"/>
          <p:nvPr/>
        </p:nvPicPr>
        <p:blipFill rotWithShape="1">
          <a:blip r:embed="rId5">
            <a:alphaModFix/>
          </a:blip>
          <a:srcRect b="0" l="0" r="0" t="0"/>
          <a:stretch/>
        </p:blipFill>
        <p:spPr>
          <a:xfrm>
            <a:off x="2070925" y="542600"/>
            <a:ext cx="917901" cy="285050"/>
          </a:xfrm>
          <a:prstGeom prst="rect">
            <a:avLst/>
          </a:prstGeom>
          <a:noFill/>
          <a:ln>
            <a:noFill/>
          </a:ln>
        </p:spPr>
      </p:pic>
      <p:sp>
        <p:nvSpPr>
          <p:cNvPr id="485" name="Google Shape;485;p48"/>
          <p:cNvSpPr txBox="1"/>
          <p:nvPr/>
        </p:nvSpPr>
        <p:spPr>
          <a:xfrm>
            <a:off x="527537" y="1536312"/>
            <a:ext cx="8857200" cy="410100"/>
          </a:xfrm>
          <a:prstGeom prst="rect">
            <a:avLst/>
          </a:prstGeom>
          <a:noFill/>
          <a:ln>
            <a:noFill/>
          </a:ln>
        </p:spPr>
        <p:txBody>
          <a:bodyPr anchorCtr="0" anchor="t" bIns="113100" lIns="113100" spcFirstLastPara="1" rIns="113100" wrap="square" tIns="113100">
            <a:noAutofit/>
          </a:bodyPr>
          <a:lstStyle/>
          <a:p>
            <a:pPr indent="0" lvl="0" marL="0" marR="0" rtl="0" algn="l">
              <a:lnSpc>
                <a:spcPct val="135000"/>
              </a:lnSpc>
              <a:spcBef>
                <a:spcPts val="0"/>
              </a:spcBef>
              <a:spcAft>
                <a:spcPts val="1500"/>
              </a:spcAft>
              <a:buClr>
                <a:srgbClr val="000000"/>
              </a:buClr>
              <a:buSzPts val="1600"/>
              <a:buFont typeface="Arial"/>
              <a:buNone/>
            </a:pPr>
            <a:r>
              <a:rPr b="1" i="0" lang="en" sz="1600" u="none" cap="none" strike="noStrike">
                <a:solidFill>
                  <a:srgbClr val="F5333F"/>
                </a:solidFill>
                <a:latin typeface="Public Sans"/>
                <a:ea typeface="Public Sans"/>
                <a:cs typeface="Public Sans"/>
                <a:sym typeface="Public Sans"/>
              </a:rPr>
              <a:t>Vivino scaled its influencer program to accomplish these revenue goals and tap into international markets</a:t>
            </a:r>
            <a:br>
              <a:rPr b="1" i="0" lang="en" sz="1600" u="none" cap="none" strike="noStrike">
                <a:solidFill>
                  <a:srgbClr val="F5333F"/>
                </a:solidFill>
                <a:latin typeface="Public Sans"/>
                <a:ea typeface="Public Sans"/>
                <a:cs typeface="Public Sans"/>
                <a:sym typeface="Public Sans"/>
              </a:rPr>
            </a:br>
            <a:endParaRPr b="1" i="0" sz="1600" u="none" cap="none" strike="noStrike">
              <a:solidFill>
                <a:srgbClr val="F5333F"/>
              </a:solidFill>
              <a:latin typeface="Public Sans"/>
              <a:ea typeface="Public Sans"/>
              <a:cs typeface="Public Sans"/>
              <a:sym typeface="Public Sans"/>
            </a:endParaRPr>
          </a:p>
        </p:txBody>
      </p:sp>
      <p:sp>
        <p:nvSpPr>
          <p:cNvPr id="486" name="Google Shape;486;p48"/>
          <p:cNvSpPr/>
          <p:nvPr/>
        </p:nvSpPr>
        <p:spPr>
          <a:xfrm>
            <a:off x="7945150" y="514425"/>
            <a:ext cx="1462500" cy="341400"/>
          </a:xfrm>
          <a:prstGeom prst="roundRect">
            <a:avLst>
              <a:gd fmla="val 50000" name="adj"/>
            </a:avLst>
          </a:prstGeom>
          <a:solidFill>
            <a:srgbClr val="F5333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00"/>
              <a:buFont typeface="Arial"/>
              <a:buNone/>
            </a:pPr>
            <a:r>
              <a:rPr b="1" i="0" lang="en" sz="900" u="none" cap="none" strike="noStrike">
                <a:solidFill>
                  <a:srgbClr val="FFFFFF"/>
                </a:solidFill>
                <a:latin typeface="Public Sans"/>
                <a:ea typeface="Public Sans"/>
                <a:cs typeface="Public Sans"/>
                <a:sym typeface="Public Sans"/>
              </a:rPr>
              <a:t>CASE STUDY  6</a:t>
            </a:r>
            <a:endParaRPr b="1" i="0" sz="900" u="none" cap="none" strike="noStrike">
              <a:solidFill>
                <a:srgbClr val="FFFFFF"/>
              </a:solidFill>
              <a:latin typeface="Public Sans"/>
              <a:ea typeface="Public Sans"/>
              <a:cs typeface="Public Sans"/>
              <a:sym typeface="Public Sans"/>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0" name="Shape 490"/>
        <p:cNvGrpSpPr/>
        <p:nvPr/>
      </p:nvGrpSpPr>
      <p:grpSpPr>
        <a:xfrm>
          <a:off x="0" y="0"/>
          <a:ext cx="0" cy="0"/>
          <a:chOff x="0" y="0"/>
          <a:chExt cx="0" cy="0"/>
        </a:xfrm>
      </p:grpSpPr>
      <p:pic>
        <p:nvPicPr>
          <p:cNvPr id="491" name="Google Shape;491;p49">
            <a:hlinkClick r:id="rId3"/>
          </p:cNvPr>
          <p:cNvPicPr preferRelativeResize="0"/>
          <p:nvPr/>
        </p:nvPicPr>
        <p:blipFill rotWithShape="1">
          <a:blip r:embed="rId4">
            <a:alphaModFix/>
          </a:blip>
          <a:srcRect b="-30644" l="0" r="0" t="-2884"/>
          <a:stretch/>
        </p:blipFill>
        <p:spPr>
          <a:xfrm>
            <a:off x="650604" y="479155"/>
            <a:ext cx="1055475" cy="489900"/>
          </a:xfrm>
          <a:prstGeom prst="rect">
            <a:avLst/>
          </a:prstGeom>
          <a:noFill/>
          <a:ln>
            <a:noFill/>
          </a:ln>
        </p:spPr>
      </p:pic>
      <p:cxnSp>
        <p:nvCxnSpPr>
          <p:cNvPr id="492" name="Google Shape;492;p49"/>
          <p:cNvCxnSpPr/>
          <p:nvPr/>
        </p:nvCxnSpPr>
        <p:spPr>
          <a:xfrm>
            <a:off x="0" y="7325550"/>
            <a:ext cx="495900" cy="0"/>
          </a:xfrm>
          <a:prstGeom prst="straightConnector1">
            <a:avLst/>
          </a:prstGeom>
          <a:noFill/>
          <a:ln cap="flat" cmpd="sng" w="9525">
            <a:solidFill>
              <a:srgbClr val="000000"/>
            </a:solidFill>
            <a:prstDash val="solid"/>
            <a:round/>
            <a:headEnd len="sm" w="sm" type="none"/>
            <a:tailEnd len="sm" w="sm" type="none"/>
          </a:ln>
        </p:spPr>
      </p:cxnSp>
      <p:sp>
        <p:nvSpPr>
          <p:cNvPr id="493" name="Google Shape;493;p49"/>
          <p:cNvSpPr txBox="1"/>
          <p:nvPr/>
        </p:nvSpPr>
        <p:spPr>
          <a:xfrm>
            <a:off x="543461" y="2112114"/>
            <a:ext cx="42660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0" lang="en" sz="1400" u="none" cap="none" strike="noStrike">
                <a:solidFill>
                  <a:srgbClr val="000000"/>
                </a:solidFill>
                <a:latin typeface="Public Sans"/>
                <a:ea typeface="Public Sans"/>
                <a:cs typeface="Public Sans"/>
                <a:sym typeface="Public Sans"/>
              </a:rPr>
              <a:t>Situation</a:t>
            </a:r>
            <a:endParaRPr b="1" i="0" sz="1400" u="none" cap="none" strike="noStrike">
              <a:solidFill>
                <a:srgbClr val="000000"/>
              </a:solidFill>
              <a:latin typeface="Public Sans"/>
              <a:ea typeface="Public Sans"/>
              <a:cs typeface="Public Sans"/>
              <a:sym typeface="Public Sans"/>
            </a:endParaRPr>
          </a:p>
        </p:txBody>
      </p:sp>
      <p:sp>
        <p:nvSpPr>
          <p:cNvPr id="494" name="Google Shape;494;p49"/>
          <p:cNvSpPr txBox="1"/>
          <p:nvPr/>
        </p:nvSpPr>
        <p:spPr>
          <a:xfrm>
            <a:off x="549750" y="2575903"/>
            <a:ext cx="4266000" cy="4102500"/>
          </a:xfrm>
          <a:prstGeom prst="rect">
            <a:avLst/>
          </a:prstGeom>
          <a:noFill/>
          <a:ln>
            <a:noFill/>
          </a:ln>
        </p:spPr>
        <p:txBody>
          <a:bodyPr anchorCtr="0" anchor="t" bIns="91425" lIns="91425" spcFirstLastPara="1" rIns="91425" wrap="square" tIns="91425">
            <a:noAutofit/>
          </a:bodyPr>
          <a:lstStyle/>
          <a:p>
            <a:pPr indent="0" lvl="0" marL="0" marR="0" rtl="0" algn="l">
              <a:lnSpc>
                <a:spcPct val="135000"/>
              </a:lnSpc>
              <a:spcBef>
                <a:spcPts val="0"/>
              </a:spcBef>
              <a:spcAft>
                <a:spcPts val="0"/>
              </a:spcAft>
              <a:buClr>
                <a:schemeClr val="dk1"/>
              </a:buClr>
              <a:buSzPts val="1100"/>
              <a:buFont typeface="Arial"/>
              <a:buNone/>
            </a:pPr>
            <a:r>
              <a:rPr b="0" i="0" lang="en" sz="1200" u="none" cap="none" strike="noStrike">
                <a:solidFill>
                  <a:srgbClr val="000000"/>
                </a:solidFill>
                <a:latin typeface="Public Sans"/>
                <a:ea typeface="Public Sans"/>
                <a:cs typeface="Public Sans"/>
                <a:sym typeface="Public Sans"/>
              </a:rPr>
              <a:t>Historically, various agencies and multiple networks across several countries managed </a:t>
            </a:r>
            <a:r>
              <a:rPr b="0" i="0" lang="en" sz="1200" u="sng" cap="none" strike="noStrike">
                <a:solidFill>
                  <a:schemeClr val="hlink"/>
                </a:solidFill>
                <a:latin typeface="Public Sans"/>
                <a:ea typeface="Public Sans"/>
                <a:cs typeface="Public Sans"/>
                <a:sym typeface="Public Sans"/>
                <a:hlinkClick r:id="rId5"/>
              </a:rPr>
              <a:t>Razer’s</a:t>
            </a:r>
            <a:r>
              <a:rPr b="0" i="0" lang="en" sz="1200" u="none" cap="none" strike="noStrike">
                <a:solidFill>
                  <a:srgbClr val="000000"/>
                </a:solidFill>
                <a:latin typeface="Public Sans"/>
                <a:ea typeface="Public Sans"/>
                <a:cs typeface="Public Sans"/>
                <a:sym typeface="Public Sans"/>
              </a:rPr>
              <a:t> influencer and referral partnerships channels. Within those networks, the Razer team sometimes had to manage different programs with different currencies. </a:t>
            </a:r>
            <a:endParaRPr b="0" i="0" sz="1200" u="none" cap="none" strike="noStrike">
              <a:solidFill>
                <a:srgbClr val="000000"/>
              </a:solidFill>
              <a:latin typeface="Public Sans"/>
              <a:ea typeface="Public Sans"/>
              <a:cs typeface="Public Sans"/>
              <a:sym typeface="Public Sans"/>
            </a:endParaRPr>
          </a:p>
          <a:p>
            <a:pPr indent="0" lvl="0" marL="0" marR="0" rtl="0" algn="l">
              <a:lnSpc>
                <a:spcPct val="135000"/>
              </a:lnSpc>
              <a:spcBef>
                <a:spcPts val="1000"/>
              </a:spcBef>
              <a:spcAft>
                <a:spcPts val="0"/>
              </a:spcAft>
              <a:buClr>
                <a:schemeClr val="dk1"/>
              </a:buClr>
              <a:buSzPts val="1100"/>
              <a:buFont typeface="Arial"/>
              <a:buNone/>
            </a:pPr>
            <a:r>
              <a:rPr b="0" i="0" lang="en" sz="1200" u="none" cap="none" strike="noStrike">
                <a:solidFill>
                  <a:srgbClr val="000000"/>
                </a:solidFill>
                <a:latin typeface="Public Sans"/>
                <a:ea typeface="Public Sans"/>
                <a:cs typeface="Public Sans"/>
                <a:sym typeface="Public Sans"/>
              </a:rPr>
              <a:t>Existing processes and systems didn’t provide the level of granularity Razer needed. Its agency had previously handled payments to influencer partners — an extremely time-consuming task due to the large number of currencies involved. This inefficiency kept Razer from attaining the transparency and control it wanted. </a:t>
            </a:r>
            <a:endParaRPr b="0" i="0" sz="1200" u="none" cap="none" strike="noStrike">
              <a:solidFill>
                <a:srgbClr val="000000"/>
              </a:solidFill>
              <a:latin typeface="Public Sans"/>
              <a:ea typeface="Public Sans"/>
              <a:cs typeface="Public Sans"/>
              <a:sym typeface="Public Sans"/>
            </a:endParaRPr>
          </a:p>
          <a:p>
            <a:pPr indent="0" lvl="0" marL="0" marR="0" rtl="0" algn="l">
              <a:lnSpc>
                <a:spcPct val="135000"/>
              </a:lnSpc>
              <a:spcBef>
                <a:spcPts val="1000"/>
              </a:spcBef>
              <a:spcAft>
                <a:spcPts val="1000"/>
              </a:spcAft>
              <a:buClr>
                <a:srgbClr val="000000"/>
              </a:buClr>
              <a:buSzPts val="1200"/>
              <a:buFont typeface="Arial"/>
              <a:buNone/>
            </a:pPr>
            <a:r>
              <a:rPr b="0" i="0" lang="en" sz="1200" u="none" cap="none" strike="noStrike">
                <a:solidFill>
                  <a:srgbClr val="000000"/>
                </a:solidFill>
                <a:latin typeface="Public Sans"/>
                <a:ea typeface="Public Sans"/>
                <a:cs typeface="Public Sans"/>
                <a:sym typeface="Public Sans"/>
              </a:rPr>
              <a:t>Growth was stalled. Razer didn’t see much diversity in the types of influencer partners it worked with. It was also difficult to determine which influencers added value to the business and which did not. </a:t>
            </a:r>
            <a:endParaRPr b="0" i="0" sz="1200" u="none" cap="none" strike="noStrike">
              <a:solidFill>
                <a:srgbClr val="000000"/>
              </a:solidFill>
              <a:latin typeface="Public Sans"/>
              <a:ea typeface="Public Sans"/>
              <a:cs typeface="Public Sans"/>
              <a:sym typeface="Public Sans"/>
            </a:endParaRPr>
          </a:p>
        </p:txBody>
      </p:sp>
      <p:sp>
        <p:nvSpPr>
          <p:cNvPr id="495" name="Google Shape;495;p49"/>
          <p:cNvSpPr/>
          <p:nvPr/>
        </p:nvSpPr>
        <p:spPr>
          <a:xfrm>
            <a:off x="5542307" y="2638295"/>
            <a:ext cx="3726000" cy="3726000"/>
          </a:xfrm>
          <a:prstGeom prst="ellipse">
            <a:avLst/>
          </a:prstGeom>
          <a:noFill/>
          <a:ln cap="flat" cmpd="sng" w="28575">
            <a:solidFill>
              <a:srgbClr val="F773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496" name="Google Shape;496;p49"/>
          <p:cNvPicPr preferRelativeResize="0"/>
          <p:nvPr/>
        </p:nvPicPr>
        <p:blipFill rotWithShape="1">
          <a:blip r:embed="rId6">
            <a:alphaModFix/>
          </a:blip>
          <a:srcRect b="0" l="0" r="6138" t="6138"/>
          <a:stretch/>
        </p:blipFill>
        <p:spPr>
          <a:xfrm>
            <a:off x="5668875" y="2752775"/>
            <a:ext cx="3497400" cy="3497400"/>
          </a:xfrm>
          <a:prstGeom prst="ellipse">
            <a:avLst/>
          </a:prstGeom>
          <a:noFill/>
          <a:ln>
            <a:noFill/>
          </a:ln>
        </p:spPr>
      </p:pic>
      <p:sp>
        <p:nvSpPr>
          <p:cNvPr id="497" name="Google Shape;497;p49"/>
          <p:cNvSpPr txBox="1"/>
          <p:nvPr/>
        </p:nvSpPr>
        <p:spPr>
          <a:xfrm>
            <a:off x="527537" y="1103328"/>
            <a:ext cx="7323900" cy="4101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1200"/>
              </a:spcAft>
              <a:buClr>
                <a:srgbClr val="000000"/>
              </a:buClr>
              <a:buSzPts val="2000"/>
              <a:buFont typeface="Arial"/>
              <a:buNone/>
            </a:pPr>
            <a:r>
              <a:rPr b="1" i="0" lang="en" sz="2000" u="none" cap="none" strike="noStrike">
                <a:solidFill>
                  <a:schemeClr val="dk1"/>
                </a:solidFill>
                <a:latin typeface="Public Sans"/>
                <a:ea typeface="Public Sans"/>
                <a:cs typeface="Public Sans"/>
                <a:sym typeface="Public Sans"/>
              </a:rPr>
              <a:t>Automating influencer partnerships</a:t>
            </a:r>
            <a:endParaRPr b="1" i="0" sz="2000" u="none" cap="none" strike="noStrike">
              <a:solidFill>
                <a:schemeClr val="dk1"/>
              </a:solidFill>
              <a:latin typeface="Public Sans"/>
              <a:ea typeface="Public Sans"/>
              <a:cs typeface="Public Sans"/>
              <a:sym typeface="Public Sans"/>
            </a:endParaRPr>
          </a:p>
        </p:txBody>
      </p:sp>
      <p:sp>
        <p:nvSpPr>
          <p:cNvPr id="498" name="Google Shape;498;p49"/>
          <p:cNvSpPr txBox="1"/>
          <p:nvPr/>
        </p:nvSpPr>
        <p:spPr>
          <a:xfrm>
            <a:off x="527525" y="1536300"/>
            <a:ext cx="9004800" cy="410100"/>
          </a:xfrm>
          <a:prstGeom prst="rect">
            <a:avLst/>
          </a:prstGeom>
          <a:noFill/>
          <a:ln>
            <a:noFill/>
          </a:ln>
        </p:spPr>
        <p:txBody>
          <a:bodyPr anchorCtr="0" anchor="t" bIns="113100" lIns="113100" spcFirstLastPara="1" rIns="113100" wrap="square" tIns="113100">
            <a:noAutofit/>
          </a:bodyPr>
          <a:lstStyle/>
          <a:p>
            <a:pPr indent="0" lvl="0" marL="0" marR="0" rtl="0" algn="l">
              <a:lnSpc>
                <a:spcPct val="135000"/>
              </a:lnSpc>
              <a:spcBef>
                <a:spcPts val="0"/>
              </a:spcBef>
              <a:spcAft>
                <a:spcPts val="1500"/>
              </a:spcAft>
              <a:buClr>
                <a:srgbClr val="000000"/>
              </a:buClr>
              <a:buSzPts val="1600"/>
              <a:buFont typeface="Arial"/>
              <a:buNone/>
            </a:pPr>
            <a:r>
              <a:rPr b="1" i="0" lang="en" sz="1600" u="none" cap="none" strike="noStrike">
                <a:solidFill>
                  <a:srgbClr val="F5333F"/>
                </a:solidFill>
                <a:latin typeface="Public Sans"/>
                <a:ea typeface="Public Sans"/>
                <a:cs typeface="Public Sans"/>
                <a:sym typeface="Public Sans"/>
              </a:rPr>
              <a:t>Razer simplified gaming influencer partnerships across the world with automation</a:t>
            </a:r>
            <a:endParaRPr b="1" i="0" sz="1600" u="none" cap="none" strike="noStrike">
              <a:solidFill>
                <a:srgbClr val="F5333F"/>
              </a:solidFill>
              <a:latin typeface="Public Sans"/>
              <a:ea typeface="Public Sans"/>
              <a:cs typeface="Public Sans"/>
              <a:sym typeface="Public Sans"/>
            </a:endParaRPr>
          </a:p>
        </p:txBody>
      </p:sp>
      <p:cxnSp>
        <p:nvCxnSpPr>
          <p:cNvPr id="499" name="Google Shape;499;p49"/>
          <p:cNvCxnSpPr/>
          <p:nvPr/>
        </p:nvCxnSpPr>
        <p:spPr>
          <a:xfrm flipH="1">
            <a:off x="1841093" y="510975"/>
            <a:ext cx="94800" cy="348300"/>
          </a:xfrm>
          <a:prstGeom prst="straightConnector1">
            <a:avLst/>
          </a:prstGeom>
          <a:noFill/>
          <a:ln cap="flat" cmpd="sng" w="9525">
            <a:solidFill>
              <a:schemeClr val="dk2"/>
            </a:solidFill>
            <a:prstDash val="solid"/>
            <a:round/>
            <a:headEnd len="sm" w="sm" type="none"/>
            <a:tailEnd len="sm" w="sm" type="none"/>
          </a:ln>
        </p:spPr>
      </p:cxnSp>
      <p:pic>
        <p:nvPicPr>
          <p:cNvPr id="500" name="Google Shape;500;p49"/>
          <p:cNvPicPr preferRelativeResize="0"/>
          <p:nvPr/>
        </p:nvPicPr>
        <p:blipFill rotWithShape="1">
          <a:blip r:embed="rId7">
            <a:alphaModFix/>
          </a:blip>
          <a:srcRect b="25180" l="9584" r="6557" t="25712"/>
          <a:stretch/>
        </p:blipFill>
        <p:spPr>
          <a:xfrm>
            <a:off x="2070925" y="595898"/>
            <a:ext cx="1124398" cy="178451"/>
          </a:xfrm>
          <a:prstGeom prst="rect">
            <a:avLst/>
          </a:prstGeom>
          <a:noFill/>
          <a:ln>
            <a:noFill/>
          </a:ln>
        </p:spPr>
      </p:pic>
      <p:sp>
        <p:nvSpPr>
          <p:cNvPr id="501" name="Google Shape;501;p49"/>
          <p:cNvSpPr/>
          <p:nvPr/>
        </p:nvSpPr>
        <p:spPr>
          <a:xfrm>
            <a:off x="7945150" y="514425"/>
            <a:ext cx="1462500" cy="341400"/>
          </a:xfrm>
          <a:prstGeom prst="roundRect">
            <a:avLst>
              <a:gd fmla="val 50000" name="adj"/>
            </a:avLst>
          </a:prstGeom>
          <a:solidFill>
            <a:srgbClr val="F5333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00"/>
              <a:buFont typeface="Arial"/>
              <a:buNone/>
            </a:pPr>
            <a:r>
              <a:rPr b="1" i="0" lang="en" sz="900" u="none" cap="none" strike="noStrike">
                <a:solidFill>
                  <a:srgbClr val="FFFFFF"/>
                </a:solidFill>
                <a:latin typeface="Public Sans"/>
                <a:ea typeface="Public Sans"/>
                <a:cs typeface="Public Sans"/>
                <a:sym typeface="Public Sans"/>
              </a:rPr>
              <a:t>CASE STUDY  7</a:t>
            </a:r>
            <a:endParaRPr b="1" i="0" sz="900" u="none" cap="none" strike="noStrike">
              <a:solidFill>
                <a:srgbClr val="FFFFFF"/>
              </a:solidFill>
              <a:latin typeface="Public Sans"/>
              <a:ea typeface="Public Sans"/>
              <a:cs typeface="Public Sans"/>
              <a:sym typeface="Public Sans"/>
            </a:endParaRPr>
          </a:p>
        </p:txBody>
      </p:sp>
      <p:sp>
        <p:nvSpPr>
          <p:cNvPr id="502" name="Google Shape;502;p49"/>
          <p:cNvSpPr txBox="1"/>
          <p:nvPr/>
        </p:nvSpPr>
        <p:spPr>
          <a:xfrm>
            <a:off x="562514" y="7140900"/>
            <a:ext cx="9004800" cy="354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0" i="0" lang="en" sz="1100" u="none" cap="none" strike="noStrike">
                <a:solidFill>
                  <a:schemeClr val="dk1"/>
                </a:solidFill>
                <a:latin typeface="Public Sans Light"/>
                <a:ea typeface="Public Sans Light"/>
                <a:cs typeface="Public Sans Light"/>
                <a:sym typeface="Public Sans Light"/>
              </a:rPr>
              <a:t>Inspiring case studies: seven influencer gems</a:t>
            </a:r>
            <a:endParaRPr b="0" i="0" sz="1100" u="none" cap="none" strike="noStrike">
              <a:solidFill>
                <a:schemeClr val="dk1"/>
              </a:solidFill>
              <a:latin typeface="Public Sans Light"/>
              <a:ea typeface="Public Sans Light"/>
              <a:cs typeface="Public Sans Light"/>
              <a:sym typeface="Public Sans Light"/>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6" name="Shape 506"/>
        <p:cNvGrpSpPr/>
        <p:nvPr/>
      </p:nvGrpSpPr>
      <p:grpSpPr>
        <a:xfrm>
          <a:off x="0" y="0"/>
          <a:ext cx="0" cy="0"/>
          <a:chOff x="0" y="0"/>
          <a:chExt cx="0" cy="0"/>
        </a:xfrm>
      </p:grpSpPr>
      <p:sp>
        <p:nvSpPr>
          <p:cNvPr id="507" name="Google Shape;507;p50"/>
          <p:cNvSpPr/>
          <p:nvPr/>
        </p:nvSpPr>
        <p:spPr>
          <a:xfrm>
            <a:off x="-4559248" y="-271500"/>
            <a:ext cx="8307600" cy="8307600"/>
          </a:xfrm>
          <a:prstGeom prst="ellipse">
            <a:avLst/>
          </a:prstGeom>
          <a:noFill/>
          <a:ln cap="flat" cmpd="sng" w="28575">
            <a:solidFill>
              <a:srgbClr val="F773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508" name="Google Shape;508;p50"/>
          <p:cNvPicPr preferRelativeResize="0"/>
          <p:nvPr/>
        </p:nvPicPr>
        <p:blipFill rotWithShape="1">
          <a:blip r:embed="rId3">
            <a:alphaModFix/>
          </a:blip>
          <a:srcRect b="3419" l="-57687" r="14257" t="795"/>
          <a:stretch/>
        </p:blipFill>
        <p:spPr>
          <a:xfrm>
            <a:off x="-4437900" y="-125106"/>
            <a:ext cx="8000100" cy="8014800"/>
          </a:xfrm>
          <a:prstGeom prst="donut">
            <a:avLst>
              <a:gd fmla="val 23234" name="adj"/>
            </a:avLst>
          </a:prstGeom>
          <a:noFill/>
          <a:ln>
            <a:noFill/>
          </a:ln>
        </p:spPr>
      </p:pic>
      <p:sp>
        <p:nvSpPr>
          <p:cNvPr id="509" name="Google Shape;509;p50"/>
          <p:cNvSpPr txBox="1"/>
          <p:nvPr/>
        </p:nvSpPr>
        <p:spPr>
          <a:xfrm>
            <a:off x="4364251" y="425560"/>
            <a:ext cx="50610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0" lang="en" sz="1400" u="none" cap="none" strike="noStrike">
                <a:solidFill>
                  <a:schemeClr val="dk1"/>
                </a:solidFill>
                <a:latin typeface="Public Sans"/>
                <a:ea typeface="Public Sans"/>
                <a:cs typeface="Public Sans"/>
                <a:sym typeface="Public Sans"/>
              </a:rPr>
              <a:t>Solution</a:t>
            </a:r>
            <a:endParaRPr b="1" i="0" sz="1400" u="none" cap="none" strike="noStrike">
              <a:solidFill>
                <a:srgbClr val="000000"/>
              </a:solidFill>
              <a:latin typeface="Public Sans"/>
              <a:ea typeface="Public Sans"/>
              <a:cs typeface="Public Sans"/>
              <a:sym typeface="Public Sans"/>
            </a:endParaRPr>
          </a:p>
        </p:txBody>
      </p:sp>
      <p:sp>
        <p:nvSpPr>
          <p:cNvPr id="510" name="Google Shape;510;p50"/>
          <p:cNvSpPr txBox="1"/>
          <p:nvPr/>
        </p:nvSpPr>
        <p:spPr>
          <a:xfrm>
            <a:off x="4371700" y="889325"/>
            <a:ext cx="5061000" cy="4667400"/>
          </a:xfrm>
          <a:prstGeom prst="rect">
            <a:avLst/>
          </a:prstGeom>
          <a:noFill/>
          <a:ln>
            <a:noFill/>
          </a:ln>
        </p:spPr>
        <p:txBody>
          <a:bodyPr anchorCtr="0" anchor="t" bIns="91425" lIns="91425" spcFirstLastPara="1" rIns="91425" wrap="square" tIns="91425">
            <a:noAutofit/>
          </a:bodyPr>
          <a:lstStyle/>
          <a:p>
            <a:pPr indent="0" lvl="0" marL="0" marR="0" rtl="0" algn="l">
              <a:lnSpc>
                <a:spcPct val="135000"/>
              </a:lnSpc>
              <a:spcBef>
                <a:spcPts val="0"/>
              </a:spcBef>
              <a:spcAft>
                <a:spcPts val="0"/>
              </a:spcAft>
              <a:buClr>
                <a:srgbClr val="000000"/>
              </a:buClr>
              <a:buSzPts val="1200"/>
              <a:buFont typeface="Arial"/>
              <a:buNone/>
            </a:pPr>
            <a:r>
              <a:rPr b="0" i="0" lang="en" sz="1200" u="none" cap="none" strike="noStrike">
                <a:solidFill>
                  <a:schemeClr val="dk1"/>
                </a:solidFill>
                <a:latin typeface="Public Sans"/>
                <a:ea typeface="Public Sans"/>
                <a:cs typeface="Public Sans"/>
                <a:sym typeface="Public Sans"/>
              </a:rPr>
              <a:t>Time and cost savings were critical to the Singapore-based team that managed Razer’s global influencer program. The company migrated and onboarded all partners to the impact.com platform with zero revenue loss. With automation, the Razer team was no longer restricted by how many partners it could recruit and manage. </a:t>
            </a:r>
            <a:endParaRPr b="0" i="0" sz="1200" u="none" cap="none" strike="noStrike">
              <a:solidFill>
                <a:schemeClr val="dk1"/>
              </a:solidFill>
              <a:latin typeface="Public Sans"/>
              <a:ea typeface="Public Sans"/>
              <a:cs typeface="Public Sans"/>
              <a:sym typeface="Public Sans"/>
            </a:endParaRPr>
          </a:p>
          <a:p>
            <a:pPr indent="0" lvl="0" marL="0" marR="0" rtl="0" algn="l">
              <a:lnSpc>
                <a:spcPct val="135000"/>
              </a:lnSpc>
              <a:spcBef>
                <a:spcPts val="1000"/>
              </a:spcBef>
              <a:spcAft>
                <a:spcPts val="0"/>
              </a:spcAft>
              <a:buClr>
                <a:srgbClr val="000000"/>
              </a:buClr>
              <a:buSzPts val="1200"/>
              <a:buFont typeface="Arial"/>
              <a:buNone/>
            </a:pPr>
            <a:r>
              <a:rPr b="0" i="0" lang="en" sz="1200" u="none" cap="none" strike="noStrike">
                <a:solidFill>
                  <a:schemeClr val="dk1"/>
                </a:solidFill>
                <a:latin typeface="Public Sans"/>
                <a:ea typeface="Public Sans"/>
                <a:cs typeface="Public Sans"/>
                <a:sym typeface="Public Sans"/>
              </a:rPr>
              <a:t>The company scaled and extended its program to nontraditional influencer partners like video game livestreamers on Twitch and YouTube content creators. The team could now identify trends and focus on partners that drove incremental, high-value customers. </a:t>
            </a:r>
            <a:endParaRPr b="0" i="0" sz="1200" u="none" cap="none" strike="noStrike">
              <a:solidFill>
                <a:schemeClr val="dk1"/>
              </a:solidFill>
              <a:latin typeface="Public Sans"/>
              <a:ea typeface="Public Sans"/>
              <a:cs typeface="Public Sans"/>
              <a:sym typeface="Public Sans"/>
            </a:endParaRPr>
          </a:p>
          <a:p>
            <a:pPr indent="0" lvl="0" marL="0" marR="0" rtl="0" algn="l">
              <a:lnSpc>
                <a:spcPct val="135000"/>
              </a:lnSpc>
              <a:spcBef>
                <a:spcPts val="1000"/>
              </a:spcBef>
              <a:spcAft>
                <a:spcPts val="0"/>
              </a:spcAft>
              <a:buClr>
                <a:srgbClr val="000000"/>
              </a:buClr>
              <a:buSzPts val="1200"/>
              <a:buFont typeface="Arial"/>
              <a:buNone/>
            </a:pPr>
            <a:r>
              <a:rPr b="0" i="0" lang="en" sz="1200" u="none" cap="none" strike="noStrike">
                <a:solidFill>
                  <a:schemeClr val="dk1"/>
                </a:solidFill>
                <a:latin typeface="Public Sans"/>
                <a:ea typeface="Public Sans"/>
                <a:cs typeface="Public Sans"/>
                <a:sym typeface="Public Sans"/>
              </a:rPr>
              <a:t>The impact.com Discovery tool not only streamlined operations to give everyone greater control and visibility, but gave Razer access </a:t>
            </a:r>
            <a:br>
              <a:rPr b="0" i="0" lang="en" sz="1200" u="none" cap="none" strike="noStrike">
                <a:solidFill>
                  <a:schemeClr val="dk1"/>
                </a:solidFill>
                <a:latin typeface="Public Sans"/>
                <a:ea typeface="Public Sans"/>
                <a:cs typeface="Public Sans"/>
                <a:sym typeface="Public Sans"/>
              </a:rPr>
            </a:br>
            <a:r>
              <a:rPr b="0" i="0" lang="en" sz="1200" u="none" cap="none" strike="noStrike">
                <a:solidFill>
                  <a:schemeClr val="dk1"/>
                </a:solidFill>
                <a:latin typeface="Public Sans"/>
                <a:ea typeface="Public Sans"/>
                <a:cs typeface="Public Sans"/>
                <a:sym typeface="Public Sans"/>
              </a:rPr>
              <a:t>to a huge variety of influencers types to reach out to and work with. </a:t>
            </a:r>
            <a:endParaRPr b="0" i="0" sz="1200" u="none" cap="none" strike="noStrike">
              <a:solidFill>
                <a:schemeClr val="dk1"/>
              </a:solidFill>
              <a:latin typeface="Public Sans"/>
              <a:ea typeface="Public Sans"/>
              <a:cs typeface="Public Sans"/>
              <a:sym typeface="Public Sans"/>
            </a:endParaRPr>
          </a:p>
          <a:p>
            <a:pPr indent="0" lvl="0" marL="0" marR="0" rtl="0" algn="l">
              <a:lnSpc>
                <a:spcPct val="120000"/>
              </a:lnSpc>
              <a:spcBef>
                <a:spcPts val="2000"/>
              </a:spcBef>
              <a:spcAft>
                <a:spcPts val="0"/>
              </a:spcAft>
              <a:buClr>
                <a:schemeClr val="dk1"/>
              </a:buClr>
              <a:buSzPts val="1100"/>
              <a:buFont typeface="Arial"/>
              <a:buNone/>
            </a:pPr>
            <a:r>
              <a:rPr b="0" i="0" lang="en" sz="1600" u="none" cap="none" strike="noStrike">
                <a:solidFill>
                  <a:srgbClr val="F77300"/>
                </a:solidFill>
                <a:latin typeface="Public Sans SemiBold"/>
                <a:ea typeface="Public Sans SemiBold"/>
                <a:cs typeface="Public Sans SemiBold"/>
                <a:sym typeface="Public Sans SemiBold"/>
              </a:rPr>
              <a:t>The company scaled and extended its program to nontraditional influencer partners like video game livestreamers on Twitch and YouTube content creators.</a:t>
            </a:r>
            <a:endParaRPr b="0" i="0" sz="1200" u="none" cap="none" strike="noStrike">
              <a:solidFill>
                <a:schemeClr val="dk1"/>
              </a:solidFill>
              <a:latin typeface="Public Sans"/>
              <a:ea typeface="Public Sans"/>
              <a:cs typeface="Public Sans"/>
              <a:sym typeface="Public Sans"/>
            </a:endParaRPr>
          </a:p>
        </p:txBody>
      </p:sp>
      <p:cxnSp>
        <p:nvCxnSpPr>
          <p:cNvPr id="511" name="Google Shape;511;p50"/>
          <p:cNvCxnSpPr/>
          <p:nvPr/>
        </p:nvCxnSpPr>
        <p:spPr>
          <a:xfrm>
            <a:off x="7737950" y="7325550"/>
            <a:ext cx="2332200" cy="0"/>
          </a:xfrm>
          <a:prstGeom prst="straightConnector1">
            <a:avLst/>
          </a:prstGeom>
          <a:noFill/>
          <a:ln cap="flat" cmpd="sng" w="9525">
            <a:solidFill>
              <a:srgbClr val="000000"/>
            </a:solidFill>
            <a:prstDash val="solid"/>
            <a:round/>
            <a:headEnd len="sm" w="sm" type="none"/>
            <a:tailEnd len="sm" w="sm" type="none"/>
          </a:ln>
        </p:spPr>
      </p:cxnSp>
      <p:sp>
        <p:nvSpPr>
          <p:cNvPr id="512" name="Google Shape;512;p50"/>
          <p:cNvSpPr txBox="1"/>
          <p:nvPr/>
        </p:nvSpPr>
        <p:spPr>
          <a:xfrm>
            <a:off x="4354045" y="7140900"/>
            <a:ext cx="5169900" cy="354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0" i="0" lang="en" sz="1100" u="none" cap="none" strike="noStrike">
                <a:solidFill>
                  <a:schemeClr val="dk1"/>
                </a:solidFill>
                <a:latin typeface="Public Sans Light"/>
                <a:ea typeface="Public Sans Light"/>
                <a:cs typeface="Public Sans Light"/>
                <a:sym typeface="Public Sans Light"/>
              </a:rPr>
              <a:t>Inspiring case studies: seven influencer gems</a:t>
            </a:r>
            <a:endParaRPr b="0" i="0" sz="1100" u="none" cap="none" strike="noStrike">
              <a:solidFill>
                <a:schemeClr val="dk1"/>
              </a:solidFill>
              <a:latin typeface="Public Sans Light"/>
              <a:ea typeface="Public Sans Light"/>
              <a:cs typeface="Public Sans Light"/>
              <a:sym typeface="Public Sans Light"/>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6" name="Shape 516"/>
        <p:cNvGrpSpPr/>
        <p:nvPr/>
      </p:nvGrpSpPr>
      <p:grpSpPr>
        <a:xfrm>
          <a:off x="0" y="0"/>
          <a:ext cx="0" cy="0"/>
          <a:chOff x="0" y="0"/>
          <a:chExt cx="0" cy="0"/>
        </a:xfrm>
      </p:grpSpPr>
      <p:pic>
        <p:nvPicPr>
          <p:cNvPr id="517" name="Google Shape;517;p51">
            <a:hlinkClick r:id="rId3"/>
          </p:cNvPr>
          <p:cNvPicPr preferRelativeResize="0"/>
          <p:nvPr/>
        </p:nvPicPr>
        <p:blipFill rotWithShape="1">
          <a:blip r:embed="rId4">
            <a:alphaModFix/>
          </a:blip>
          <a:srcRect b="-30644" l="0" r="0" t="-2884"/>
          <a:stretch/>
        </p:blipFill>
        <p:spPr>
          <a:xfrm>
            <a:off x="650604" y="479155"/>
            <a:ext cx="1055475" cy="489900"/>
          </a:xfrm>
          <a:prstGeom prst="rect">
            <a:avLst/>
          </a:prstGeom>
          <a:noFill/>
          <a:ln>
            <a:noFill/>
          </a:ln>
        </p:spPr>
      </p:pic>
      <p:cxnSp>
        <p:nvCxnSpPr>
          <p:cNvPr id="518" name="Google Shape;518;p51"/>
          <p:cNvCxnSpPr/>
          <p:nvPr/>
        </p:nvCxnSpPr>
        <p:spPr>
          <a:xfrm>
            <a:off x="0" y="7325550"/>
            <a:ext cx="495900" cy="0"/>
          </a:xfrm>
          <a:prstGeom prst="straightConnector1">
            <a:avLst/>
          </a:prstGeom>
          <a:noFill/>
          <a:ln cap="flat" cmpd="sng" w="9525">
            <a:solidFill>
              <a:srgbClr val="000000"/>
            </a:solidFill>
            <a:prstDash val="solid"/>
            <a:round/>
            <a:headEnd len="sm" w="sm" type="none"/>
            <a:tailEnd len="sm" w="sm" type="none"/>
          </a:ln>
        </p:spPr>
      </p:cxnSp>
      <p:sp>
        <p:nvSpPr>
          <p:cNvPr id="519" name="Google Shape;519;p51"/>
          <p:cNvSpPr txBox="1"/>
          <p:nvPr/>
        </p:nvSpPr>
        <p:spPr>
          <a:xfrm>
            <a:off x="543751" y="2096068"/>
            <a:ext cx="44739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1" i="0" lang="en" sz="1400" u="none" cap="none" strike="noStrike">
                <a:solidFill>
                  <a:schemeClr val="dk1"/>
                </a:solidFill>
                <a:latin typeface="Public Sans"/>
                <a:ea typeface="Public Sans"/>
                <a:cs typeface="Public Sans"/>
                <a:sym typeface="Public Sans"/>
              </a:rPr>
              <a:t>Outcome</a:t>
            </a:r>
            <a:endParaRPr b="1" i="0" sz="2400" u="none" cap="none" strike="noStrike">
              <a:solidFill>
                <a:srgbClr val="000000"/>
              </a:solidFill>
              <a:latin typeface="Public Sans"/>
              <a:ea typeface="Public Sans"/>
              <a:cs typeface="Public Sans"/>
              <a:sym typeface="Public Sans"/>
            </a:endParaRPr>
          </a:p>
        </p:txBody>
      </p:sp>
      <p:sp>
        <p:nvSpPr>
          <p:cNvPr id="520" name="Google Shape;520;p51"/>
          <p:cNvSpPr txBox="1"/>
          <p:nvPr/>
        </p:nvSpPr>
        <p:spPr>
          <a:xfrm>
            <a:off x="543750" y="2578743"/>
            <a:ext cx="4473900" cy="2850000"/>
          </a:xfrm>
          <a:prstGeom prst="rect">
            <a:avLst/>
          </a:prstGeom>
          <a:noFill/>
          <a:ln>
            <a:noFill/>
          </a:ln>
        </p:spPr>
        <p:txBody>
          <a:bodyPr anchorCtr="0" anchor="t" bIns="91425" lIns="91425" spcFirstLastPara="1" rIns="91425" wrap="square" tIns="91425">
            <a:noAutofit/>
          </a:bodyPr>
          <a:lstStyle/>
          <a:p>
            <a:pPr indent="0" lvl="0" marL="0" marR="0" rtl="0" algn="l">
              <a:lnSpc>
                <a:spcPct val="135000"/>
              </a:lnSpc>
              <a:spcBef>
                <a:spcPts val="0"/>
              </a:spcBef>
              <a:spcAft>
                <a:spcPts val="0"/>
              </a:spcAft>
              <a:buClr>
                <a:srgbClr val="000000"/>
              </a:buClr>
              <a:buSzPts val="1200"/>
              <a:buFont typeface="Arial"/>
              <a:buNone/>
            </a:pPr>
            <a:r>
              <a:rPr b="0" i="0" lang="en" sz="1200" u="none" cap="none" strike="noStrike">
                <a:solidFill>
                  <a:srgbClr val="000000"/>
                </a:solidFill>
                <a:latin typeface="Public Sans"/>
                <a:ea typeface="Public Sans"/>
                <a:cs typeface="Public Sans"/>
                <a:sym typeface="Public Sans"/>
              </a:rPr>
              <a:t>The ability to contract and pay in local currencies had a huge impact on Razer’s influencer program. It quickly expanded into new markets across Southeast Asia and recruited local partners. Razer used increased payouts as a bargaining tool in exchange for higher activations and more prominent placements from its influencer partners.  Results included:</a:t>
            </a:r>
            <a:endParaRPr b="0" i="0" sz="1200" u="none" cap="none" strike="noStrike">
              <a:solidFill>
                <a:srgbClr val="000000"/>
              </a:solidFill>
              <a:latin typeface="Public Sans"/>
              <a:ea typeface="Public Sans"/>
              <a:cs typeface="Public Sans"/>
              <a:sym typeface="Public Sans"/>
            </a:endParaRPr>
          </a:p>
          <a:p>
            <a:pPr indent="-304800" lvl="0" marL="457200" marR="0" rtl="0" algn="l">
              <a:lnSpc>
                <a:spcPct val="135000"/>
              </a:lnSpc>
              <a:spcBef>
                <a:spcPts val="1000"/>
              </a:spcBef>
              <a:spcAft>
                <a:spcPts val="0"/>
              </a:spcAft>
              <a:buClr>
                <a:srgbClr val="F5333F"/>
              </a:buClr>
              <a:buSzPts val="1200"/>
              <a:buFont typeface="Public Sans"/>
              <a:buChar char="●"/>
            </a:pPr>
            <a:r>
              <a:rPr b="0" i="0" lang="en" sz="1200" u="none" cap="none" strike="noStrike">
                <a:solidFill>
                  <a:srgbClr val="000000"/>
                </a:solidFill>
                <a:latin typeface="Public Sans"/>
                <a:ea typeface="Public Sans"/>
                <a:cs typeface="Public Sans"/>
                <a:sym typeface="Public Sans"/>
              </a:rPr>
              <a:t>33 percent decrease in time spent manually managing influencers</a:t>
            </a:r>
            <a:endParaRPr b="0" i="0" sz="1200" u="none" cap="none" strike="noStrike">
              <a:solidFill>
                <a:srgbClr val="000000"/>
              </a:solidFill>
              <a:latin typeface="Public Sans"/>
              <a:ea typeface="Public Sans"/>
              <a:cs typeface="Public Sans"/>
              <a:sym typeface="Public Sans"/>
            </a:endParaRPr>
          </a:p>
          <a:p>
            <a:pPr indent="-304800" lvl="0" marL="457200" marR="0" rtl="0" algn="l">
              <a:lnSpc>
                <a:spcPct val="135000"/>
              </a:lnSpc>
              <a:spcBef>
                <a:spcPts val="1000"/>
              </a:spcBef>
              <a:spcAft>
                <a:spcPts val="0"/>
              </a:spcAft>
              <a:buClr>
                <a:srgbClr val="F5333F"/>
              </a:buClr>
              <a:buSzPts val="1200"/>
              <a:buFont typeface="Public Sans"/>
              <a:buChar char="●"/>
            </a:pPr>
            <a:r>
              <a:rPr b="0" i="0" lang="en" sz="1200" u="none" cap="none" strike="noStrike">
                <a:solidFill>
                  <a:srgbClr val="000000"/>
                </a:solidFill>
                <a:latin typeface="Public Sans"/>
                <a:ea typeface="Public Sans"/>
                <a:cs typeface="Public Sans"/>
                <a:sym typeface="Public Sans"/>
              </a:rPr>
              <a:t>33 percent increase in efficiency</a:t>
            </a:r>
            <a:endParaRPr b="0" i="0" sz="1200" u="none" cap="none" strike="noStrike">
              <a:solidFill>
                <a:srgbClr val="000000"/>
              </a:solidFill>
              <a:latin typeface="Public Sans"/>
              <a:ea typeface="Public Sans"/>
              <a:cs typeface="Public Sans"/>
              <a:sym typeface="Public Sans"/>
            </a:endParaRPr>
          </a:p>
          <a:p>
            <a:pPr indent="-304800" lvl="0" marL="457200" marR="0" rtl="0" algn="l">
              <a:lnSpc>
                <a:spcPct val="135000"/>
              </a:lnSpc>
              <a:spcBef>
                <a:spcPts val="1000"/>
              </a:spcBef>
              <a:spcAft>
                <a:spcPts val="1000"/>
              </a:spcAft>
              <a:buClr>
                <a:srgbClr val="F5333F"/>
              </a:buClr>
              <a:buSzPts val="1200"/>
              <a:buFont typeface="Public Sans"/>
              <a:buChar char="●"/>
            </a:pPr>
            <a:r>
              <a:rPr b="0" i="0" lang="en" sz="1200" u="none" cap="none" strike="noStrike">
                <a:solidFill>
                  <a:srgbClr val="000000"/>
                </a:solidFill>
                <a:latin typeface="Public Sans"/>
                <a:ea typeface="Public Sans"/>
                <a:cs typeface="Public Sans"/>
                <a:sym typeface="Public Sans"/>
              </a:rPr>
              <a:t>34 percent partnerships channel growth</a:t>
            </a:r>
            <a:endParaRPr b="0" i="0" sz="1200" u="none" cap="none" strike="noStrike">
              <a:solidFill>
                <a:srgbClr val="000000"/>
              </a:solidFill>
              <a:latin typeface="Public Sans"/>
              <a:ea typeface="Public Sans"/>
              <a:cs typeface="Public Sans"/>
              <a:sym typeface="Public Sans"/>
            </a:endParaRPr>
          </a:p>
        </p:txBody>
      </p:sp>
      <p:sp>
        <p:nvSpPr>
          <p:cNvPr id="521" name="Google Shape;521;p51"/>
          <p:cNvSpPr/>
          <p:nvPr/>
        </p:nvSpPr>
        <p:spPr>
          <a:xfrm>
            <a:off x="6054194" y="4521775"/>
            <a:ext cx="1618500" cy="1618500"/>
          </a:xfrm>
          <a:prstGeom prst="donut">
            <a:avLst>
              <a:gd fmla="val 4969" name="adj"/>
            </a:avLst>
          </a:prstGeom>
          <a:solidFill>
            <a:srgbClr val="EFEFE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22" name="Google Shape;522;p51"/>
          <p:cNvSpPr txBox="1"/>
          <p:nvPr/>
        </p:nvSpPr>
        <p:spPr>
          <a:xfrm>
            <a:off x="8058825" y="3027019"/>
            <a:ext cx="1500900" cy="985800"/>
          </a:xfrm>
          <a:prstGeom prst="rect">
            <a:avLst/>
          </a:prstGeom>
          <a:noFill/>
          <a:ln>
            <a:noFill/>
          </a:ln>
        </p:spPr>
        <p:txBody>
          <a:bodyPr anchorCtr="0" anchor="t" bIns="91425" lIns="91425" spcFirstLastPara="1" rIns="91425" wrap="square" tIns="91425">
            <a:noAutofit/>
          </a:bodyPr>
          <a:lstStyle/>
          <a:p>
            <a:pPr indent="0" lvl="0" marL="0" marR="0" rtl="0" algn="l">
              <a:lnSpc>
                <a:spcPct val="130000"/>
              </a:lnSpc>
              <a:spcBef>
                <a:spcPts val="0"/>
              </a:spcBef>
              <a:spcAft>
                <a:spcPts val="1000"/>
              </a:spcAft>
              <a:buClr>
                <a:srgbClr val="000000"/>
              </a:buClr>
              <a:buSzPts val="1200"/>
              <a:buFont typeface="Arial"/>
              <a:buNone/>
            </a:pPr>
            <a:r>
              <a:rPr b="0" i="0" lang="en" sz="1200" u="none" cap="none" strike="noStrike">
                <a:solidFill>
                  <a:srgbClr val="000000"/>
                </a:solidFill>
                <a:latin typeface="Public Sans"/>
                <a:ea typeface="Public Sans"/>
                <a:cs typeface="Public Sans"/>
                <a:sym typeface="Public Sans"/>
              </a:rPr>
              <a:t>decrease in time spent manually managing partners</a:t>
            </a:r>
            <a:endParaRPr b="0" i="0" sz="1200" u="none" cap="none" strike="noStrike">
              <a:solidFill>
                <a:srgbClr val="000000"/>
              </a:solidFill>
              <a:latin typeface="Public Sans"/>
              <a:ea typeface="Public Sans"/>
              <a:cs typeface="Public Sans"/>
              <a:sym typeface="Public Sans"/>
            </a:endParaRPr>
          </a:p>
        </p:txBody>
      </p:sp>
      <p:sp>
        <p:nvSpPr>
          <p:cNvPr id="523" name="Google Shape;523;p51"/>
          <p:cNvSpPr txBox="1"/>
          <p:nvPr/>
        </p:nvSpPr>
        <p:spPr>
          <a:xfrm>
            <a:off x="8058825" y="4838124"/>
            <a:ext cx="1500900" cy="985800"/>
          </a:xfrm>
          <a:prstGeom prst="rect">
            <a:avLst/>
          </a:prstGeom>
          <a:noFill/>
          <a:ln>
            <a:noFill/>
          </a:ln>
        </p:spPr>
        <p:txBody>
          <a:bodyPr anchorCtr="0" anchor="ctr" bIns="91425" lIns="91425" spcFirstLastPara="1" rIns="91425" wrap="square" tIns="91425">
            <a:noAutofit/>
          </a:bodyPr>
          <a:lstStyle/>
          <a:p>
            <a:pPr indent="0" lvl="0" marL="0" marR="0" rtl="0" algn="l">
              <a:lnSpc>
                <a:spcPct val="130000"/>
              </a:lnSpc>
              <a:spcBef>
                <a:spcPts val="0"/>
              </a:spcBef>
              <a:spcAft>
                <a:spcPts val="1000"/>
              </a:spcAft>
              <a:buClr>
                <a:srgbClr val="000000"/>
              </a:buClr>
              <a:buSzPts val="1200"/>
              <a:buFont typeface="Arial"/>
              <a:buNone/>
            </a:pPr>
            <a:r>
              <a:rPr b="0" i="0" lang="en" sz="1200" u="none" cap="none" strike="noStrike">
                <a:solidFill>
                  <a:srgbClr val="000000"/>
                </a:solidFill>
                <a:latin typeface="Public Sans"/>
                <a:ea typeface="Public Sans"/>
                <a:cs typeface="Public Sans"/>
                <a:sym typeface="Public Sans"/>
              </a:rPr>
              <a:t>partnerships channel growth</a:t>
            </a:r>
            <a:endParaRPr b="0" i="0" sz="1200" u="none" cap="none" strike="noStrike">
              <a:solidFill>
                <a:srgbClr val="000000"/>
              </a:solidFill>
              <a:latin typeface="Public Sans"/>
              <a:ea typeface="Public Sans"/>
              <a:cs typeface="Public Sans"/>
              <a:sym typeface="Public Sans"/>
            </a:endParaRPr>
          </a:p>
        </p:txBody>
      </p:sp>
      <p:sp>
        <p:nvSpPr>
          <p:cNvPr id="524" name="Google Shape;524;p51"/>
          <p:cNvSpPr txBox="1"/>
          <p:nvPr/>
        </p:nvSpPr>
        <p:spPr>
          <a:xfrm>
            <a:off x="5994681" y="5061619"/>
            <a:ext cx="1737300" cy="538800"/>
          </a:xfrm>
          <a:prstGeom prst="rect">
            <a:avLst/>
          </a:prstGeom>
          <a:noFill/>
          <a:ln>
            <a:noFill/>
          </a:ln>
        </p:spPr>
        <p:txBody>
          <a:bodyPr anchorCtr="0" anchor="ctr" bIns="91425" lIns="91425" spcFirstLastPara="1" rIns="91425" wrap="square" tIns="91425">
            <a:noAutofit/>
          </a:bodyPr>
          <a:lstStyle/>
          <a:p>
            <a:pPr indent="0" lvl="0" marL="0" marR="0" rtl="0" algn="ctr">
              <a:lnSpc>
                <a:spcPct val="130000"/>
              </a:lnSpc>
              <a:spcBef>
                <a:spcPts val="0"/>
              </a:spcBef>
              <a:spcAft>
                <a:spcPts val="1000"/>
              </a:spcAft>
              <a:buClr>
                <a:srgbClr val="000000"/>
              </a:buClr>
              <a:buSzPts val="3300"/>
              <a:buFont typeface="Arial"/>
              <a:buNone/>
            </a:pPr>
            <a:r>
              <a:rPr b="1" i="0" lang="en" sz="3300" u="none" cap="none" strike="noStrike">
                <a:solidFill>
                  <a:srgbClr val="000000"/>
                </a:solidFill>
                <a:latin typeface="Public Sans"/>
                <a:ea typeface="Public Sans"/>
                <a:cs typeface="Public Sans"/>
                <a:sym typeface="Public Sans"/>
              </a:rPr>
              <a:t>34%</a:t>
            </a:r>
            <a:endParaRPr b="1" i="0" sz="3300" u="none" cap="none" strike="noStrike">
              <a:solidFill>
                <a:srgbClr val="000000"/>
              </a:solidFill>
              <a:latin typeface="Public Sans"/>
              <a:ea typeface="Public Sans"/>
              <a:cs typeface="Public Sans"/>
              <a:sym typeface="Public Sans"/>
            </a:endParaRPr>
          </a:p>
        </p:txBody>
      </p:sp>
      <p:sp>
        <p:nvSpPr>
          <p:cNvPr id="525" name="Google Shape;525;p51"/>
          <p:cNvSpPr/>
          <p:nvPr/>
        </p:nvSpPr>
        <p:spPr>
          <a:xfrm flipH="1" rot="9000210">
            <a:off x="6054220" y="4522068"/>
            <a:ext cx="1618371" cy="1618371"/>
          </a:xfrm>
          <a:prstGeom prst="blockArc">
            <a:avLst>
              <a:gd fmla="val 16928189" name="adj1"/>
              <a:gd fmla="val 3600711" name="adj2"/>
              <a:gd fmla="val 5049" name="adj3"/>
            </a:avLst>
          </a:prstGeom>
          <a:gradFill>
            <a:gsLst>
              <a:gs pos="0">
                <a:srgbClr val="F77300"/>
              </a:gs>
              <a:gs pos="100000">
                <a:srgbClr val="F5333F"/>
              </a:gs>
            </a:gsLst>
            <a:lin ang="0"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26" name="Google Shape;526;p51"/>
          <p:cNvSpPr txBox="1"/>
          <p:nvPr/>
        </p:nvSpPr>
        <p:spPr>
          <a:xfrm>
            <a:off x="5994606" y="3250745"/>
            <a:ext cx="1737300" cy="538800"/>
          </a:xfrm>
          <a:prstGeom prst="rect">
            <a:avLst/>
          </a:prstGeom>
          <a:noFill/>
          <a:ln>
            <a:noFill/>
          </a:ln>
        </p:spPr>
        <p:txBody>
          <a:bodyPr anchorCtr="0" anchor="ctr" bIns="91425" lIns="91425" spcFirstLastPara="1" rIns="91425" wrap="square" tIns="91425">
            <a:noAutofit/>
          </a:bodyPr>
          <a:lstStyle/>
          <a:p>
            <a:pPr indent="0" lvl="0" marL="0" marR="0" rtl="0" algn="ctr">
              <a:lnSpc>
                <a:spcPct val="130000"/>
              </a:lnSpc>
              <a:spcBef>
                <a:spcPts val="0"/>
              </a:spcBef>
              <a:spcAft>
                <a:spcPts val="1000"/>
              </a:spcAft>
              <a:buClr>
                <a:srgbClr val="000000"/>
              </a:buClr>
              <a:buSzPts val="3300"/>
              <a:buFont typeface="Arial"/>
              <a:buNone/>
            </a:pPr>
            <a:r>
              <a:rPr b="1" i="0" lang="en" sz="3300" u="none" cap="none" strike="noStrike">
                <a:solidFill>
                  <a:srgbClr val="000000"/>
                </a:solidFill>
                <a:latin typeface="Public Sans"/>
                <a:ea typeface="Public Sans"/>
                <a:cs typeface="Public Sans"/>
                <a:sym typeface="Public Sans"/>
              </a:rPr>
              <a:t>33%</a:t>
            </a:r>
            <a:endParaRPr b="1" i="0" sz="3300" u="none" cap="none" strike="noStrike">
              <a:solidFill>
                <a:srgbClr val="000000"/>
              </a:solidFill>
              <a:latin typeface="Public Sans"/>
              <a:ea typeface="Public Sans"/>
              <a:cs typeface="Public Sans"/>
              <a:sym typeface="Public Sans"/>
            </a:endParaRPr>
          </a:p>
        </p:txBody>
      </p:sp>
      <p:sp>
        <p:nvSpPr>
          <p:cNvPr id="527" name="Google Shape;527;p51"/>
          <p:cNvSpPr/>
          <p:nvPr/>
        </p:nvSpPr>
        <p:spPr>
          <a:xfrm>
            <a:off x="6054119" y="2710674"/>
            <a:ext cx="1618500" cy="1618500"/>
          </a:xfrm>
          <a:prstGeom prst="donut">
            <a:avLst>
              <a:gd fmla="val 4969" name="adj"/>
            </a:avLst>
          </a:prstGeom>
          <a:solidFill>
            <a:srgbClr val="EFEFE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28" name="Google Shape;528;p51"/>
          <p:cNvSpPr/>
          <p:nvPr/>
        </p:nvSpPr>
        <p:spPr>
          <a:xfrm flipH="1" rot="9000210">
            <a:off x="6054145" y="2710967"/>
            <a:ext cx="1618371" cy="1618371"/>
          </a:xfrm>
          <a:prstGeom prst="blockArc">
            <a:avLst>
              <a:gd fmla="val 17303545" name="adj1"/>
              <a:gd fmla="val 3600711" name="adj2"/>
              <a:gd fmla="val 5049" name="adj3"/>
            </a:avLst>
          </a:prstGeom>
          <a:gradFill>
            <a:gsLst>
              <a:gs pos="0">
                <a:srgbClr val="F77300"/>
              </a:gs>
              <a:gs pos="100000">
                <a:srgbClr val="F5333F"/>
              </a:gs>
            </a:gsLst>
            <a:lin ang="0"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529" name="Google Shape;529;p51"/>
          <p:cNvCxnSpPr/>
          <p:nvPr/>
        </p:nvCxnSpPr>
        <p:spPr>
          <a:xfrm flipH="1">
            <a:off x="1841093" y="510975"/>
            <a:ext cx="94800" cy="348300"/>
          </a:xfrm>
          <a:prstGeom prst="straightConnector1">
            <a:avLst/>
          </a:prstGeom>
          <a:noFill/>
          <a:ln cap="flat" cmpd="sng" w="9525">
            <a:solidFill>
              <a:schemeClr val="dk2"/>
            </a:solidFill>
            <a:prstDash val="solid"/>
            <a:round/>
            <a:headEnd len="sm" w="sm" type="none"/>
            <a:tailEnd len="sm" w="sm" type="none"/>
          </a:ln>
        </p:spPr>
      </p:cxnSp>
      <p:pic>
        <p:nvPicPr>
          <p:cNvPr id="530" name="Google Shape;530;p51"/>
          <p:cNvPicPr preferRelativeResize="0"/>
          <p:nvPr/>
        </p:nvPicPr>
        <p:blipFill rotWithShape="1">
          <a:blip r:embed="rId5">
            <a:alphaModFix/>
          </a:blip>
          <a:srcRect b="25180" l="9584" r="6557" t="25712"/>
          <a:stretch/>
        </p:blipFill>
        <p:spPr>
          <a:xfrm>
            <a:off x="2070925" y="595898"/>
            <a:ext cx="1124398" cy="178451"/>
          </a:xfrm>
          <a:prstGeom prst="rect">
            <a:avLst/>
          </a:prstGeom>
          <a:noFill/>
          <a:ln>
            <a:noFill/>
          </a:ln>
        </p:spPr>
      </p:pic>
      <p:sp>
        <p:nvSpPr>
          <p:cNvPr id="531" name="Google Shape;531;p51"/>
          <p:cNvSpPr txBox="1"/>
          <p:nvPr/>
        </p:nvSpPr>
        <p:spPr>
          <a:xfrm>
            <a:off x="527537" y="1536312"/>
            <a:ext cx="8857200" cy="410100"/>
          </a:xfrm>
          <a:prstGeom prst="rect">
            <a:avLst/>
          </a:prstGeom>
          <a:noFill/>
          <a:ln>
            <a:noFill/>
          </a:ln>
        </p:spPr>
        <p:txBody>
          <a:bodyPr anchorCtr="0" anchor="t" bIns="113100" lIns="113100" spcFirstLastPara="1" rIns="113100" wrap="square" tIns="113100">
            <a:noAutofit/>
          </a:bodyPr>
          <a:lstStyle/>
          <a:p>
            <a:pPr indent="0" lvl="0" marL="0" marR="0" rtl="0" algn="l">
              <a:lnSpc>
                <a:spcPct val="135000"/>
              </a:lnSpc>
              <a:spcBef>
                <a:spcPts val="0"/>
              </a:spcBef>
              <a:spcAft>
                <a:spcPts val="1500"/>
              </a:spcAft>
              <a:buClr>
                <a:srgbClr val="000000"/>
              </a:buClr>
              <a:buSzPts val="1600"/>
              <a:buFont typeface="Arial"/>
              <a:buNone/>
            </a:pPr>
            <a:r>
              <a:rPr b="1" i="0" lang="en" sz="1600" u="none" cap="none" strike="noStrike">
                <a:solidFill>
                  <a:srgbClr val="F5333F"/>
                </a:solidFill>
                <a:latin typeface="Public Sans"/>
                <a:ea typeface="Public Sans"/>
                <a:cs typeface="Public Sans"/>
                <a:sym typeface="Public Sans"/>
              </a:rPr>
              <a:t>Razer’s influencer program achieved these time and cost savings goals</a:t>
            </a:r>
            <a:endParaRPr b="1" i="0" sz="1600" u="none" cap="none" strike="noStrike">
              <a:solidFill>
                <a:srgbClr val="F5333F"/>
              </a:solidFill>
              <a:latin typeface="Public Sans"/>
              <a:ea typeface="Public Sans"/>
              <a:cs typeface="Public Sans"/>
              <a:sym typeface="Public Sans"/>
            </a:endParaRPr>
          </a:p>
        </p:txBody>
      </p:sp>
      <p:sp>
        <p:nvSpPr>
          <p:cNvPr id="532" name="Google Shape;532;p51"/>
          <p:cNvSpPr/>
          <p:nvPr/>
        </p:nvSpPr>
        <p:spPr>
          <a:xfrm>
            <a:off x="7945150" y="514425"/>
            <a:ext cx="1462500" cy="341400"/>
          </a:xfrm>
          <a:prstGeom prst="roundRect">
            <a:avLst>
              <a:gd fmla="val 50000" name="adj"/>
            </a:avLst>
          </a:prstGeom>
          <a:solidFill>
            <a:srgbClr val="F5333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00"/>
              <a:buFont typeface="Arial"/>
              <a:buNone/>
            </a:pPr>
            <a:r>
              <a:rPr b="1" i="0" lang="en" sz="900" u="none" cap="none" strike="noStrike">
                <a:solidFill>
                  <a:srgbClr val="FFFFFF"/>
                </a:solidFill>
                <a:latin typeface="Public Sans"/>
                <a:ea typeface="Public Sans"/>
                <a:cs typeface="Public Sans"/>
                <a:sym typeface="Public Sans"/>
              </a:rPr>
              <a:t>CASE STUDY  7</a:t>
            </a:r>
            <a:endParaRPr b="1" i="0" sz="900" u="none" cap="none" strike="noStrike">
              <a:solidFill>
                <a:srgbClr val="FFFFFF"/>
              </a:solidFill>
              <a:latin typeface="Public Sans"/>
              <a:ea typeface="Public Sans"/>
              <a:cs typeface="Public Sans"/>
              <a:sym typeface="Public Sans"/>
            </a:endParaRPr>
          </a:p>
        </p:txBody>
      </p:sp>
      <p:sp>
        <p:nvSpPr>
          <p:cNvPr id="533" name="Google Shape;533;p51"/>
          <p:cNvSpPr txBox="1"/>
          <p:nvPr/>
        </p:nvSpPr>
        <p:spPr>
          <a:xfrm>
            <a:off x="562514" y="7140900"/>
            <a:ext cx="9004800" cy="354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0" i="0" lang="en" sz="1100" u="none" cap="none" strike="noStrike">
                <a:solidFill>
                  <a:schemeClr val="dk1"/>
                </a:solidFill>
                <a:latin typeface="Public Sans Light"/>
                <a:ea typeface="Public Sans Light"/>
                <a:cs typeface="Public Sans Light"/>
                <a:sym typeface="Public Sans Light"/>
              </a:rPr>
              <a:t>Inspiring case studies: seven influencer gems</a:t>
            </a:r>
            <a:endParaRPr b="0" i="0" sz="1100" u="none" cap="none" strike="noStrike">
              <a:solidFill>
                <a:schemeClr val="dk1"/>
              </a:solidFill>
              <a:latin typeface="Public Sans Light"/>
              <a:ea typeface="Public Sans Light"/>
              <a:cs typeface="Public Sans Light"/>
              <a:sym typeface="Public Sans Light"/>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7" name="Shape 537"/>
        <p:cNvGrpSpPr/>
        <p:nvPr/>
      </p:nvGrpSpPr>
      <p:grpSpPr>
        <a:xfrm>
          <a:off x="0" y="0"/>
          <a:ext cx="0" cy="0"/>
          <a:chOff x="0" y="0"/>
          <a:chExt cx="0" cy="0"/>
        </a:xfrm>
      </p:grpSpPr>
      <p:pic>
        <p:nvPicPr>
          <p:cNvPr id="538" name="Google Shape;538;p52">
            <a:hlinkClick r:id="rId3"/>
          </p:cNvPr>
          <p:cNvPicPr preferRelativeResize="0"/>
          <p:nvPr/>
        </p:nvPicPr>
        <p:blipFill rotWithShape="1">
          <a:blip r:embed="rId4">
            <a:alphaModFix/>
          </a:blip>
          <a:srcRect b="-30644" l="0" r="0" t="-2884"/>
          <a:stretch/>
        </p:blipFill>
        <p:spPr>
          <a:xfrm>
            <a:off x="649467" y="479155"/>
            <a:ext cx="1055475" cy="489900"/>
          </a:xfrm>
          <a:prstGeom prst="rect">
            <a:avLst/>
          </a:prstGeom>
          <a:noFill/>
          <a:ln>
            <a:noFill/>
          </a:ln>
        </p:spPr>
      </p:pic>
      <p:sp>
        <p:nvSpPr>
          <p:cNvPr id="539" name="Google Shape;539;p52"/>
          <p:cNvSpPr txBox="1"/>
          <p:nvPr/>
        </p:nvSpPr>
        <p:spPr>
          <a:xfrm>
            <a:off x="529987" y="1567550"/>
            <a:ext cx="8740800" cy="627300"/>
          </a:xfrm>
          <a:prstGeom prst="rect">
            <a:avLst/>
          </a:prstGeom>
          <a:noFill/>
          <a:ln>
            <a:noFill/>
          </a:ln>
        </p:spPr>
        <p:txBody>
          <a:bodyPr anchorCtr="0" anchor="t" bIns="113100" lIns="113100" spcFirstLastPara="1" rIns="113100" wrap="square" tIns="113100">
            <a:noAutofit/>
          </a:bodyPr>
          <a:lstStyle/>
          <a:p>
            <a:pPr indent="0" lvl="0" marL="0" marR="0" rtl="0" algn="l">
              <a:lnSpc>
                <a:spcPct val="100000"/>
              </a:lnSpc>
              <a:spcBef>
                <a:spcPts val="0"/>
              </a:spcBef>
              <a:spcAft>
                <a:spcPts val="0"/>
              </a:spcAft>
              <a:buClr>
                <a:srgbClr val="000000"/>
              </a:buClr>
              <a:buSzPts val="2600"/>
              <a:buFont typeface="Arial"/>
              <a:buNone/>
            </a:pPr>
            <a:r>
              <a:rPr b="1" i="0" lang="en" sz="2600" u="none" cap="none" strike="noStrike">
                <a:solidFill>
                  <a:schemeClr val="dk1"/>
                </a:solidFill>
                <a:latin typeface="Public Sans"/>
                <a:ea typeface="Public Sans"/>
                <a:cs typeface="Public Sans"/>
                <a:sym typeface="Public Sans"/>
              </a:rPr>
              <a:t>The key to discovering influencer gold? Automation</a:t>
            </a:r>
            <a:endParaRPr b="0" i="0" sz="1200" u="none" cap="none" strike="noStrike">
              <a:solidFill>
                <a:schemeClr val="dk1"/>
              </a:solidFill>
              <a:latin typeface="Public Sans"/>
              <a:ea typeface="Public Sans"/>
              <a:cs typeface="Public Sans"/>
              <a:sym typeface="Public Sans"/>
            </a:endParaRPr>
          </a:p>
        </p:txBody>
      </p:sp>
      <p:sp>
        <p:nvSpPr>
          <p:cNvPr id="540" name="Google Shape;540;p52"/>
          <p:cNvSpPr txBox="1"/>
          <p:nvPr/>
        </p:nvSpPr>
        <p:spPr>
          <a:xfrm>
            <a:off x="561985" y="1313543"/>
            <a:ext cx="2174100" cy="372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300"/>
              <a:buFont typeface="Arial"/>
              <a:buNone/>
            </a:pPr>
            <a:r>
              <a:rPr b="0" i="0" lang="en" sz="1300" u="none" cap="none" strike="noStrike">
                <a:solidFill>
                  <a:schemeClr val="dk1"/>
                </a:solidFill>
                <a:latin typeface="Public Sans Light"/>
                <a:ea typeface="Public Sans Light"/>
                <a:cs typeface="Public Sans Light"/>
                <a:sym typeface="Public Sans Light"/>
              </a:rPr>
              <a:t>CHAPTER 4</a:t>
            </a:r>
            <a:endParaRPr b="0" i="0" sz="1300" u="none" cap="none" strike="noStrike">
              <a:solidFill>
                <a:schemeClr val="dk1"/>
              </a:solidFill>
              <a:latin typeface="Public Sans Light"/>
              <a:ea typeface="Public Sans Light"/>
              <a:cs typeface="Public Sans Light"/>
              <a:sym typeface="Public Sans Light"/>
            </a:endParaRPr>
          </a:p>
        </p:txBody>
      </p:sp>
      <p:sp>
        <p:nvSpPr>
          <p:cNvPr id="541" name="Google Shape;541;p52"/>
          <p:cNvSpPr txBox="1"/>
          <p:nvPr/>
        </p:nvSpPr>
        <p:spPr>
          <a:xfrm>
            <a:off x="538000" y="2340653"/>
            <a:ext cx="4158000" cy="4767900"/>
          </a:xfrm>
          <a:prstGeom prst="rect">
            <a:avLst/>
          </a:prstGeom>
          <a:noFill/>
          <a:ln>
            <a:noFill/>
          </a:ln>
        </p:spPr>
        <p:txBody>
          <a:bodyPr anchorCtr="0" anchor="t" bIns="113100" lIns="113100" spcFirstLastPara="1" rIns="113100" wrap="square" tIns="113100">
            <a:noAutofit/>
          </a:bodyPr>
          <a:lstStyle/>
          <a:p>
            <a:pPr indent="0" lvl="0" marL="0" marR="0" rtl="0" algn="l">
              <a:lnSpc>
                <a:spcPct val="135000"/>
              </a:lnSpc>
              <a:spcBef>
                <a:spcPts val="0"/>
              </a:spcBef>
              <a:spcAft>
                <a:spcPts val="0"/>
              </a:spcAft>
              <a:buClr>
                <a:schemeClr val="dk1"/>
              </a:buClr>
              <a:buSzPts val="1100"/>
              <a:buFont typeface="Arial"/>
              <a:buNone/>
            </a:pPr>
            <a:r>
              <a:rPr b="0" i="0" lang="en" sz="1300" u="none" cap="none" strike="noStrike">
                <a:solidFill>
                  <a:schemeClr val="dk1"/>
                </a:solidFill>
                <a:latin typeface="Public Sans"/>
                <a:ea typeface="Public Sans"/>
                <a:cs typeface="Public Sans"/>
                <a:sym typeface="Public Sans"/>
              </a:rPr>
              <a:t>Automation on a platform where brands can find influencers, scale and grow influencer programs, create brand awareness, and manage the entire life cycle of their influencer partnerships makes all the difference. With the right platform, such as impact.com, you can streamline and automate for partnerships success — from the beginnings of a campaign to assessment after its completion. </a:t>
            </a:r>
            <a:endParaRPr b="0" i="0" sz="1300" u="none" cap="none" strike="noStrike">
              <a:solidFill>
                <a:schemeClr val="dk1"/>
              </a:solidFill>
              <a:latin typeface="Public Sans"/>
              <a:ea typeface="Public Sans"/>
              <a:cs typeface="Public Sans"/>
              <a:sym typeface="Public Sans"/>
            </a:endParaRPr>
          </a:p>
          <a:p>
            <a:pPr indent="0" lvl="0" marL="0" marR="0" rtl="0" algn="l">
              <a:lnSpc>
                <a:spcPct val="135000"/>
              </a:lnSpc>
              <a:spcBef>
                <a:spcPts val="1500"/>
              </a:spcBef>
              <a:spcAft>
                <a:spcPts val="0"/>
              </a:spcAft>
              <a:buClr>
                <a:schemeClr val="dk1"/>
              </a:buClr>
              <a:buSzPts val="1100"/>
              <a:buFont typeface="Arial"/>
              <a:buNone/>
            </a:pPr>
            <a:r>
              <a:rPr b="0" i="0" lang="en" sz="1300" u="none" cap="none" strike="noStrike">
                <a:solidFill>
                  <a:schemeClr val="dk1"/>
                </a:solidFill>
                <a:latin typeface="Public Sans"/>
                <a:ea typeface="Public Sans"/>
                <a:cs typeface="Public Sans"/>
                <a:sym typeface="Public Sans"/>
              </a:rPr>
              <a:t>The ability to measure ROI and the tangible impact of any partnership leads to better strategy, stronger partnerships, and campaigns that are more attuned to your goals. For the seven brands highlighted above, the impact.com platform not only simplified discovery and automated contracting payouts, it enabled these companies to track which partners drove the highest conversions at any point in the customer journey.</a:t>
            </a:r>
            <a:endParaRPr b="0" i="0" sz="1300" u="none" cap="none" strike="noStrike">
              <a:solidFill>
                <a:schemeClr val="dk1"/>
              </a:solidFill>
              <a:latin typeface="Public Sans"/>
              <a:ea typeface="Public Sans"/>
              <a:cs typeface="Public Sans"/>
              <a:sym typeface="Public Sans"/>
            </a:endParaRPr>
          </a:p>
          <a:p>
            <a:pPr indent="0" lvl="0" marL="0" marR="0" rtl="0" algn="l">
              <a:lnSpc>
                <a:spcPct val="135000"/>
              </a:lnSpc>
              <a:spcBef>
                <a:spcPts val="1500"/>
              </a:spcBef>
              <a:spcAft>
                <a:spcPts val="0"/>
              </a:spcAft>
              <a:buClr>
                <a:schemeClr val="dk1"/>
              </a:buClr>
              <a:buSzPts val="1100"/>
              <a:buFont typeface="Arial"/>
              <a:buNone/>
            </a:pPr>
            <a:r>
              <a:t/>
            </a:r>
            <a:endParaRPr b="0" i="0" sz="1300" u="none" cap="none" strike="noStrike">
              <a:solidFill>
                <a:schemeClr val="dk1"/>
              </a:solidFill>
              <a:latin typeface="Public Sans"/>
              <a:ea typeface="Public Sans"/>
              <a:cs typeface="Public Sans"/>
              <a:sym typeface="Public Sans"/>
            </a:endParaRPr>
          </a:p>
          <a:p>
            <a:pPr indent="0" lvl="0" marL="0" marR="0" rtl="0" algn="l">
              <a:lnSpc>
                <a:spcPct val="135000"/>
              </a:lnSpc>
              <a:spcBef>
                <a:spcPts val="1500"/>
              </a:spcBef>
              <a:spcAft>
                <a:spcPts val="1500"/>
              </a:spcAft>
              <a:buClr>
                <a:srgbClr val="000000"/>
              </a:buClr>
              <a:buSzPts val="1300"/>
              <a:buFont typeface="Arial"/>
              <a:buNone/>
            </a:pPr>
            <a:r>
              <a:t/>
            </a:r>
            <a:endParaRPr b="0" i="0" sz="1300" u="none" cap="none" strike="noStrike">
              <a:solidFill>
                <a:schemeClr val="dk1"/>
              </a:solidFill>
              <a:latin typeface="Public Sans"/>
              <a:ea typeface="Public Sans"/>
              <a:cs typeface="Public Sans"/>
              <a:sym typeface="Public Sans"/>
            </a:endParaRPr>
          </a:p>
        </p:txBody>
      </p:sp>
      <p:pic>
        <p:nvPicPr>
          <p:cNvPr id="542" name="Google Shape;542;p52"/>
          <p:cNvPicPr preferRelativeResize="0"/>
          <p:nvPr/>
        </p:nvPicPr>
        <p:blipFill rotWithShape="1">
          <a:blip r:embed="rId5">
            <a:alphaModFix/>
          </a:blip>
          <a:srcRect b="0" l="20801" r="12549" t="0"/>
          <a:stretch/>
        </p:blipFill>
        <p:spPr>
          <a:xfrm>
            <a:off x="5278100" y="2607080"/>
            <a:ext cx="4070100" cy="4070100"/>
          </a:xfrm>
          <a:prstGeom prst="ellipse">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6" name="Shape 546"/>
        <p:cNvGrpSpPr/>
        <p:nvPr/>
      </p:nvGrpSpPr>
      <p:grpSpPr>
        <a:xfrm>
          <a:off x="0" y="0"/>
          <a:ext cx="0" cy="0"/>
          <a:chOff x="0" y="0"/>
          <a:chExt cx="0" cy="0"/>
        </a:xfrm>
      </p:grpSpPr>
      <p:sp>
        <p:nvSpPr>
          <p:cNvPr id="547" name="Google Shape;547;p53"/>
          <p:cNvSpPr txBox="1"/>
          <p:nvPr/>
        </p:nvSpPr>
        <p:spPr>
          <a:xfrm>
            <a:off x="692500" y="1536067"/>
            <a:ext cx="8711700" cy="3694800"/>
          </a:xfrm>
          <a:prstGeom prst="rect">
            <a:avLst/>
          </a:prstGeom>
          <a:noFill/>
          <a:ln>
            <a:noFill/>
          </a:ln>
        </p:spPr>
        <p:txBody>
          <a:bodyPr anchorCtr="0" anchor="ctr" bIns="91425" lIns="91425" spcFirstLastPara="1" rIns="91425" wrap="square" tIns="91425">
            <a:noAutofit/>
          </a:bodyPr>
          <a:lstStyle/>
          <a:p>
            <a:pPr indent="0" lvl="0" marL="0" marR="0" rtl="0" algn="ctr">
              <a:lnSpc>
                <a:spcPct val="125000"/>
              </a:lnSpc>
              <a:spcBef>
                <a:spcPts val="0"/>
              </a:spcBef>
              <a:spcAft>
                <a:spcPts val="0"/>
              </a:spcAft>
              <a:buClr>
                <a:schemeClr val="dk1"/>
              </a:buClr>
              <a:buSzPts val="1100"/>
              <a:buFont typeface="Arial"/>
              <a:buNone/>
            </a:pPr>
            <a:r>
              <a:rPr b="0" i="1" lang="en" sz="2000" u="none" cap="none" strike="noStrike">
                <a:solidFill>
                  <a:srgbClr val="F77300"/>
                </a:solidFill>
                <a:latin typeface="Public Sans SemiBold"/>
                <a:ea typeface="Public Sans SemiBold"/>
                <a:cs typeface="Public Sans SemiBold"/>
                <a:sym typeface="Public Sans SemiBold"/>
              </a:rPr>
              <a:t>“As people are getting smarter about influencer marketing, they are realizing that they don’t want to just spend a lot of money and hire an influencer and have them post and that be it. There needs to be a lot more thought behind it and there needs to be a plan to actually hit the KPIs [key performance indicators] that you’re looking for. </a:t>
            </a:r>
            <a:endParaRPr b="0" i="1" sz="2000" u="none" cap="none" strike="noStrike">
              <a:solidFill>
                <a:srgbClr val="F77300"/>
              </a:solidFill>
              <a:latin typeface="Public Sans SemiBold"/>
              <a:ea typeface="Public Sans SemiBold"/>
              <a:cs typeface="Public Sans SemiBold"/>
              <a:sym typeface="Public Sans SemiBold"/>
            </a:endParaRPr>
          </a:p>
          <a:p>
            <a:pPr indent="0" lvl="0" marL="0" marR="0" rtl="0" algn="ctr">
              <a:lnSpc>
                <a:spcPct val="125000"/>
              </a:lnSpc>
              <a:spcBef>
                <a:spcPts val="0"/>
              </a:spcBef>
              <a:spcAft>
                <a:spcPts val="0"/>
              </a:spcAft>
              <a:buClr>
                <a:schemeClr val="dk1"/>
              </a:buClr>
              <a:buSzPts val="1100"/>
              <a:buFont typeface="Arial"/>
              <a:buNone/>
            </a:pPr>
            <a:r>
              <a:t/>
            </a:r>
            <a:endParaRPr b="0" i="1" sz="2000" u="none" cap="none" strike="noStrike">
              <a:solidFill>
                <a:srgbClr val="F77300"/>
              </a:solidFill>
              <a:latin typeface="Public Sans SemiBold"/>
              <a:ea typeface="Public Sans SemiBold"/>
              <a:cs typeface="Public Sans SemiBold"/>
              <a:sym typeface="Public Sans SemiBold"/>
            </a:endParaRPr>
          </a:p>
          <a:p>
            <a:pPr indent="0" lvl="0" marL="0" marR="0" rtl="0" algn="ctr">
              <a:lnSpc>
                <a:spcPct val="125000"/>
              </a:lnSpc>
              <a:spcBef>
                <a:spcPts val="0"/>
              </a:spcBef>
              <a:spcAft>
                <a:spcPts val="0"/>
              </a:spcAft>
              <a:buClr>
                <a:srgbClr val="000000"/>
              </a:buClr>
              <a:buSzPts val="2000"/>
              <a:buFont typeface="Arial"/>
              <a:buNone/>
            </a:pPr>
            <a:r>
              <a:rPr b="0" i="1" lang="en" sz="2000" u="none" cap="none" strike="noStrike">
                <a:solidFill>
                  <a:srgbClr val="F77300"/>
                </a:solidFill>
                <a:latin typeface="Public Sans SemiBold"/>
                <a:ea typeface="Public Sans SemiBold"/>
                <a:cs typeface="Public Sans SemiBold"/>
                <a:sym typeface="Public Sans SemiBold"/>
              </a:rPr>
              <a:t>I think that the smart brands and smart marketers are thinking of influencer as a performance channel and a channel that you can have under acquisition marketing rather than brand marketing. I think it touches both, but I think there really are sales to be had here.”</a:t>
            </a:r>
            <a:r>
              <a:rPr b="0" i="1" lang="en" sz="2000" u="none" cap="none" strike="noStrike">
                <a:solidFill>
                  <a:srgbClr val="F77300"/>
                </a:solidFill>
                <a:latin typeface="Public Sans Medium"/>
                <a:ea typeface="Public Sans Medium"/>
                <a:cs typeface="Public Sans Medium"/>
                <a:sym typeface="Public Sans Medium"/>
              </a:rPr>
              <a:t> </a:t>
            </a:r>
            <a:r>
              <a:rPr b="0" baseline="30000" i="1" lang="en" sz="2000" u="none" cap="none" strike="noStrike">
                <a:solidFill>
                  <a:srgbClr val="F77300"/>
                </a:solidFill>
                <a:latin typeface="Public Sans Medium"/>
                <a:ea typeface="Public Sans Medium"/>
                <a:cs typeface="Public Sans Medium"/>
                <a:sym typeface="Public Sans Medium"/>
              </a:rPr>
              <a:t>1</a:t>
            </a:r>
            <a:endParaRPr b="0" baseline="30000" i="1" sz="2000" u="none" cap="none" strike="noStrike">
              <a:solidFill>
                <a:srgbClr val="F77300"/>
              </a:solidFill>
              <a:latin typeface="Public Sans Medium"/>
              <a:ea typeface="Public Sans Medium"/>
              <a:cs typeface="Public Sans Medium"/>
              <a:sym typeface="Public Sans Medium"/>
            </a:endParaRPr>
          </a:p>
        </p:txBody>
      </p:sp>
      <p:sp>
        <p:nvSpPr>
          <p:cNvPr id="548" name="Google Shape;548;p53"/>
          <p:cNvSpPr txBox="1"/>
          <p:nvPr/>
        </p:nvSpPr>
        <p:spPr>
          <a:xfrm>
            <a:off x="3961712" y="5669475"/>
            <a:ext cx="3858900" cy="996000"/>
          </a:xfrm>
          <a:prstGeom prst="rect">
            <a:avLst/>
          </a:prstGeom>
          <a:noFill/>
          <a:ln>
            <a:noFill/>
          </a:ln>
        </p:spPr>
        <p:txBody>
          <a:bodyPr anchorCtr="0" anchor="ctr" bIns="91425" lIns="91425" spcFirstLastPara="1" rIns="91425" wrap="square" tIns="91425">
            <a:noAutofit/>
          </a:bodyPr>
          <a:lstStyle/>
          <a:p>
            <a:pPr indent="0" lvl="0" marL="0" marR="0" rtl="0" algn="l">
              <a:lnSpc>
                <a:spcPct val="125000"/>
              </a:lnSpc>
              <a:spcBef>
                <a:spcPts val="0"/>
              </a:spcBef>
              <a:spcAft>
                <a:spcPts val="0"/>
              </a:spcAft>
              <a:buClr>
                <a:srgbClr val="000000"/>
              </a:buClr>
              <a:buSzPts val="1500"/>
              <a:buFont typeface="Arial"/>
              <a:buNone/>
            </a:pPr>
            <a:r>
              <a:rPr b="1" i="0" lang="en" sz="1500" u="none" cap="none" strike="noStrike">
                <a:solidFill>
                  <a:schemeClr val="dk1"/>
                </a:solidFill>
                <a:latin typeface="Sarabun"/>
                <a:ea typeface="Sarabun"/>
                <a:cs typeface="Sarabun"/>
                <a:sym typeface="Sarabun"/>
              </a:rPr>
              <a:t>Jennine Mattias</a:t>
            </a:r>
            <a:endParaRPr b="1" i="0" sz="1500" u="none" cap="none" strike="noStrike">
              <a:solidFill>
                <a:schemeClr val="dk1"/>
              </a:solidFill>
              <a:latin typeface="Sarabun"/>
              <a:ea typeface="Sarabun"/>
              <a:cs typeface="Sarabun"/>
              <a:sym typeface="Sarabun"/>
            </a:endParaRPr>
          </a:p>
          <a:p>
            <a:pPr indent="0" lvl="0" marL="0" marR="0" rtl="0" algn="l">
              <a:lnSpc>
                <a:spcPct val="125000"/>
              </a:lnSpc>
              <a:spcBef>
                <a:spcPts val="0"/>
              </a:spcBef>
              <a:spcAft>
                <a:spcPts val="0"/>
              </a:spcAft>
              <a:buClr>
                <a:srgbClr val="000000"/>
              </a:buClr>
              <a:buSzPts val="1300"/>
              <a:buFont typeface="Arial"/>
              <a:buNone/>
            </a:pPr>
            <a:r>
              <a:rPr b="0" i="0" lang="en" sz="1300" u="none" cap="none" strike="noStrike">
                <a:solidFill>
                  <a:schemeClr val="dk1"/>
                </a:solidFill>
                <a:latin typeface="Sarabun"/>
                <a:ea typeface="Sarabun"/>
                <a:cs typeface="Sarabun"/>
                <a:sym typeface="Sarabun"/>
              </a:rPr>
              <a:t>Former Senior Director of Influencer Marketing</a:t>
            </a:r>
            <a:endParaRPr b="0" i="0" sz="1300" u="none" cap="none" strike="noStrike">
              <a:solidFill>
                <a:schemeClr val="dk1"/>
              </a:solidFill>
              <a:latin typeface="Sarabun"/>
              <a:ea typeface="Sarabun"/>
              <a:cs typeface="Sarabun"/>
              <a:sym typeface="Sarabun"/>
            </a:endParaRPr>
          </a:p>
          <a:p>
            <a:pPr indent="0" lvl="0" marL="0" marR="0" rtl="0" algn="l">
              <a:lnSpc>
                <a:spcPct val="125000"/>
              </a:lnSpc>
              <a:spcBef>
                <a:spcPts val="0"/>
              </a:spcBef>
              <a:spcAft>
                <a:spcPts val="0"/>
              </a:spcAft>
              <a:buClr>
                <a:srgbClr val="000000"/>
              </a:buClr>
              <a:buSzPts val="1300"/>
              <a:buFont typeface="Arial"/>
              <a:buNone/>
            </a:pPr>
            <a:r>
              <a:rPr b="0" i="1" lang="en" sz="1300" u="none" cap="none" strike="noStrike">
                <a:solidFill>
                  <a:schemeClr val="dk1"/>
                </a:solidFill>
                <a:latin typeface="Sarabun"/>
                <a:ea typeface="Sarabun"/>
                <a:cs typeface="Sarabun"/>
                <a:sym typeface="Sarabun"/>
              </a:rPr>
              <a:t>Savage X Fenty</a:t>
            </a:r>
            <a:endParaRPr b="0" i="1" sz="1300" u="none" cap="none" strike="noStrike">
              <a:solidFill>
                <a:schemeClr val="dk1"/>
              </a:solidFill>
              <a:latin typeface="Sarabun"/>
              <a:ea typeface="Sarabun"/>
              <a:cs typeface="Sarabun"/>
              <a:sym typeface="Sarabun"/>
            </a:endParaRPr>
          </a:p>
        </p:txBody>
      </p:sp>
      <p:pic>
        <p:nvPicPr>
          <p:cNvPr id="549" name="Google Shape;549;p53"/>
          <p:cNvPicPr preferRelativeResize="0"/>
          <p:nvPr/>
        </p:nvPicPr>
        <p:blipFill rotWithShape="1">
          <a:blip r:embed="rId3">
            <a:alphaModFix/>
          </a:blip>
          <a:srcRect b="27155" l="24685" r="16722" t="0"/>
          <a:stretch/>
        </p:blipFill>
        <p:spPr>
          <a:xfrm>
            <a:off x="2663235" y="5699775"/>
            <a:ext cx="935400" cy="935400"/>
          </a:xfrm>
          <a:prstGeom prst="ellipse">
            <a:avLst/>
          </a:prstGeom>
          <a:noFill/>
          <a:ln>
            <a:noFill/>
          </a:ln>
        </p:spPr>
      </p:pic>
      <p:sp>
        <p:nvSpPr>
          <p:cNvPr id="550" name="Google Shape;550;p53"/>
          <p:cNvSpPr txBox="1"/>
          <p:nvPr/>
        </p:nvSpPr>
        <p:spPr>
          <a:xfrm>
            <a:off x="658800" y="545230"/>
            <a:ext cx="8740800" cy="627300"/>
          </a:xfrm>
          <a:prstGeom prst="rect">
            <a:avLst/>
          </a:prstGeom>
          <a:noFill/>
          <a:ln>
            <a:noFill/>
          </a:ln>
        </p:spPr>
        <p:txBody>
          <a:bodyPr anchorCtr="0" anchor="t"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2000"/>
              <a:buFont typeface="Arial"/>
              <a:buNone/>
            </a:pPr>
            <a:r>
              <a:rPr b="1" i="0" lang="en" sz="2000" u="none" cap="none" strike="noStrike">
                <a:solidFill>
                  <a:schemeClr val="dk1"/>
                </a:solidFill>
                <a:latin typeface="Public Sans"/>
                <a:ea typeface="Public Sans"/>
                <a:cs typeface="Public Sans"/>
                <a:sym typeface="Public Sans"/>
              </a:rPr>
              <a:t>Some final thoughts from an influencer marketing expert</a:t>
            </a:r>
            <a:endParaRPr b="0" i="0" sz="2000" u="none" cap="none" strike="noStrike">
              <a:solidFill>
                <a:schemeClr val="dk1"/>
              </a:solidFill>
              <a:latin typeface="Public Sans"/>
              <a:ea typeface="Public Sans"/>
              <a:cs typeface="Public Sans"/>
              <a:sym typeface="Public Sans"/>
            </a:endParaRPr>
          </a:p>
        </p:txBody>
      </p:sp>
      <p:sp>
        <p:nvSpPr>
          <p:cNvPr id="551" name="Google Shape;551;p53"/>
          <p:cNvSpPr txBox="1"/>
          <p:nvPr/>
        </p:nvSpPr>
        <p:spPr>
          <a:xfrm>
            <a:off x="658796" y="7011380"/>
            <a:ext cx="8740800" cy="5883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00"/>
              <a:buFont typeface="Arial"/>
              <a:buNone/>
            </a:pPr>
            <a:r>
              <a:rPr b="0" i="0" lang="en" sz="900" u="none" cap="none" strike="noStrike">
                <a:solidFill>
                  <a:schemeClr val="dk1"/>
                </a:solidFill>
                <a:latin typeface="Public Sans"/>
                <a:ea typeface="Public Sans"/>
                <a:cs typeface="Public Sans"/>
                <a:sym typeface="Public Sans"/>
              </a:rPr>
              <a:t>¹ Molly Doyle Young, “How does Savage X Fenty build brand-affirming partnerships? Watch the interview,” impact.com, October 9, 2020. </a:t>
            </a:r>
            <a:r>
              <a:rPr b="0" i="0" lang="en" sz="900" u="sng" cap="none" strike="noStrike">
                <a:solidFill>
                  <a:schemeClr val="hlink"/>
                </a:solidFill>
                <a:latin typeface="Public Sans"/>
                <a:ea typeface="Public Sans"/>
                <a:cs typeface="Public Sans"/>
                <a:sym typeface="Public Sans"/>
                <a:hlinkClick r:id="rId4"/>
              </a:rPr>
              <a:t>https://bit.ly/savagxfentypartnerships </a:t>
            </a:r>
            <a:endParaRPr b="0" i="0" sz="900" u="sng" cap="none" strike="noStrike">
              <a:solidFill>
                <a:srgbClr val="0FA1E2"/>
              </a:solidFill>
              <a:latin typeface="Public Sans"/>
              <a:ea typeface="Public Sans"/>
              <a:cs typeface="Public Sans"/>
              <a:sym typeface="Public Sans"/>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5" name="Shape 555"/>
        <p:cNvGrpSpPr/>
        <p:nvPr/>
      </p:nvGrpSpPr>
      <p:grpSpPr>
        <a:xfrm>
          <a:off x="0" y="0"/>
          <a:ext cx="0" cy="0"/>
          <a:chOff x="0" y="0"/>
          <a:chExt cx="0" cy="0"/>
        </a:xfrm>
      </p:grpSpPr>
      <p:pic>
        <p:nvPicPr>
          <p:cNvPr id="556" name="Google Shape;556;p54">
            <a:hlinkClick r:id="rId3"/>
          </p:cNvPr>
          <p:cNvPicPr preferRelativeResize="0"/>
          <p:nvPr/>
        </p:nvPicPr>
        <p:blipFill rotWithShape="1">
          <a:blip r:embed="rId4">
            <a:alphaModFix/>
          </a:blip>
          <a:srcRect b="-30644" l="0" r="0" t="-2884"/>
          <a:stretch/>
        </p:blipFill>
        <p:spPr>
          <a:xfrm>
            <a:off x="650604" y="479155"/>
            <a:ext cx="1055475" cy="489900"/>
          </a:xfrm>
          <a:prstGeom prst="rect">
            <a:avLst/>
          </a:prstGeom>
          <a:noFill/>
          <a:ln>
            <a:noFill/>
          </a:ln>
        </p:spPr>
      </p:pic>
      <p:sp>
        <p:nvSpPr>
          <p:cNvPr id="557" name="Google Shape;557;p54"/>
          <p:cNvSpPr txBox="1"/>
          <p:nvPr/>
        </p:nvSpPr>
        <p:spPr>
          <a:xfrm>
            <a:off x="544848" y="1124434"/>
            <a:ext cx="4793400" cy="507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100"/>
              <a:buFont typeface="Arial"/>
              <a:buNone/>
            </a:pPr>
            <a:r>
              <a:rPr b="1" i="0" lang="en" sz="2100" u="none" cap="none" strike="noStrike">
                <a:solidFill>
                  <a:srgbClr val="000000"/>
                </a:solidFill>
                <a:latin typeface="Public Sans"/>
                <a:ea typeface="Public Sans"/>
                <a:cs typeface="Public Sans"/>
                <a:sym typeface="Public Sans"/>
              </a:rPr>
              <a:t>About impact.com</a:t>
            </a:r>
            <a:endParaRPr b="1" i="0" sz="2100" u="none" cap="none" strike="noStrike">
              <a:solidFill>
                <a:srgbClr val="000000"/>
              </a:solidFill>
              <a:latin typeface="Public Sans"/>
              <a:ea typeface="Public Sans"/>
              <a:cs typeface="Public Sans"/>
              <a:sym typeface="Public Sans"/>
            </a:endParaRPr>
          </a:p>
        </p:txBody>
      </p:sp>
      <p:sp>
        <p:nvSpPr>
          <p:cNvPr id="558" name="Google Shape;558;p54"/>
          <p:cNvSpPr txBox="1"/>
          <p:nvPr/>
        </p:nvSpPr>
        <p:spPr>
          <a:xfrm>
            <a:off x="539050" y="1611175"/>
            <a:ext cx="6473700" cy="28137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rgbClr val="000000"/>
              </a:buClr>
              <a:buSzPts val="1200"/>
              <a:buFont typeface="Arial"/>
              <a:buNone/>
            </a:pPr>
            <a:r>
              <a:rPr b="0" i="0" lang="en" sz="1200" u="sng" cap="none" strike="noStrike">
                <a:solidFill>
                  <a:schemeClr val="hlink"/>
                </a:solidFill>
                <a:latin typeface="Public Sans"/>
                <a:ea typeface="Public Sans"/>
                <a:cs typeface="Public Sans"/>
                <a:sym typeface="Public Sans"/>
                <a:hlinkClick r:id="rId5"/>
              </a:rPr>
              <a:t>impact.com</a:t>
            </a:r>
            <a:r>
              <a:rPr b="0" i="0" lang="en" sz="1200" u="none" cap="none" strike="noStrike">
                <a:solidFill>
                  <a:schemeClr val="dk1"/>
                </a:solidFill>
                <a:latin typeface="Public Sans"/>
                <a:ea typeface="Public Sans"/>
                <a:cs typeface="Public Sans"/>
                <a:sym typeface="Public Sans"/>
              </a:rPr>
              <a:t>, the leading global partnership management platform, has been transforming the way enterprises discover and manage all types of partnerships </a:t>
            </a:r>
            <a:br>
              <a:rPr b="0" i="0" lang="en" sz="1200" u="none" cap="none" strike="noStrike">
                <a:solidFill>
                  <a:schemeClr val="dk1"/>
                </a:solidFill>
                <a:latin typeface="Public Sans"/>
                <a:ea typeface="Public Sans"/>
                <a:cs typeface="Public Sans"/>
                <a:sym typeface="Public Sans"/>
              </a:rPr>
            </a:br>
            <a:r>
              <a:rPr b="0" i="0" lang="en" sz="1200" u="none" cap="none" strike="noStrike">
                <a:solidFill>
                  <a:schemeClr val="dk1"/>
                </a:solidFill>
                <a:latin typeface="Public Sans"/>
                <a:ea typeface="Public Sans"/>
                <a:cs typeface="Public Sans"/>
                <a:sym typeface="Public Sans"/>
              </a:rPr>
              <a:t>— including affiliates, influencers, commerce content publishers, B2B, and more — </a:t>
            </a:r>
            <a:br>
              <a:rPr b="0" i="0" lang="en" sz="1200" u="none" cap="none" strike="noStrike">
                <a:solidFill>
                  <a:schemeClr val="dk1"/>
                </a:solidFill>
                <a:latin typeface="Public Sans"/>
                <a:ea typeface="Public Sans"/>
                <a:cs typeface="Public Sans"/>
                <a:sym typeface="Public Sans"/>
              </a:rPr>
            </a:br>
            <a:r>
              <a:rPr b="0" i="0" lang="en" sz="1200" u="none" cap="none" strike="noStrike">
                <a:solidFill>
                  <a:schemeClr val="dk1"/>
                </a:solidFill>
                <a:latin typeface="Public Sans"/>
                <a:ea typeface="Public Sans"/>
                <a:cs typeface="Public Sans"/>
                <a:sym typeface="Public Sans"/>
              </a:rPr>
              <a:t>since its founding in 2008. Its powerful, purpose-built platform helps businesses, including brands, publishers and agencies, to build authentic, enduring and rewarding relationships with both publishers and consumers. By providing visibility across the entire consumer journey they are able to aggregate, orchestrate and optimize the total value of the entire mix of partnerships with ease and transparency, driving growth and creating new value for consumers.</a:t>
            </a:r>
            <a:endParaRPr b="0" i="0" sz="1200" u="none" cap="none" strike="noStrike">
              <a:solidFill>
                <a:schemeClr val="dk1"/>
              </a:solidFill>
              <a:latin typeface="Public Sans"/>
              <a:ea typeface="Public Sans"/>
              <a:cs typeface="Public Sans"/>
              <a:sym typeface="Public Sans"/>
            </a:endParaRPr>
          </a:p>
          <a:p>
            <a:pPr indent="0" lvl="0" marL="0" marR="0" rtl="0" algn="l">
              <a:lnSpc>
                <a:spcPct val="130000"/>
              </a:lnSpc>
              <a:spcBef>
                <a:spcPts val="1000"/>
              </a:spcBef>
              <a:spcAft>
                <a:spcPts val="1000"/>
              </a:spcAft>
              <a:buClr>
                <a:srgbClr val="000000"/>
              </a:buClr>
              <a:buSzPts val="1200"/>
              <a:buFont typeface="Arial"/>
              <a:buNone/>
            </a:pPr>
            <a:r>
              <a:rPr b="0" i="0" lang="en" sz="1200" u="none" cap="none" strike="noStrike">
                <a:solidFill>
                  <a:schemeClr val="dk1"/>
                </a:solidFill>
                <a:latin typeface="Public Sans"/>
                <a:ea typeface="Public Sans"/>
                <a:cs typeface="Public Sans"/>
                <a:sym typeface="Public Sans"/>
              </a:rPr>
              <a:t>To learn more about how </a:t>
            </a:r>
            <a:r>
              <a:rPr b="0" i="0" lang="en" sz="1200" u="sng" cap="none" strike="noStrike">
                <a:solidFill>
                  <a:schemeClr val="hlink"/>
                </a:solidFill>
                <a:latin typeface="Public Sans"/>
                <a:ea typeface="Public Sans"/>
                <a:cs typeface="Public Sans"/>
                <a:sym typeface="Public Sans"/>
                <a:hlinkClick r:id="rId6"/>
              </a:rPr>
              <a:t>impact.com</a:t>
            </a:r>
            <a:r>
              <a:rPr b="0" i="0" lang="en" sz="1200" u="none" cap="none" strike="noStrike">
                <a:solidFill>
                  <a:schemeClr val="dk1"/>
                </a:solidFill>
                <a:latin typeface="Public Sans"/>
                <a:ea typeface="Public Sans"/>
                <a:cs typeface="Public Sans"/>
                <a:sym typeface="Public Sans"/>
              </a:rPr>
              <a:t>’s technology platform and partnerships marketplace is driving revenue growth for global enterprise brands such as</a:t>
            </a:r>
            <a:endParaRPr b="0" i="0" sz="1200" u="none" cap="none" strike="noStrike">
              <a:solidFill>
                <a:schemeClr val="dk1"/>
              </a:solidFill>
              <a:latin typeface="Public Sans"/>
              <a:ea typeface="Public Sans"/>
              <a:cs typeface="Public Sans"/>
              <a:sym typeface="Public Sans"/>
            </a:endParaRPr>
          </a:p>
        </p:txBody>
      </p:sp>
      <p:pic>
        <p:nvPicPr>
          <p:cNvPr id="559" name="Google Shape;559;p54"/>
          <p:cNvPicPr preferRelativeResize="0"/>
          <p:nvPr/>
        </p:nvPicPr>
        <p:blipFill rotWithShape="1">
          <a:blip r:embed="rId7">
            <a:alphaModFix/>
          </a:blip>
          <a:srcRect b="0" l="0" r="0" t="0"/>
          <a:stretch/>
        </p:blipFill>
        <p:spPr>
          <a:xfrm>
            <a:off x="650600" y="4619191"/>
            <a:ext cx="4724873" cy="709125"/>
          </a:xfrm>
          <a:prstGeom prst="rect">
            <a:avLst/>
          </a:prstGeom>
          <a:noFill/>
          <a:ln>
            <a:noFill/>
          </a:ln>
        </p:spPr>
      </p:pic>
      <p:sp>
        <p:nvSpPr>
          <p:cNvPr id="560" name="Google Shape;560;p54"/>
          <p:cNvSpPr txBox="1"/>
          <p:nvPr/>
        </p:nvSpPr>
        <p:spPr>
          <a:xfrm>
            <a:off x="539050" y="5476300"/>
            <a:ext cx="5987100" cy="280500"/>
          </a:xfrm>
          <a:prstGeom prst="rect">
            <a:avLst/>
          </a:prstGeom>
          <a:noFill/>
          <a:ln>
            <a:noFill/>
          </a:ln>
        </p:spPr>
        <p:txBody>
          <a:bodyPr anchorCtr="0" anchor="ctr" bIns="113100" lIns="113100" spcFirstLastPara="1" rIns="113100" wrap="square" tIns="113100">
            <a:noAutofit/>
          </a:bodyPr>
          <a:lstStyle/>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chemeClr val="dk1"/>
                </a:solidFill>
                <a:latin typeface="Public Sans"/>
                <a:ea typeface="Public Sans"/>
                <a:cs typeface="Public Sans"/>
                <a:sym typeface="Public Sans"/>
              </a:rPr>
              <a:t>Visit </a:t>
            </a:r>
            <a:r>
              <a:rPr b="0" i="0" lang="en" sz="1200" u="sng" cap="none" strike="noStrike">
                <a:solidFill>
                  <a:schemeClr val="hlink"/>
                </a:solidFill>
                <a:latin typeface="Public Sans"/>
                <a:ea typeface="Public Sans"/>
                <a:cs typeface="Public Sans"/>
                <a:sym typeface="Public Sans"/>
                <a:hlinkClick r:id="rId8"/>
              </a:rPr>
              <a:t>www.impact.com</a:t>
            </a:r>
            <a:endParaRPr b="0" i="0" sz="1200" u="none" cap="none" strike="noStrike">
              <a:solidFill>
                <a:srgbClr val="298DDA"/>
              </a:solidFill>
              <a:latin typeface="Public Sans"/>
              <a:ea typeface="Public Sans"/>
              <a:cs typeface="Public Sans"/>
              <a:sym typeface="Public Sans"/>
            </a:endParaRPr>
          </a:p>
        </p:txBody>
      </p:sp>
      <p:cxnSp>
        <p:nvCxnSpPr>
          <p:cNvPr id="561" name="Google Shape;561;p54"/>
          <p:cNvCxnSpPr/>
          <p:nvPr/>
        </p:nvCxnSpPr>
        <p:spPr>
          <a:xfrm>
            <a:off x="658050" y="6022942"/>
            <a:ext cx="2401800" cy="0"/>
          </a:xfrm>
          <a:prstGeom prst="straightConnector1">
            <a:avLst/>
          </a:prstGeom>
          <a:noFill/>
          <a:ln cap="flat" cmpd="sng" w="9525">
            <a:solidFill>
              <a:srgbClr val="EFEFEF"/>
            </a:solidFill>
            <a:prstDash val="solid"/>
            <a:round/>
            <a:headEnd len="sm" w="sm" type="none"/>
            <a:tailEnd len="sm" w="sm" type="none"/>
          </a:ln>
        </p:spPr>
      </p:cxnSp>
      <p:sp>
        <p:nvSpPr>
          <p:cNvPr id="562" name="Google Shape;562;p54"/>
          <p:cNvSpPr txBox="1"/>
          <p:nvPr/>
        </p:nvSpPr>
        <p:spPr>
          <a:xfrm>
            <a:off x="566033" y="7402240"/>
            <a:ext cx="3508500" cy="2541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800"/>
              <a:buFont typeface="Arial"/>
              <a:buNone/>
            </a:pPr>
            <a:r>
              <a:rPr b="1" i="0" lang="en" sz="800" u="none" cap="none" strike="noStrike">
                <a:solidFill>
                  <a:schemeClr val="dk1"/>
                </a:solidFill>
                <a:latin typeface="Avenir"/>
                <a:ea typeface="Avenir"/>
                <a:cs typeface="Avenir"/>
                <a:sym typeface="Avenir"/>
              </a:rPr>
              <a:t>©️ 2022 impact.com. All rights reserved.</a:t>
            </a:r>
            <a:endParaRPr b="1" i="0" sz="800" u="none" cap="none" strike="noStrike">
              <a:solidFill>
                <a:schemeClr val="dk1"/>
              </a:solidFill>
              <a:latin typeface="Avenir"/>
              <a:ea typeface="Avenir"/>
              <a:cs typeface="Avenir"/>
              <a:sym typeface="Avenir"/>
            </a:endParaRPr>
          </a:p>
        </p:txBody>
      </p:sp>
      <p:sp>
        <p:nvSpPr>
          <p:cNvPr id="563" name="Google Shape;563;p54"/>
          <p:cNvSpPr txBox="1"/>
          <p:nvPr/>
        </p:nvSpPr>
        <p:spPr>
          <a:xfrm>
            <a:off x="559333" y="6296147"/>
            <a:ext cx="3508500" cy="2541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000"/>
              <a:buFont typeface="Arial"/>
              <a:buNone/>
            </a:pPr>
            <a:r>
              <a:rPr b="1" i="0" lang="en" sz="1000" u="none" cap="none" strike="noStrike">
                <a:solidFill>
                  <a:schemeClr val="dk1"/>
                </a:solidFill>
                <a:latin typeface="Avenir"/>
                <a:ea typeface="Avenir"/>
                <a:cs typeface="Avenir"/>
                <a:sym typeface="Avenir"/>
              </a:rPr>
              <a:t>Follow us for all the latest news and insights:</a:t>
            </a:r>
            <a:endParaRPr b="1" i="0" sz="1000" u="none" cap="none" strike="noStrike">
              <a:solidFill>
                <a:schemeClr val="dk1"/>
              </a:solidFill>
              <a:latin typeface="Avenir"/>
              <a:ea typeface="Avenir"/>
              <a:cs typeface="Avenir"/>
              <a:sym typeface="Avenir"/>
            </a:endParaRPr>
          </a:p>
        </p:txBody>
      </p:sp>
      <p:pic>
        <p:nvPicPr>
          <p:cNvPr id="564" name="Google Shape;564;p54">
            <a:hlinkClick r:id="rId9"/>
          </p:cNvPr>
          <p:cNvPicPr preferRelativeResize="0"/>
          <p:nvPr/>
        </p:nvPicPr>
        <p:blipFill rotWithShape="1">
          <a:blip r:embed="rId10">
            <a:alphaModFix/>
          </a:blip>
          <a:srcRect b="0" l="0" r="0" t="0"/>
          <a:stretch/>
        </p:blipFill>
        <p:spPr>
          <a:xfrm>
            <a:off x="657350" y="6682800"/>
            <a:ext cx="401600" cy="401600"/>
          </a:xfrm>
          <a:prstGeom prst="rect">
            <a:avLst/>
          </a:prstGeom>
          <a:noFill/>
          <a:ln>
            <a:noFill/>
          </a:ln>
        </p:spPr>
      </p:pic>
      <p:pic>
        <p:nvPicPr>
          <p:cNvPr id="565" name="Google Shape;565;p54">
            <a:hlinkClick r:id="rId11"/>
          </p:cNvPr>
          <p:cNvPicPr preferRelativeResize="0"/>
          <p:nvPr/>
        </p:nvPicPr>
        <p:blipFill rotWithShape="1">
          <a:blip r:embed="rId12">
            <a:alphaModFix/>
          </a:blip>
          <a:srcRect b="0" l="0" r="0" t="0"/>
          <a:stretch/>
        </p:blipFill>
        <p:spPr>
          <a:xfrm>
            <a:off x="1242886" y="6682800"/>
            <a:ext cx="401600" cy="401600"/>
          </a:xfrm>
          <a:prstGeom prst="rect">
            <a:avLst/>
          </a:prstGeom>
          <a:noFill/>
          <a:ln>
            <a:noFill/>
          </a:ln>
        </p:spPr>
      </p:pic>
      <p:pic>
        <p:nvPicPr>
          <p:cNvPr id="566" name="Google Shape;566;p54">
            <a:hlinkClick r:id="rId13"/>
          </p:cNvPr>
          <p:cNvPicPr preferRelativeResize="0"/>
          <p:nvPr/>
        </p:nvPicPr>
        <p:blipFill rotWithShape="1">
          <a:blip r:embed="rId14">
            <a:alphaModFix/>
          </a:blip>
          <a:srcRect b="0" l="0" r="0" t="0"/>
          <a:stretch/>
        </p:blipFill>
        <p:spPr>
          <a:xfrm>
            <a:off x="1828422" y="6682800"/>
            <a:ext cx="401600" cy="401600"/>
          </a:xfrm>
          <a:prstGeom prst="rect">
            <a:avLst/>
          </a:prstGeom>
          <a:noFill/>
          <a:ln>
            <a:noFill/>
          </a:ln>
        </p:spPr>
      </p:pic>
      <p:pic>
        <p:nvPicPr>
          <p:cNvPr id="567" name="Google Shape;567;p54">
            <a:hlinkClick r:id="rId15"/>
          </p:cNvPr>
          <p:cNvPicPr preferRelativeResize="0"/>
          <p:nvPr/>
        </p:nvPicPr>
        <p:blipFill rotWithShape="1">
          <a:blip r:embed="rId16">
            <a:alphaModFix/>
          </a:blip>
          <a:srcRect b="0" l="0" r="0" t="0"/>
          <a:stretch/>
        </p:blipFill>
        <p:spPr>
          <a:xfrm>
            <a:off x="2413958" y="6682800"/>
            <a:ext cx="401600" cy="40160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 name="Shape 92"/>
        <p:cNvGrpSpPr/>
        <p:nvPr/>
      </p:nvGrpSpPr>
      <p:grpSpPr>
        <a:xfrm>
          <a:off x="0" y="0"/>
          <a:ext cx="0" cy="0"/>
          <a:chOff x="0" y="0"/>
          <a:chExt cx="0" cy="0"/>
        </a:xfrm>
      </p:grpSpPr>
      <p:pic>
        <p:nvPicPr>
          <p:cNvPr id="93" name="Google Shape;93;p22">
            <a:hlinkClick r:id="rId3"/>
          </p:cNvPr>
          <p:cNvPicPr preferRelativeResize="0"/>
          <p:nvPr/>
        </p:nvPicPr>
        <p:blipFill rotWithShape="1">
          <a:blip r:embed="rId4">
            <a:alphaModFix/>
          </a:blip>
          <a:srcRect b="-30644" l="0" r="0" t="-2884"/>
          <a:stretch/>
        </p:blipFill>
        <p:spPr>
          <a:xfrm>
            <a:off x="650604" y="479155"/>
            <a:ext cx="1055475" cy="489900"/>
          </a:xfrm>
          <a:prstGeom prst="rect">
            <a:avLst/>
          </a:prstGeom>
          <a:noFill/>
          <a:ln>
            <a:noFill/>
          </a:ln>
        </p:spPr>
      </p:pic>
      <p:sp>
        <p:nvSpPr>
          <p:cNvPr id="94" name="Google Shape;94;p22"/>
          <p:cNvSpPr txBox="1"/>
          <p:nvPr/>
        </p:nvSpPr>
        <p:spPr>
          <a:xfrm>
            <a:off x="527537" y="1383052"/>
            <a:ext cx="7323900" cy="4101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1200"/>
              </a:spcAft>
              <a:buClr>
                <a:srgbClr val="000000"/>
              </a:buClr>
              <a:buSzPts val="1600"/>
              <a:buFont typeface="Arial"/>
              <a:buNone/>
            </a:pPr>
            <a:r>
              <a:rPr b="1" i="0" lang="en" sz="1600" u="none" cap="none" strike="noStrike">
                <a:solidFill>
                  <a:srgbClr val="F5333F"/>
                </a:solidFill>
                <a:latin typeface="Public Sans"/>
                <a:ea typeface="Public Sans"/>
                <a:cs typeface="Public Sans"/>
                <a:sym typeface="Public Sans"/>
              </a:rPr>
              <a:t>How influencer partnerships work</a:t>
            </a:r>
            <a:endParaRPr b="1" i="0" sz="1200" u="none" cap="none" strike="noStrike">
              <a:solidFill>
                <a:srgbClr val="F5333F"/>
              </a:solidFill>
              <a:latin typeface="Public Sans"/>
              <a:ea typeface="Public Sans"/>
              <a:cs typeface="Public Sans"/>
              <a:sym typeface="Public Sans"/>
            </a:endParaRPr>
          </a:p>
        </p:txBody>
      </p:sp>
      <p:sp>
        <p:nvSpPr>
          <p:cNvPr id="95" name="Google Shape;95;p22"/>
          <p:cNvSpPr txBox="1"/>
          <p:nvPr/>
        </p:nvSpPr>
        <p:spPr>
          <a:xfrm>
            <a:off x="539125" y="2061175"/>
            <a:ext cx="4502400" cy="4476600"/>
          </a:xfrm>
          <a:prstGeom prst="rect">
            <a:avLst/>
          </a:prstGeom>
          <a:noFill/>
          <a:ln>
            <a:noFill/>
          </a:ln>
        </p:spPr>
        <p:txBody>
          <a:bodyPr anchorCtr="0" anchor="t" bIns="113100" lIns="113100" spcFirstLastPara="1" rIns="113100" wrap="square" tIns="113100">
            <a:noAutofit/>
          </a:bodyPr>
          <a:lstStyle/>
          <a:p>
            <a:pPr indent="0" lvl="0" marL="0" marR="0" rtl="0" algn="l">
              <a:lnSpc>
                <a:spcPct val="135000"/>
              </a:lnSpc>
              <a:spcBef>
                <a:spcPts val="0"/>
              </a:spcBef>
              <a:spcAft>
                <a:spcPts val="0"/>
              </a:spcAft>
              <a:buClr>
                <a:schemeClr val="dk1"/>
              </a:buClr>
              <a:buSzPts val="1100"/>
              <a:buFont typeface="Arial"/>
              <a:buNone/>
            </a:pPr>
            <a:r>
              <a:rPr b="0" i="0" lang="en" sz="1300" u="none" cap="none" strike="noStrike">
                <a:solidFill>
                  <a:schemeClr val="dk1"/>
                </a:solidFill>
                <a:latin typeface="Public Sans"/>
                <a:ea typeface="Public Sans"/>
                <a:cs typeface="Public Sans"/>
                <a:sym typeface="Public Sans"/>
              </a:rPr>
              <a:t>Influencer partnerships start with brands that want to get a product or service out to potential customers in the most effective way. Brands choose influencers because they’ve gained the trust and confidence of </a:t>
            </a:r>
            <a:br>
              <a:rPr b="0" i="0" lang="en" sz="1300" u="none" cap="none" strike="noStrike">
                <a:solidFill>
                  <a:schemeClr val="dk1"/>
                </a:solidFill>
                <a:latin typeface="Public Sans"/>
                <a:ea typeface="Public Sans"/>
                <a:cs typeface="Public Sans"/>
                <a:sym typeface="Public Sans"/>
              </a:rPr>
            </a:br>
            <a:r>
              <a:rPr b="0" i="0" lang="en" sz="1300" u="none" cap="none" strike="noStrike">
                <a:solidFill>
                  <a:schemeClr val="dk1"/>
                </a:solidFill>
                <a:latin typeface="Public Sans"/>
                <a:ea typeface="Public Sans"/>
                <a:cs typeface="Public Sans"/>
                <a:sym typeface="Public Sans"/>
              </a:rPr>
              <a:t>a targeted group of followers.</a:t>
            </a:r>
            <a:endParaRPr b="0" i="0" sz="1300" u="none" cap="none" strike="noStrike">
              <a:solidFill>
                <a:schemeClr val="dk1"/>
              </a:solidFill>
              <a:latin typeface="Public Sans"/>
              <a:ea typeface="Public Sans"/>
              <a:cs typeface="Public Sans"/>
              <a:sym typeface="Public Sans"/>
            </a:endParaRPr>
          </a:p>
          <a:p>
            <a:pPr indent="0" lvl="0" marL="0" marR="0" rtl="0" algn="l">
              <a:lnSpc>
                <a:spcPct val="135000"/>
              </a:lnSpc>
              <a:spcBef>
                <a:spcPts val="1500"/>
              </a:spcBef>
              <a:spcAft>
                <a:spcPts val="0"/>
              </a:spcAft>
              <a:buClr>
                <a:schemeClr val="dk1"/>
              </a:buClr>
              <a:buSzPts val="1100"/>
              <a:buFont typeface="Arial"/>
              <a:buNone/>
            </a:pPr>
            <a:r>
              <a:rPr b="0" i="0" lang="en" sz="1300" u="none" cap="none" strike="noStrike">
                <a:solidFill>
                  <a:schemeClr val="dk1"/>
                </a:solidFill>
                <a:latin typeface="Public Sans"/>
                <a:ea typeface="Public Sans"/>
                <a:cs typeface="Public Sans"/>
                <a:sym typeface="Public Sans"/>
              </a:rPr>
              <a:t>Influencer collaborations offer many benefits. For example, influencers:</a:t>
            </a:r>
            <a:endParaRPr b="0" i="0" sz="1300" u="none" cap="none" strike="noStrike">
              <a:solidFill>
                <a:schemeClr val="dk1"/>
              </a:solidFill>
              <a:latin typeface="Public Sans"/>
              <a:ea typeface="Public Sans"/>
              <a:cs typeface="Public Sans"/>
              <a:sym typeface="Public Sans"/>
            </a:endParaRPr>
          </a:p>
          <a:p>
            <a:pPr indent="-311150" lvl="0" marL="457200" marR="0" rtl="0" algn="l">
              <a:lnSpc>
                <a:spcPct val="135000"/>
              </a:lnSpc>
              <a:spcBef>
                <a:spcPts val="1500"/>
              </a:spcBef>
              <a:spcAft>
                <a:spcPts val="0"/>
              </a:spcAft>
              <a:buClr>
                <a:srgbClr val="F5333F"/>
              </a:buClr>
              <a:buSzPts val="1300"/>
              <a:buFont typeface="Public Sans"/>
              <a:buChar char="●"/>
            </a:pPr>
            <a:r>
              <a:rPr b="0" i="0" lang="en" sz="1300" u="none" cap="none" strike="noStrike">
                <a:solidFill>
                  <a:schemeClr val="dk1"/>
                </a:solidFill>
                <a:latin typeface="Public Sans"/>
                <a:ea typeface="Public Sans"/>
                <a:cs typeface="Public Sans"/>
                <a:sym typeface="Public Sans"/>
              </a:rPr>
              <a:t>Impact the purchasing decisions of their followers</a:t>
            </a:r>
            <a:endParaRPr b="0" i="0" sz="1300" u="none" cap="none" strike="noStrike">
              <a:solidFill>
                <a:schemeClr val="dk1"/>
              </a:solidFill>
              <a:latin typeface="Public Sans"/>
              <a:ea typeface="Public Sans"/>
              <a:cs typeface="Public Sans"/>
              <a:sym typeface="Public Sans"/>
            </a:endParaRPr>
          </a:p>
          <a:p>
            <a:pPr indent="-311150" lvl="0" marL="457200" marR="0" rtl="0" algn="l">
              <a:lnSpc>
                <a:spcPct val="135000"/>
              </a:lnSpc>
              <a:spcBef>
                <a:spcPts val="1000"/>
              </a:spcBef>
              <a:spcAft>
                <a:spcPts val="0"/>
              </a:spcAft>
              <a:buClr>
                <a:srgbClr val="F5333F"/>
              </a:buClr>
              <a:buSzPts val="1300"/>
              <a:buFont typeface="Public Sans"/>
              <a:buChar char="●"/>
            </a:pPr>
            <a:r>
              <a:rPr b="0" i="0" lang="en" sz="1300" u="none" cap="none" strike="noStrike">
                <a:solidFill>
                  <a:schemeClr val="dk1"/>
                </a:solidFill>
                <a:latin typeface="Public Sans"/>
                <a:ea typeface="Public Sans"/>
                <a:cs typeface="Public Sans"/>
                <a:sym typeface="Public Sans"/>
              </a:rPr>
              <a:t>Create a circle of trust with their followers</a:t>
            </a:r>
            <a:endParaRPr b="0" i="0" sz="1300" u="none" cap="none" strike="noStrike">
              <a:solidFill>
                <a:schemeClr val="dk1"/>
              </a:solidFill>
              <a:latin typeface="Public Sans"/>
              <a:ea typeface="Public Sans"/>
              <a:cs typeface="Public Sans"/>
              <a:sym typeface="Public Sans"/>
            </a:endParaRPr>
          </a:p>
          <a:p>
            <a:pPr indent="-311150" lvl="0" marL="457200" marR="0" rtl="0" algn="l">
              <a:lnSpc>
                <a:spcPct val="135000"/>
              </a:lnSpc>
              <a:spcBef>
                <a:spcPts val="1000"/>
              </a:spcBef>
              <a:spcAft>
                <a:spcPts val="0"/>
              </a:spcAft>
              <a:buClr>
                <a:srgbClr val="F5333F"/>
              </a:buClr>
              <a:buSzPts val="1300"/>
              <a:buFont typeface="Public Sans"/>
              <a:buChar char="●"/>
            </a:pPr>
            <a:r>
              <a:rPr b="0" i="0" lang="en" sz="1300" u="none" cap="none" strike="noStrike">
                <a:solidFill>
                  <a:schemeClr val="dk1"/>
                </a:solidFill>
                <a:latin typeface="Public Sans"/>
                <a:ea typeface="Public Sans"/>
                <a:cs typeface="Public Sans"/>
                <a:sym typeface="Public Sans"/>
              </a:rPr>
              <a:t>Provide their followers with meaningful content</a:t>
            </a:r>
            <a:endParaRPr b="0" i="0" sz="1300" u="none" cap="none" strike="noStrike">
              <a:solidFill>
                <a:schemeClr val="dk1"/>
              </a:solidFill>
              <a:latin typeface="Public Sans"/>
              <a:ea typeface="Public Sans"/>
              <a:cs typeface="Public Sans"/>
              <a:sym typeface="Public Sans"/>
            </a:endParaRPr>
          </a:p>
          <a:p>
            <a:pPr indent="-311150" lvl="0" marL="457200" marR="0" rtl="0" algn="l">
              <a:lnSpc>
                <a:spcPct val="135000"/>
              </a:lnSpc>
              <a:spcBef>
                <a:spcPts val="1000"/>
              </a:spcBef>
              <a:spcAft>
                <a:spcPts val="1000"/>
              </a:spcAft>
              <a:buClr>
                <a:srgbClr val="F5333F"/>
              </a:buClr>
              <a:buSzPts val="1300"/>
              <a:buFont typeface="Public Sans"/>
              <a:buChar char="●"/>
            </a:pPr>
            <a:r>
              <a:rPr b="0" i="0" lang="en" sz="1300" u="none" cap="none" strike="noStrike">
                <a:solidFill>
                  <a:schemeClr val="dk1"/>
                </a:solidFill>
                <a:latin typeface="Public Sans"/>
                <a:ea typeface="Public Sans"/>
                <a:cs typeface="Public Sans"/>
                <a:sym typeface="Public Sans"/>
              </a:rPr>
              <a:t>Whether nano or macro, make a big impact on </a:t>
            </a:r>
            <a:br>
              <a:rPr b="0" i="0" lang="en" sz="1300" u="none" cap="none" strike="noStrike">
                <a:solidFill>
                  <a:schemeClr val="dk1"/>
                </a:solidFill>
                <a:latin typeface="Public Sans"/>
                <a:ea typeface="Public Sans"/>
                <a:cs typeface="Public Sans"/>
                <a:sym typeface="Public Sans"/>
              </a:rPr>
            </a:br>
            <a:r>
              <a:rPr b="0" i="0" lang="en" sz="1300" u="none" cap="none" strike="noStrike">
                <a:solidFill>
                  <a:schemeClr val="dk1"/>
                </a:solidFill>
                <a:latin typeface="Public Sans"/>
                <a:ea typeface="Public Sans"/>
                <a:cs typeface="Public Sans"/>
                <a:sym typeface="Public Sans"/>
              </a:rPr>
              <a:t>the customer journey </a:t>
            </a:r>
            <a:endParaRPr b="0" i="0" sz="1300" u="none" cap="none" strike="noStrike">
              <a:solidFill>
                <a:schemeClr val="dk1"/>
              </a:solidFill>
              <a:latin typeface="Public Sans"/>
              <a:ea typeface="Public Sans"/>
              <a:cs typeface="Public Sans"/>
              <a:sym typeface="Public Sans"/>
            </a:endParaRPr>
          </a:p>
        </p:txBody>
      </p:sp>
      <p:cxnSp>
        <p:nvCxnSpPr>
          <p:cNvPr id="96" name="Google Shape;96;p22"/>
          <p:cNvCxnSpPr/>
          <p:nvPr/>
        </p:nvCxnSpPr>
        <p:spPr>
          <a:xfrm>
            <a:off x="0" y="7325550"/>
            <a:ext cx="495900" cy="0"/>
          </a:xfrm>
          <a:prstGeom prst="straightConnector1">
            <a:avLst/>
          </a:prstGeom>
          <a:noFill/>
          <a:ln cap="flat" cmpd="sng" w="9525">
            <a:solidFill>
              <a:srgbClr val="000000"/>
            </a:solidFill>
            <a:prstDash val="solid"/>
            <a:round/>
            <a:headEnd len="sm" w="sm" type="none"/>
            <a:tailEnd len="sm" w="sm" type="none"/>
          </a:ln>
        </p:spPr>
      </p:cxnSp>
      <p:sp>
        <p:nvSpPr>
          <p:cNvPr id="97" name="Google Shape;97;p22"/>
          <p:cNvSpPr txBox="1"/>
          <p:nvPr/>
        </p:nvSpPr>
        <p:spPr>
          <a:xfrm>
            <a:off x="562532" y="7140900"/>
            <a:ext cx="3508500" cy="354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100"/>
              <a:buFont typeface="Arial"/>
              <a:buNone/>
            </a:pPr>
            <a:r>
              <a:rPr b="0" i="0" lang="en" sz="1100" u="none" cap="none" strike="noStrike">
                <a:solidFill>
                  <a:schemeClr val="dk1"/>
                </a:solidFill>
                <a:latin typeface="Public Sans Light"/>
                <a:ea typeface="Public Sans Light"/>
                <a:cs typeface="Public Sans Light"/>
                <a:sym typeface="Public Sans Light"/>
              </a:rPr>
              <a:t>What are influencer partnerships?</a:t>
            </a:r>
            <a:endParaRPr b="0" i="0" sz="1100" u="none" cap="none" strike="noStrike">
              <a:solidFill>
                <a:schemeClr val="dk1"/>
              </a:solidFill>
              <a:latin typeface="Public Sans Light"/>
              <a:ea typeface="Public Sans Light"/>
              <a:cs typeface="Public Sans Light"/>
              <a:sym typeface="Public Sans Light"/>
            </a:endParaRPr>
          </a:p>
        </p:txBody>
      </p:sp>
      <p:pic>
        <p:nvPicPr>
          <p:cNvPr id="98" name="Google Shape;98;p22"/>
          <p:cNvPicPr preferRelativeResize="0"/>
          <p:nvPr/>
        </p:nvPicPr>
        <p:blipFill rotWithShape="1">
          <a:blip r:embed="rId5">
            <a:alphaModFix/>
          </a:blip>
          <a:srcRect b="0" l="0" r="0" t="0"/>
          <a:stretch/>
        </p:blipFill>
        <p:spPr>
          <a:xfrm>
            <a:off x="5353120" y="2052250"/>
            <a:ext cx="3990376" cy="4021724"/>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 name="Shape 102"/>
        <p:cNvGrpSpPr/>
        <p:nvPr/>
      </p:nvGrpSpPr>
      <p:grpSpPr>
        <a:xfrm>
          <a:off x="0" y="0"/>
          <a:ext cx="0" cy="0"/>
          <a:chOff x="0" y="0"/>
          <a:chExt cx="0" cy="0"/>
        </a:xfrm>
      </p:grpSpPr>
      <p:sp>
        <p:nvSpPr>
          <p:cNvPr id="103" name="Google Shape;103;p23"/>
          <p:cNvSpPr txBox="1"/>
          <p:nvPr/>
        </p:nvSpPr>
        <p:spPr>
          <a:xfrm>
            <a:off x="4685425" y="2293382"/>
            <a:ext cx="4762500" cy="4364700"/>
          </a:xfrm>
          <a:prstGeom prst="rect">
            <a:avLst/>
          </a:prstGeom>
          <a:noFill/>
          <a:ln>
            <a:noFill/>
          </a:ln>
        </p:spPr>
        <p:txBody>
          <a:bodyPr anchorCtr="0" anchor="t" bIns="113100" lIns="113100" spcFirstLastPara="1" rIns="113100" wrap="square" tIns="113100">
            <a:noAutofit/>
          </a:bodyPr>
          <a:lstStyle/>
          <a:p>
            <a:pPr indent="0" lvl="0" marL="0" marR="0" rtl="0" algn="l">
              <a:lnSpc>
                <a:spcPct val="135000"/>
              </a:lnSpc>
              <a:spcBef>
                <a:spcPts val="0"/>
              </a:spcBef>
              <a:spcAft>
                <a:spcPts val="0"/>
              </a:spcAft>
              <a:buClr>
                <a:schemeClr val="dk1"/>
              </a:buClr>
              <a:buSzPts val="1100"/>
              <a:buFont typeface="Arial"/>
              <a:buNone/>
            </a:pPr>
            <a:r>
              <a:rPr b="0" i="0" lang="en" sz="1300" u="none" cap="none" strike="noStrike">
                <a:solidFill>
                  <a:schemeClr val="dk1"/>
                </a:solidFill>
                <a:latin typeface="Public Sans"/>
                <a:ea typeface="Public Sans"/>
                <a:cs typeface="Public Sans"/>
                <a:sym typeface="Public Sans"/>
              </a:rPr>
              <a:t>Influencers help your brand attain many goals, including: </a:t>
            </a:r>
            <a:endParaRPr b="0" i="0" sz="1300" u="none" cap="none" strike="noStrike">
              <a:solidFill>
                <a:schemeClr val="dk1"/>
              </a:solidFill>
              <a:latin typeface="Public Sans"/>
              <a:ea typeface="Public Sans"/>
              <a:cs typeface="Public Sans"/>
              <a:sym typeface="Public Sans"/>
            </a:endParaRPr>
          </a:p>
          <a:p>
            <a:pPr indent="-311150" lvl="0" marL="457200" marR="0" rtl="0" algn="l">
              <a:lnSpc>
                <a:spcPct val="135000"/>
              </a:lnSpc>
              <a:spcBef>
                <a:spcPts val="1500"/>
              </a:spcBef>
              <a:spcAft>
                <a:spcPts val="0"/>
              </a:spcAft>
              <a:buClr>
                <a:srgbClr val="F5333F"/>
              </a:buClr>
              <a:buSzPts val="1300"/>
              <a:buFont typeface="Public Sans"/>
              <a:buChar char="●"/>
            </a:pPr>
            <a:r>
              <a:rPr b="0" i="0" lang="en" sz="1300" u="none" cap="none" strike="noStrike">
                <a:solidFill>
                  <a:schemeClr val="dk1"/>
                </a:solidFill>
                <a:latin typeface="Public Sans"/>
                <a:ea typeface="Public Sans"/>
                <a:cs typeface="Public Sans"/>
                <a:sym typeface="Public Sans"/>
              </a:rPr>
              <a:t>Amplify brand awareness</a:t>
            </a:r>
            <a:endParaRPr b="0" i="0" sz="1300" u="none" cap="none" strike="noStrike">
              <a:solidFill>
                <a:schemeClr val="dk1"/>
              </a:solidFill>
              <a:latin typeface="Public Sans"/>
              <a:ea typeface="Public Sans"/>
              <a:cs typeface="Public Sans"/>
              <a:sym typeface="Public Sans"/>
            </a:endParaRPr>
          </a:p>
          <a:p>
            <a:pPr indent="-311150" lvl="0" marL="457200" marR="0" rtl="0" algn="l">
              <a:lnSpc>
                <a:spcPct val="135000"/>
              </a:lnSpc>
              <a:spcBef>
                <a:spcPts val="800"/>
              </a:spcBef>
              <a:spcAft>
                <a:spcPts val="0"/>
              </a:spcAft>
              <a:buClr>
                <a:srgbClr val="F5333F"/>
              </a:buClr>
              <a:buSzPts val="1300"/>
              <a:buFont typeface="Public Sans"/>
              <a:buChar char="●"/>
            </a:pPr>
            <a:r>
              <a:rPr b="0" i="0" lang="en" sz="1300" u="none" cap="none" strike="noStrike">
                <a:solidFill>
                  <a:schemeClr val="dk1"/>
                </a:solidFill>
                <a:latin typeface="Public Sans"/>
                <a:ea typeface="Public Sans"/>
                <a:cs typeface="Public Sans"/>
                <a:sym typeface="Public Sans"/>
              </a:rPr>
              <a:t>Increase traffic</a:t>
            </a:r>
            <a:endParaRPr b="0" i="0" sz="1300" u="none" cap="none" strike="noStrike">
              <a:solidFill>
                <a:schemeClr val="dk1"/>
              </a:solidFill>
              <a:latin typeface="Public Sans"/>
              <a:ea typeface="Public Sans"/>
              <a:cs typeface="Public Sans"/>
              <a:sym typeface="Public Sans"/>
            </a:endParaRPr>
          </a:p>
          <a:p>
            <a:pPr indent="-311150" lvl="0" marL="457200" marR="0" rtl="0" algn="l">
              <a:lnSpc>
                <a:spcPct val="135000"/>
              </a:lnSpc>
              <a:spcBef>
                <a:spcPts val="800"/>
              </a:spcBef>
              <a:spcAft>
                <a:spcPts val="0"/>
              </a:spcAft>
              <a:buClr>
                <a:srgbClr val="F5333F"/>
              </a:buClr>
              <a:buSzPts val="1300"/>
              <a:buFont typeface="Public Sans"/>
              <a:buChar char="●"/>
            </a:pPr>
            <a:r>
              <a:rPr b="0" i="0" lang="en" sz="1300" u="none" cap="none" strike="noStrike">
                <a:solidFill>
                  <a:schemeClr val="dk1"/>
                </a:solidFill>
                <a:latin typeface="Public Sans"/>
                <a:ea typeface="Public Sans"/>
                <a:cs typeface="Public Sans"/>
                <a:sym typeface="Public Sans"/>
              </a:rPr>
              <a:t>Bring customers to your website and make new sales </a:t>
            </a:r>
            <a:endParaRPr b="0" i="0" sz="1300" u="none" cap="none" strike="noStrike">
              <a:solidFill>
                <a:schemeClr val="dk1"/>
              </a:solidFill>
              <a:latin typeface="Public Sans"/>
              <a:ea typeface="Public Sans"/>
              <a:cs typeface="Public Sans"/>
              <a:sym typeface="Public Sans"/>
            </a:endParaRPr>
          </a:p>
          <a:p>
            <a:pPr indent="-311150" lvl="0" marL="457200" marR="0" rtl="0" algn="l">
              <a:lnSpc>
                <a:spcPct val="135000"/>
              </a:lnSpc>
              <a:spcBef>
                <a:spcPts val="800"/>
              </a:spcBef>
              <a:spcAft>
                <a:spcPts val="0"/>
              </a:spcAft>
              <a:buClr>
                <a:srgbClr val="F5333F"/>
              </a:buClr>
              <a:buSzPts val="1300"/>
              <a:buFont typeface="Public Sans"/>
              <a:buChar char="●"/>
            </a:pPr>
            <a:r>
              <a:rPr b="0" i="0" lang="en" sz="1300" u="none" cap="none" strike="noStrike">
                <a:solidFill>
                  <a:schemeClr val="dk1"/>
                </a:solidFill>
                <a:latin typeface="Public Sans"/>
                <a:ea typeface="Public Sans"/>
                <a:cs typeface="Public Sans"/>
                <a:sym typeface="Public Sans"/>
              </a:rPr>
              <a:t>Get potential customers to follow your brand on social media</a:t>
            </a:r>
            <a:endParaRPr b="0" i="0" sz="1300" u="none" cap="none" strike="noStrike">
              <a:solidFill>
                <a:schemeClr val="dk1"/>
              </a:solidFill>
              <a:latin typeface="Public Sans"/>
              <a:ea typeface="Public Sans"/>
              <a:cs typeface="Public Sans"/>
              <a:sym typeface="Public Sans"/>
            </a:endParaRPr>
          </a:p>
          <a:p>
            <a:pPr indent="-311150" lvl="0" marL="457200" marR="0" rtl="0" algn="l">
              <a:lnSpc>
                <a:spcPct val="135000"/>
              </a:lnSpc>
              <a:spcBef>
                <a:spcPts val="800"/>
              </a:spcBef>
              <a:spcAft>
                <a:spcPts val="0"/>
              </a:spcAft>
              <a:buClr>
                <a:srgbClr val="F5333F"/>
              </a:buClr>
              <a:buSzPts val="1300"/>
              <a:buFont typeface="Public Sans"/>
              <a:buChar char="●"/>
            </a:pPr>
            <a:r>
              <a:rPr b="0" i="0" lang="en" sz="1300" u="none" cap="none" strike="noStrike">
                <a:solidFill>
                  <a:schemeClr val="dk1"/>
                </a:solidFill>
                <a:latin typeface="Public Sans"/>
                <a:ea typeface="Public Sans"/>
                <a:cs typeface="Public Sans"/>
                <a:sym typeface="Public Sans"/>
              </a:rPr>
              <a:t>Encourage newsletter subscription </a:t>
            </a:r>
            <a:endParaRPr b="0" i="0" sz="1300" u="none" cap="none" strike="noStrike">
              <a:solidFill>
                <a:schemeClr val="dk1"/>
              </a:solidFill>
              <a:latin typeface="Public Sans"/>
              <a:ea typeface="Public Sans"/>
              <a:cs typeface="Public Sans"/>
              <a:sym typeface="Public Sans"/>
            </a:endParaRPr>
          </a:p>
          <a:p>
            <a:pPr indent="-311150" lvl="0" marL="457200" marR="0" rtl="0" algn="l">
              <a:lnSpc>
                <a:spcPct val="135000"/>
              </a:lnSpc>
              <a:spcBef>
                <a:spcPts val="800"/>
              </a:spcBef>
              <a:spcAft>
                <a:spcPts val="0"/>
              </a:spcAft>
              <a:buClr>
                <a:srgbClr val="F5333F"/>
              </a:buClr>
              <a:buSzPts val="1300"/>
              <a:buFont typeface="Public Sans"/>
              <a:buChar char="●"/>
            </a:pPr>
            <a:r>
              <a:rPr b="0" i="0" lang="en" sz="1300" u="none" cap="none" strike="noStrike">
                <a:solidFill>
                  <a:schemeClr val="dk1"/>
                </a:solidFill>
                <a:latin typeface="Public Sans"/>
                <a:ea typeface="Public Sans"/>
                <a:cs typeface="Public Sans"/>
                <a:sym typeface="Public Sans"/>
              </a:rPr>
              <a:t>Foster consumer engagement with your brand in ways beyond sales </a:t>
            </a:r>
            <a:endParaRPr b="0" i="0" sz="1300" u="none" cap="none" strike="noStrike">
              <a:solidFill>
                <a:schemeClr val="dk1"/>
              </a:solidFill>
              <a:latin typeface="Public Sans"/>
              <a:ea typeface="Public Sans"/>
              <a:cs typeface="Public Sans"/>
              <a:sym typeface="Public Sans"/>
            </a:endParaRPr>
          </a:p>
          <a:p>
            <a:pPr indent="-311150" lvl="0" marL="457200" marR="0" rtl="0" algn="l">
              <a:lnSpc>
                <a:spcPct val="135000"/>
              </a:lnSpc>
              <a:spcBef>
                <a:spcPts val="800"/>
              </a:spcBef>
              <a:spcAft>
                <a:spcPts val="0"/>
              </a:spcAft>
              <a:buClr>
                <a:srgbClr val="F5333F"/>
              </a:buClr>
              <a:buSzPts val="1300"/>
              <a:buFont typeface="Public Sans"/>
              <a:buChar char="●"/>
            </a:pPr>
            <a:r>
              <a:rPr b="0" i="0" lang="en" sz="1300" u="none" cap="none" strike="noStrike">
                <a:solidFill>
                  <a:schemeClr val="dk1"/>
                </a:solidFill>
                <a:latin typeface="Public Sans"/>
                <a:ea typeface="Public Sans"/>
                <a:cs typeface="Public Sans"/>
                <a:sym typeface="Public Sans"/>
              </a:rPr>
              <a:t>Build brand reputation </a:t>
            </a:r>
            <a:endParaRPr b="0" i="0" sz="1300" u="none" cap="none" strike="noStrike">
              <a:solidFill>
                <a:schemeClr val="dk1"/>
              </a:solidFill>
              <a:latin typeface="Public Sans"/>
              <a:ea typeface="Public Sans"/>
              <a:cs typeface="Public Sans"/>
              <a:sym typeface="Public Sans"/>
            </a:endParaRPr>
          </a:p>
          <a:p>
            <a:pPr indent="-311150" lvl="0" marL="457200" marR="0" rtl="0" algn="l">
              <a:lnSpc>
                <a:spcPct val="135000"/>
              </a:lnSpc>
              <a:spcBef>
                <a:spcPts val="800"/>
              </a:spcBef>
              <a:spcAft>
                <a:spcPts val="800"/>
              </a:spcAft>
              <a:buClr>
                <a:srgbClr val="F5333F"/>
              </a:buClr>
              <a:buSzPts val="1300"/>
              <a:buFont typeface="Public Sans"/>
              <a:buChar char="●"/>
            </a:pPr>
            <a:r>
              <a:rPr b="0" i="0" lang="en" sz="1300" u="none" cap="none" strike="noStrike">
                <a:solidFill>
                  <a:schemeClr val="dk1"/>
                </a:solidFill>
                <a:latin typeface="Public Sans"/>
                <a:ea typeface="Public Sans"/>
                <a:cs typeface="Public Sans"/>
                <a:sym typeface="Public Sans"/>
              </a:rPr>
              <a:t>Create authentic targeted content that speaks to consumers</a:t>
            </a:r>
            <a:endParaRPr b="0" i="0" sz="1300" u="none" cap="none" strike="noStrike">
              <a:solidFill>
                <a:schemeClr val="dk1"/>
              </a:solidFill>
              <a:latin typeface="Public Sans"/>
              <a:ea typeface="Public Sans"/>
              <a:cs typeface="Public Sans"/>
              <a:sym typeface="Public Sans"/>
            </a:endParaRPr>
          </a:p>
        </p:txBody>
      </p:sp>
      <p:pic>
        <p:nvPicPr>
          <p:cNvPr id="104" name="Google Shape;104;p23">
            <a:hlinkClick r:id="rId3"/>
          </p:cNvPr>
          <p:cNvPicPr preferRelativeResize="0"/>
          <p:nvPr/>
        </p:nvPicPr>
        <p:blipFill rotWithShape="1">
          <a:blip r:embed="rId4">
            <a:alphaModFix/>
          </a:blip>
          <a:srcRect b="-30644" l="0" r="0" t="-2884"/>
          <a:stretch/>
        </p:blipFill>
        <p:spPr>
          <a:xfrm>
            <a:off x="4787618" y="479155"/>
            <a:ext cx="1055475" cy="489900"/>
          </a:xfrm>
          <a:prstGeom prst="rect">
            <a:avLst/>
          </a:prstGeom>
          <a:noFill/>
          <a:ln>
            <a:noFill/>
          </a:ln>
        </p:spPr>
      </p:pic>
      <p:cxnSp>
        <p:nvCxnSpPr>
          <p:cNvPr id="105" name="Google Shape;105;p23"/>
          <p:cNvCxnSpPr/>
          <p:nvPr/>
        </p:nvCxnSpPr>
        <p:spPr>
          <a:xfrm>
            <a:off x="7482675" y="7325550"/>
            <a:ext cx="2587500" cy="0"/>
          </a:xfrm>
          <a:prstGeom prst="straightConnector1">
            <a:avLst/>
          </a:prstGeom>
          <a:noFill/>
          <a:ln cap="flat" cmpd="sng" w="9525">
            <a:solidFill>
              <a:srgbClr val="000000"/>
            </a:solidFill>
            <a:prstDash val="solid"/>
            <a:round/>
            <a:headEnd len="sm" w="sm" type="none"/>
            <a:tailEnd len="sm" w="sm" type="none"/>
          </a:ln>
        </p:spPr>
      </p:cxnSp>
      <p:sp>
        <p:nvSpPr>
          <p:cNvPr id="106" name="Google Shape;106;p23"/>
          <p:cNvSpPr txBox="1"/>
          <p:nvPr/>
        </p:nvSpPr>
        <p:spPr>
          <a:xfrm>
            <a:off x="4700053" y="7140900"/>
            <a:ext cx="3486900" cy="354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100"/>
              <a:buFont typeface="Arial"/>
              <a:buNone/>
            </a:pPr>
            <a:r>
              <a:rPr b="0" i="0" lang="en" sz="1100" u="none" cap="none" strike="noStrike">
                <a:solidFill>
                  <a:schemeClr val="dk1"/>
                </a:solidFill>
                <a:latin typeface="Public Sans Light"/>
                <a:ea typeface="Public Sans Light"/>
                <a:cs typeface="Public Sans Light"/>
                <a:sym typeface="Public Sans Light"/>
              </a:rPr>
              <a:t>What are influencer partnerships?</a:t>
            </a:r>
            <a:endParaRPr b="0" i="0" sz="1100" u="none" cap="none" strike="noStrike">
              <a:solidFill>
                <a:schemeClr val="dk1"/>
              </a:solidFill>
              <a:latin typeface="Public Sans Light"/>
              <a:ea typeface="Public Sans Light"/>
              <a:cs typeface="Public Sans Light"/>
              <a:sym typeface="Public Sans Light"/>
            </a:endParaRPr>
          </a:p>
        </p:txBody>
      </p:sp>
      <p:pic>
        <p:nvPicPr>
          <p:cNvPr id="107" name="Google Shape;107;p23"/>
          <p:cNvPicPr preferRelativeResize="0"/>
          <p:nvPr/>
        </p:nvPicPr>
        <p:blipFill rotWithShape="1">
          <a:blip r:embed="rId5">
            <a:alphaModFix/>
          </a:blip>
          <a:srcRect b="0" l="1211" r="32209" t="0"/>
          <a:stretch/>
        </p:blipFill>
        <p:spPr>
          <a:xfrm>
            <a:off x="-4070068" y="-50700"/>
            <a:ext cx="7859400" cy="7873800"/>
          </a:xfrm>
          <a:prstGeom prst="donut">
            <a:avLst>
              <a:gd fmla="val 23234" name="adj"/>
            </a:avLst>
          </a:prstGeom>
          <a:noFill/>
          <a:ln>
            <a:noFill/>
          </a:ln>
        </p:spPr>
      </p:pic>
      <p:sp>
        <p:nvSpPr>
          <p:cNvPr id="108" name="Google Shape;108;p23"/>
          <p:cNvSpPr txBox="1"/>
          <p:nvPr/>
        </p:nvSpPr>
        <p:spPr>
          <a:xfrm>
            <a:off x="4672825" y="1320100"/>
            <a:ext cx="4712100" cy="454500"/>
          </a:xfrm>
          <a:prstGeom prst="rect">
            <a:avLst/>
          </a:prstGeom>
          <a:noFill/>
          <a:ln>
            <a:noFill/>
          </a:ln>
        </p:spPr>
        <p:txBody>
          <a:bodyPr anchorCtr="0" anchor="t" bIns="113100" lIns="113100" spcFirstLastPara="1" rIns="113100" wrap="square" tIns="113100">
            <a:noAutofit/>
          </a:bodyPr>
          <a:lstStyle/>
          <a:p>
            <a:pPr indent="0" lvl="0" marL="0" marR="0" rtl="0" algn="l">
              <a:lnSpc>
                <a:spcPct val="115000"/>
              </a:lnSpc>
              <a:spcBef>
                <a:spcPts val="0"/>
              </a:spcBef>
              <a:spcAft>
                <a:spcPts val="0"/>
              </a:spcAft>
              <a:buClr>
                <a:srgbClr val="000000"/>
              </a:buClr>
              <a:buSzPts val="2000"/>
              <a:buFont typeface="Arial"/>
              <a:buNone/>
            </a:pPr>
            <a:r>
              <a:rPr b="1" i="0" lang="en" sz="2000" u="none" cap="none" strike="noStrike">
                <a:solidFill>
                  <a:srgbClr val="000000"/>
                </a:solidFill>
                <a:latin typeface="Public Sans"/>
                <a:ea typeface="Public Sans"/>
                <a:cs typeface="Public Sans"/>
                <a:sym typeface="Public Sans"/>
              </a:rPr>
              <a:t>Eight goals you can achieve with influencers</a:t>
            </a:r>
            <a:endParaRPr b="1" i="0" sz="2000" u="none" cap="none" strike="noStrike">
              <a:solidFill>
                <a:srgbClr val="000000"/>
              </a:solidFill>
              <a:latin typeface="Public Sans"/>
              <a:ea typeface="Public Sans"/>
              <a:cs typeface="Public Sans"/>
              <a:sym typeface="Public Sans"/>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2" name="Shape 112"/>
        <p:cNvGrpSpPr/>
        <p:nvPr/>
      </p:nvGrpSpPr>
      <p:grpSpPr>
        <a:xfrm>
          <a:off x="0" y="0"/>
          <a:ext cx="0" cy="0"/>
          <a:chOff x="0" y="0"/>
          <a:chExt cx="0" cy="0"/>
        </a:xfrm>
      </p:grpSpPr>
      <p:pic>
        <p:nvPicPr>
          <p:cNvPr id="113" name="Google Shape;113;p24">
            <a:hlinkClick r:id="rId3"/>
          </p:cNvPr>
          <p:cNvPicPr preferRelativeResize="0"/>
          <p:nvPr/>
        </p:nvPicPr>
        <p:blipFill rotWithShape="1">
          <a:blip r:embed="rId4">
            <a:alphaModFix/>
          </a:blip>
          <a:srcRect b="-30644" l="0" r="0" t="-2884"/>
          <a:stretch/>
        </p:blipFill>
        <p:spPr>
          <a:xfrm>
            <a:off x="649467" y="479155"/>
            <a:ext cx="1055475" cy="489900"/>
          </a:xfrm>
          <a:prstGeom prst="rect">
            <a:avLst/>
          </a:prstGeom>
          <a:noFill/>
          <a:ln>
            <a:noFill/>
          </a:ln>
        </p:spPr>
      </p:pic>
      <p:sp>
        <p:nvSpPr>
          <p:cNvPr id="114" name="Google Shape;114;p24"/>
          <p:cNvSpPr txBox="1"/>
          <p:nvPr/>
        </p:nvSpPr>
        <p:spPr>
          <a:xfrm>
            <a:off x="529987" y="1567550"/>
            <a:ext cx="8740800" cy="627300"/>
          </a:xfrm>
          <a:prstGeom prst="rect">
            <a:avLst/>
          </a:prstGeom>
          <a:noFill/>
          <a:ln>
            <a:noFill/>
          </a:ln>
        </p:spPr>
        <p:txBody>
          <a:bodyPr anchorCtr="0" anchor="t" bIns="113100" lIns="113100" spcFirstLastPara="1" rIns="113100" wrap="square" tIns="113100">
            <a:noAutofit/>
          </a:bodyPr>
          <a:lstStyle/>
          <a:p>
            <a:pPr indent="0" lvl="0" marL="0" marR="0" rtl="0" algn="l">
              <a:lnSpc>
                <a:spcPct val="100000"/>
              </a:lnSpc>
              <a:spcBef>
                <a:spcPts val="0"/>
              </a:spcBef>
              <a:spcAft>
                <a:spcPts val="0"/>
              </a:spcAft>
              <a:buClr>
                <a:srgbClr val="000000"/>
              </a:buClr>
              <a:buSzPts val="2600"/>
              <a:buFont typeface="Arial"/>
              <a:buNone/>
            </a:pPr>
            <a:r>
              <a:rPr b="1" i="0" lang="en" sz="2600" u="none" cap="none" strike="noStrike">
                <a:solidFill>
                  <a:schemeClr val="dk1"/>
                </a:solidFill>
                <a:latin typeface="Public Sans"/>
                <a:ea typeface="Public Sans"/>
                <a:cs typeface="Public Sans"/>
                <a:sym typeface="Public Sans"/>
              </a:rPr>
              <a:t>Uncovering the sparkle of influencer partnerships</a:t>
            </a:r>
            <a:endParaRPr b="0" i="0" sz="1200" u="none" cap="none" strike="noStrike">
              <a:solidFill>
                <a:schemeClr val="dk1"/>
              </a:solidFill>
              <a:latin typeface="Public Sans"/>
              <a:ea typeface="Public Sans"/>
              <a:cs typeface="Public Sans"/>
              <a:sym typeface="Public Sans"/>
            </a:endParaRPr>
          </a:p>
        </p:txBody>
      </p:sp>
      <p:sp>
        <p:nvSpPr>
          <p:cNvPr id="115" name="Google Shape;115;p24"/>
          <p:cNvSpPr txBox="1"/>
          <p:nvPr/>
        </p:nvSpPr>
        <p:spPr>
          <a:xfrm>
            <a:off x="561985" y="1313543"/>
            <a:ext cx="2174100" cy="372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300"/>
              <a:buFont typeface="Arial"/>
              <a:buNone/>
            </a:pPr>
            <a:r>
              <a:rPr b="0" i="0" lang="en" sz="1300" u="none" cap="none" strike="noStrike">
                <a:solidFill>
                  <a:schemeClr val="dk1"/>
                </a:solidFill>
                <a:latin typeface="Public Sans Light"/>
                <a:ea typeface="Public Sans Light"/>
                <a:cs typeface="Public Sans Light"/>
                <a:sym typeface="Public Sans Light"/>
              </a:rPr>
              <a:t>CHAPTER 2</a:t>
            </a:r>
            <a:endParaRPr b="0" i="0" sz="1300" u="none" cap="none" strike="noStrike">
              <a:solidFill>
                <a:schemeClr val="dk1"/>
              </a:solidFill>
              <a:latin typeface="Public Sans Light"/>
              <a:ea typeface="Public Sans Light"/>
              <a:cs typeface="Public Sans Light"/>
              <a:sym typeface="Public Sans Light"/>
            </a:endParaRPr>
          </a:p>
        </p:txBody>
      </p:sp>
      <p:sp>
        <p:nvSpPr>
          <p:cNvPr id="116" name="Google Shape;116;p24"/>
          <p:cNvSpPr txBox="1"/>
          <p:nvPr/>
        </p:nvSpPr>
        <p:spPr>
          <a:xfrm>
            <a:off x="538000" y="2340650"/>
            <a:ext cx="4158000" cy="627300"/>
          </a:xfrm>
          <a:prstGeom prst="rect">
            <a:avLst/>
          </a:prstGeom>
          <a:noFill/>
          <a:ln>
            <a:noFill/>
          </a:ln>
        </p:spPr>
        <p:txBody>
          <a:bodyPr anchorCtr="0" anchor="t" bIns="113100" lIns="113100" spcFirstLastPara="1" rIns="113100" wrap="square" tIns="113100">
            <a:noAutofit/>
          </a:bodyPr>
          <a:lstStyle/>
          <a:p>
            <a:pPr indent="0" lvl="0" marL="0" marR="0" rtl="0" algn="l">
              <a:lnSpc>
                <a:spcPct val="135000"/>
              </a:lnSpc>
              <a:spcBef>
                <a:spcPts val="0"/>
              </a:spcBef>
              <a:spcAft>
                <a:spcPts val="1500"/>
              </a:spcAft>
              <a:buClr>
                <a:srgbClr val="000000"/>
              </a:buClr>
              <a:buSzPts val="1300"/>
              <a:buFont typeface="Arial"/>
              <a:buNone/>
            </a:pPr>
            <a:r>
              <a:rPr b="0" i="0" lang="en" sz="1300" u="none" cap="none" strike="noStrike">
                <a:solidFill>
                  <a:schemeClr val="dk1"/>
                </a:solidFill>
                <a:latin typeface="Public Sans"/>
                <a:ea typeface="Public Sans"/>
                <a:cs typeface="Public Sans"/>
                <a:sym typeface="Public Sans"/>
              </a:rPr>
              <a:t>What makes influencer partnerships so powerful? In short: trust.</a:t>
            </a:r>
            <a:endParaRPr b="0" i="0" sz="1300" u="none" cap="none" strike="noStrike">
              <a:solidFill>
                <a:schemeClr val="dk1"/>
              </a:solidFill>
              <a:latin typeface="Public Sans"/>
              <a:ea typeface="Public Sans"/>
              <a:cs typeface="Public Sans"/>
              <a:sym typeface="Public Sans"/>
            </a:endParaRPr>
          </a:p>
        </p:txBody>
      </p:sp>
      <p:pic>
        <p:nvPicPr>
          <p:cNvPr id="117" name="Google Shape;117;p24"/>
          <p:cNvPicPr preferRelativeResize="0"/>
          <p:nvPr/>
        </p:nvPicPr>
        <p:blipFill rotWithShape="1">
          <a:blip r:embed="rId5">
            <a:alphaModFix/>
          </a:blip>
          <a:srcRect b="0" l="17921" r="15429" t="0"/>
          <a:stretch/>
        </p:blipFill>
        <p:spPr>
          <a:xfrm>
            <a:off x="5278100" y="2607080"/>
            <a:ext cx="4070100" cy="4070100"/>
          </a:xfrm>
          <a:prstGeom prst="ellipse">
            <a:avLst/>
          </a:prstGeom>
          <a:noFill/>
          <a:ln>
            <a:noFill/>
          </a:ln>
        </p:spPr>
      </p:pic>
      <p:sp>
        <p:nvSpPr>
          <p:cNvPr id="118" name="Google Shape;118;p24"/>
          <p:cNvSpPr/>
          <p:nvPr/>
        </p:nvSpPr>
        <p:spPr>
          <a:xfrm>
            <a:off x="672025" y="3262742"/>
            <a:ext cx="1301400" cy="1301400"/>
          </a:xfrm>
          <a:prstGeom prst="donut">
            <a:avLst>
              <a:gd fmla="val 4969" name="adj"/>
            </a:avLst>
          </a:prstGeom>
          <a:solidFill>
            <a:srgbClr val="EFEFE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9" name="Google Shape;119;p24"/>
          <p:cNvSpPr txBox="1"/>
          <p:nvPr/>
        </p:nvSpPr>
        <p:spPr>
          <a:xfrm>
            <a:off x="2283950" y="3262734"/>
            <a:ext cx="2373300" cy="1301400"/>
          </a:xfrm>
          <a:prstGeom prst="rect">
            <a:avLst/>
          </a:prstGeom>
          <a:noFill/>
          <a:ln>
            <a:noFill/>
          </a:ln>
        </p:spPr>
        <p:txBody>
          <a:bodyPr anchorCtr="0" anchor="ctr" bIns="91425" lIns="91425" spcFirstLastPara="1" rIns="91425" wrap="square" tIns="91425">
            <a:noAutofit/>
          </a:bodyPr>
          <a:lstStyle/>
          <a:p>
            <a:pPr indent="0" lvl="0" marL="0" marR="0" rtl="0" algn="l">
              <a:lnSpc>
                <a:spcPct val="130000"/>
              </a:lnSpc>
              <a:spcBef>
                <a:spcPts val="0"/>
              </a:spcBef>
              <a:spcAft>
                <a:spcPts val="1000"/>
              </a:spcAft>
              <a:buClr>
                <a:srgbClr val="000000"/>
              </a:buClr>
              <a:buSzPts val="1200"/>
              <a:buFont typeface="Arial"/>
              <a:buNone/>
            </a:pPr>
            <a:r>
              <a:rPr b="0" i="0" lang="en" sz="1200" u="none" cap="none" strike="noStrike">
                <a:solidFill>
                  <a:schemeClr val="dk1"/>
                </a:solidFill>
                <a:latin typeface="Public Sans"/>
                <a:ea typeface="Public Sans"/>
                <a:cs typeface="Public Sans"/>
                <a:sym typeface="Public Sans"/>
              </a:rPr>
              <a:t>of consumers have purchased a product because a friend, family member, or influencer posted about it on social media.¹</a:t>
            </a:r>
            <a:endParaRPr b="0" i="0" sz="1200" u="none" cap="none" strike="noStrike">
              <a:solidFill>
                <a:schemeClr val="dk1"/>
              </a:solidFill>
              <a:latin typeface="Public Sans"/>
              <a:ea typeface="Public Sans"/>
              <a:cs typeface="Public Sans"/>
              <a:sym typeface="Public Sans"/>
            </a:endParaRPr>
          </a:p>
        </p:txBody>
      </p:sp>
      <p:sp>
        <p:nvSpPr>
          <p:cNvPr id="120" name="Google Shape;120;p24"/>
          <p:cNvSpPr txBox="1"/>
          <p:nvPr/>
        </p:nvSpPr>
        <p:spPr>
          <a:xfrm>
            <a:off x="624172" y="3696826"/>
            <a:ext cx="1396800" cy="433200"/>
          </a:xfrm>
          <a:prstGeom prst="rect">
            <a:avLst/>
          </a:prstGeom>
          <a:noFill/>
          <a:ln>
            <a:noFill/>
          </a:ln>
        </p:spPr>
        <p:txBody>
          <a:bodyPr anchorCtr="0" anchor="ctr" bIns="91425" lIns="91425" spcFirstLastPara="1" rIns="91425" wrap="square" tIns="91425">
            <a:noAutofit/>
          </a:bodyPr>
          <a:lstStyle/>
          <a:p>
            <a:pPr indent="0" lvl="0" marL="0" marR="0" rtl="0" algn="ctr">
              <a:lnSpc>
                <a:spcPct val="130000"/>
              </a:lnSpc>
              <a:spcBef>
                <a:spcPts val="0"/>
              </a:spcBef>
              <a:spcAft>
                <a:spcPts val="1000"/>
              </a:spcAft>
              <a:buClr>
                <a:srgbClr val="000000"/>
              </a:buClr>
              <a:buSzPts val="2800"/>
              <a:buFont typeface="Arial"/>
              <a:buNone/>
            </a:pPr>
            <a:r>
              <a:rPr b="1" i="0" lang="en" sz="2800" u="none" cap="none" strike="noStrike">
                <a:solidFill>
                  <a:srgbClr val="000000"/>
                </a:solidFill>
                <a:latin typeface="Public Sans"/>
                <a:ea typeface="Public Sans"/>
                <a:cs typeface="Public Sans"/>
                <a:sym typeface="Public Sans"/>
              </a:rPr>
              <a:t>82%</a:t>
            </a:r>
            <a:endParaRPr b="1" i="0" sz="2800" u="none" cap="none" strike="noStrike">
              <a:solidFill>
                <a:srgbClr val="000000"/>
              </a:solidFill>
              <a:latin typeface="Public Sans"/>
              <a:ea typeface="Public Sans"/>
              <a:cs typeface="Public Sans"/>
              <a:sym typeface="Public Sans"/>
            </a:endParaRPr>
          </a:p>
        </p:txBody>
      </p:sp>
      <p:sp>
        <p:nvSpPr>
          <p:cNvPr id="121" name="Google Shape;121;p24"/>
          <p:cNvSpPr/>
          <p:nvPr/>
        </p:nvSpPr>
        <p:spPr>
          <a:xfrm flipH="1" rot="9000362">
            <a:off x="672172" y="3263045"/>
            <a:ext cx="1301037" cy="1301297"/>
          </a:xfrm>
          <a:prstGeom prst="blockArc">
            <a:avLst>
              <a:gd fmla="val 8265316" name="adj1"/>
              <a:gd fmla="val 3600711" name="adj2"/>
              <a:gd fmla="val 5049" name="adj3"/>
            </a:avLst>
          </a:prstGeom>
          <a:gradFill>
            <a:gsLst>
              <a:gs pos="0">
                <a:srgbClr val="F77300"/>
              </a:gs>
              <a:gs pos="100000">
                <a:srgbClr val="F5333F"/>
              </a:gs>
            </a:gsLst>
            <a:lin ang="0"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2" name="Google Shape;122;p24"/>
          <p:cNvSpPr txBox="1"/>
          <p:nvPr/>
        </p:nvSpPr>
        <p:spPr>
          <a:xfrm>
            <a:off x="538000" y="4815051"/>
            <a:ext cx="4158000" cy="878700"/>
          </a:xfrm>
          <a:prstGeom prst="rect">
            <a:avLst/>
          </a:prstGeom>
          <a:noFill/>
          <a:ln>
            <a:noFill/>
          </a:ln>
        </p:spPr>
        <p:txBody>
          <a:bodyPr anchorCtr="0" anchor="t" bIns="113100" lIns="113100" spcFirstLastPara="1" rIns="113100" wrap="square" tIns="113100">
            <a:noAutofit/>
          </a:bodyPr>
          <a:lstStyle/>
          <a:p>
            <a:pPr indent="0" lvl="0" marL="0" marR="0" rtl="0" algn="l">
              <a:lnSpc>
                <a:spcPct val="135000"/>
              </a:lnSpc>
              <a:spcBef>
                <a:spcPts val="0"/>
              </a:spcBef>
              <a:spcAft>
                <a:spcPts val="1500"/>
              </a:spcAft>
              <a:buClr>
                <a:srgbClr val="000000"/>
              </a:buClr>
              <a:buSzPts val="1300"/>
              <a:buFont typeface="Arial"/>
              <a:buNone/>
            </a:pPr>
            <a:r>
              <a:rPr b="0" i="0" lang="en" sz="1300" u="none" cap="none" strike="noStrike">
                <a:solidFill>
                  <a:schemeClr val="dk1"/>
                </a:solidFill>
                <a:latin typeface="Public Sans"/>
                <a:ea typeface="Public Sans"/>
                <a:cs typeface="Public Sans"/>
                <a:sym typeface="Public Sans"/>
              </a:rPr>
              <a:t>Research also shows that 81 percent of consumers like to get many points of view from people they trust before making a purchasing decision.² </a:t>
            </a:r>
            <a:endParaRPr b="0" i="0" sz="1300" u="none" cap="none" strike="noStrike">
              <a:solidFill>
                <a:schemeClr val="dk1"/>
              </a:solidFill>
              <a:latin typeface="Public Sans"/>
              <a:ea typeface="Public Sans"/>
              <a:cs typeface="Public Sans"/>
              <a:sym typeface="Public Sans"/>
            </a:endParaRPr>
          </a:p>
        </p:txBody>
      </p:sp>
      <p:sp>
        <p:nvSpPr>
          <p:cNvPr id="123" name="Google Shape;123;p24"/>
          <p:cNvSpPr txBox="1"/>
          <p:nvPr/>
        </p:nvSpPr>
        <p:spPr>
          <a:xfrm>
            <a:off x="561975" y="6141250"/>
            <a:ext cx="4158000" cy="1090500"/>
          </a:xfrm>
          <a:prstGeom prst="rect">
            <a:avLst/>
          </a:prstGeom>
          <a:noFill/>
          <a:ln>
            <a:noFill/>
          </a:ln>
        </p:spPr>
        <p:txBody>
          <a:bodyPr anchorCtr="0" anchor="ctr" bIns="91425" lIns="91425" spcFirstLastPara="1" rIns="91425" wrap="square" tIns="91425">
            <a:noAutofit/>
          </a:bodyPr>
          <a:lstStyle/>
          <a:p>
            <a:pPr indent="0" lvl="0" marL="0" marR="0" rtl="0" algn="l">
              <a:lnSpc>
                <a:spcPct val="115000"/>
              </a:lnSpc>
              <a:spcBef>
                <a:spcPts val="0"/>
              </a:spcBef>
              <a:spcAft>
                <a:spcPts val="0"/>
              </a:spcAft>
              <a:buClr>
                <a:srgbClr val="000000"/>
              </a:buClr>
              <a:buSzPts val="900"/>
              <a:buFont typeface="Arial"/>
              <a:buNone/>
            </a:pPr>
            <a:r>
              <a:rPr b="0" baseline="30000" i="0" lang="en" sz="900" u="none" cap="none" strike="noStrike">
                <a:solidFill>
                  <a:schemeClr val="dk1"/>
                </a:solidFill>
                <a:latin typeface="Public Sans"/>
                <a:ea typeface="Public Sans"/>
                <a:cs typeface="Public Sans"/>
                <a:sym typeface="Public Sans"/>
              </a:rPr>
              <a:t>1</a:t>
            </a:r>
            <a:r>
              <a:rPr b="0" i="0" lang="en" sz="900" u="none" cap="none" strike="noStrike">
                <a:solidFill>
                  <a:schemeClr val="dk1"/>
                </a:solidFill>
                <a:latin typeface="Public Sans"/>
                <a:ea typeface="Public Sans"/>
                <a:cs typeface="Public Sans"/>
                <a:sym typeface="Public Sans"/>
              </a:rPr>
              <a:t> “Matter survey reveals consumers find influencers more helpful and trustworthy than brands during the pandemic,” </a:t>
            </a:r>
            <a:br>
              <a:rPr b="0" i="0" lang="en" sz="900" u="none" cap="none" strike="noStrike">
                <a:solidFill>
                  <a:schemeClr val="dk1"/>
                </a:solidFill>
                <a:latin typeface="Public Sans"/>
                <a:ea typeface="Public Sans"/>
                <a:cs typeface="Public Sans"/>
                <a:sym typeface="Public Sans"/>
              </a:rPr>
            </a:br>
            <a:r>
              <a:rPr b="0" i="0" lang="en" sz="900" u="none" cap="none" strike="noStrike">
                <a:solidFill>
                  <a:schemeClr val="dk1"/>
                </a:solidFill>
                <a:latin typeface="Public Sans"/>
                <a:ea typeface="Public Sans"/>
                <a:cs typeface="Public Sans"/>
                <a:sym typeface="Public Sans"/>
              </a:rPr>
              <a:t>Business Wire, May 26, 2020. </a:t>
            </a:r>
            <a:r>
              <a:rPr b="0" i="0" lang="en" sz="900" u="sng" cap="none" strike="noStrike">
                <a:solidFill>
                  <a:schemeClr val="hlink"/>
                </a:solidFill>
                <a:latin typeface="Public Sans"/>
                <a:ea typeface="Public Sans"/>
                <a:cs typeface="Public Sans"/>
                <a:sym typeface="Public Sans"/>
                <a:hlinkClick r:id="rId6"/>
              </a:rPr>
              <a:t>https://bwnews.pr/3PzXGOd</a:t>
            </a:r>
            <a:endParaRPr b="0" i="0" sz="900" u="none" cap="none" strike="noStrike">
              <a:solidFill>
                <a:schemeClr val="dk1"/>
              </a:solidFill>
              <a:latin typeface="Public Sans"/>
              <a:ea typeface="Public Sans"/>
              <a:cs typeface="Public Sans"/>
              <a:sym typeface="Public Sans"/>
            </a:endParaRPr>
          </a:p>
          <a:p>
            <a:pPr indent="0" lvl="0" marL="0" marR="0" rtl="0" algn="l">
              <a:lnSpc>
                <a:spcPct val="115000"/>
              </a:lnSpc>
              <a:spcBef>
                <a:spcPts val="0"/>
              </a:spcBef>
              <a:spcAft>
                <a:spcPts val="0"/>
              </a:spcAft>
              <a:buClr>
                <a:srgbClr val="000000"/>
              </a:buClr>
              <a:buSzPts val="900"/>
              <a:buFont typeface="Arial"/>
              <a:buNone/>
            </a:pPr>
            <a:r>
              <a:t/>
            </a:r>
            <a:endParaRPr b="0" i="0" sz="900" u="none" cap="none" strike="noStrike">
              <a:solidFill>
                <a:schemeClr val="dk1"/>
              </a:solidFill>
              <a:latin typeface="Public Sans"/>
              <a:ea typeface="Public Sans"/>
              <a:cs typeface="Public Sans"/>
              <a:sym typeface="Public Sans"/>
            </a:endParaRPr>
          </a:p>
          <a:p>
            <a:pPr indent="0" lvl="0" marL="0" marR="0" rtl="0" algn="l">
              <a:lnSpc>
                <a:spcPct val="115000"/>
              </a:lnSpc>
              <a:spcBef>
                <a:spcPts val="0"/>
              </a:spcBef>
              <a:spcAft>
                <a:spcPts val="0"/>
              </a:spcAft>
              <a:buClr>
                <a:srgbClr val="000000"/>
              </a:buClr>
              <a:buSzPts val="900"/>
              <a:buFont typeface="Arial"/>
              <a:buNone/>
            </a:pPr>
            <a:r>
              <a:rPr b="0" baseline="30000" i="0" lang="en" sz="900" u="none" cap="none" strike="noStrike">
                <a:solidFill>
                  <a:schemeClr val="dk1"/>
                </a:solidFill>
                <a:latin typeface="Public Sans"/>
                <a:ea typeface="Public Sans"/>
                <a:cs typeface="Public Sans"/>
                <a:sym typeface="Public Sans"/>
              </a:rPr>
              <a:t>2</a:t>
            </a:r>
            <a:r>
              <a:rPr b="0" i="0" lang="en" sz="900" u="none" cap="none" strike="noStrike">
                <a:solidFill>
                  <a:schemeClr val="dk1"/>
                </a:solidFill>
                <a:latin typeface="Public Sans"/>
                <a:ea typeface="Public Sans"/>
                <a:cs typeface="Public Sans"/>
                <a:sym typeface="Public Sans"/>
              </a:rPr>
              <a:t> Derek Andersen, “33 statistics retail marketers need to know in 2021,” Invoca blog, July 19, 2021. </a:t>
            </a:r>
            <a:r>
              <a:rPr b="0" i="0" lang="en" sz="900" u="sng" cap="none" strike="noStrike">
                <a:solidFill>
                  <a:schemeClr val="hlink"/>
                </a:solidFill>
                <a:latin typeface="Public Sans"/>
                <a:ea typeface="Public Sans"/>
                <a:cs typeface="Public Sans"/>
                <a:sym typeface="Public Sans"/>
                <a:hlinkClick r:id="rId7"/>
              </a:rPr>
              <a:t>https://www.invoca.com/blog/retail-marketing-statistics</a:t>
            </a:r>
            <a:endParaRPr b="0" i="0" sz="900" u="none" cap="none" strike="noStrike">
              <a:solidFill>
                <a:schemeClr val="dk1"/>
              </a:solidFill>
              <a:latin typeface="Public Sans"/>
              <a:ea typeface="Public Sans"/>
              <a:cs typeface="Public Sans"/>
              <a:sym typeface="Public Sans"/>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7" name="Shape 127"/>
        <p:cNvGrpSpPr/>
        <p:nvPr/>
      </p:nvGrpSpPr>
      <p:grpSpPr>
        <a:xfrm>
          <a:off x="0" y="0"/>
          <a:ext cx="0" cy="0"/>
          <a:chOff x="0" y="0"/>
          <a:chExt cx="0" cy="0"/>
        </a:xfrm>
      </p:grpSpPr>
      <p:sp>
        <p:nvSpPr>
          <p:cNvPr id="128" name="Google Shape;128;p25"/>
          <p:cNvSpPr/>
          <p:nvPr/>
        </p:nvSpPr>
        <p:spPr>
          <a:xfrm>
            <a:off x="5176773" y="1657312"/>
            <a:ext cx="4280400" cy="4280400"/>
          </a:xfrm>
          <a:prstGeom prst="ellipse">
            <a:avLst/>
          </a:prstGeom>
          <a:noFill/>
          <a:ln cap="flat" cmpd="sng" w="28575">
            <a:solidFill>
              <a:srgbClr val="F773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9" name="Google Shape;129;p25"/>
          <p:cNvSpPr txBox="1"/>
          <p:nvPr/>
        </p:nvSpPr>
        <p:spPr>
          <a:xfrm>
            <a:off x="494425" y="1341875"/>
            <a:ext cx="3644700" cy="28710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1000"/>
              </a:spcAft>
              <a:buClr>
                <a:srgbClr val="000000"/>
              </a:buClr>
              <a:buSzPts val="2400"/>
              <a:buFont typeface="Arial"/>
              <a:buNone/>
            </a:pPr>
            <a:r>
              <a:rPr b="0" i="0" lang="en" sz="2400" u="none" cap="none" strike="noStrike">
                <a:solidFill>
                  <a:srgbClr val="F77300"/>
                </a:solidFill>
                <a:latin typeface="Public Sans SemiBold"/>
                <a:ea typeface="Public Sans SemiBold"/>
                <a:cs typeface="Public Sans SemiBold"/>
                <a:sym typeface="Public Sans SemiBold"/>
              </a:rPr>
              <a:t>Influencer followers </a:t>
            </a:r>
            <a:br>
              <a:rPr b="0" i="0" lang="en" sz="2400" u="none" cap="none" strike="noStrike">
                <a:solidFill>
                  <a:srgbClr val="F77300"/>
                </a:solidFill>
                <a:latin typeface="Public Sans SemiBold"/>
                <a:ea typeface="Public Sans SemiBold"/>
                <a:cs typeface="Public Sans SemiBold"/>
                <a:sym typeface="Public Sans SemiBold"/>
              </a:rPr>
            </a:br>
            <a:r>
              <a:rPr b="0" i="0" lang="en" sz="2400" u="none" cap="none" strike="noStrike">
                <a:solidFill>
                  <a:srgbClr val="F77300"/>
                </a:solidFill>
                <a:latin typeface="Public Sans SemiBold"/>
                <a:ea typeface="Public Sans SemiBold"/>
                <a:cs typeface="Public Sans SemiBold"/>
                <a:sym typeface="Public Sans SemiBold"/>
              </a:rPr>
              <a:t>— your potential customers — gain access to informative, validated content from influencers that answers important questions, solves problems, or provides enjoyment and entertainment. </a:t>
            </a:r>
            <a:endParaRPr b="0" i="0" sz="2400" u="none" cap="none" strike="noStrike">
              <a:solidFill>
                <a:srgbClr val="F77300"/>
              </a:solidFill>
              <a:latin typeface="Public Sans SemiBold"/>
              <a:ea typeface="Public Sans SemiBold"/>
              <a:cs typeface="Public Sans SemiBold"/>
              <a:sym typeface="Public Sans SemiBold"/>
            </a:endParaRPr>
          </a:p>
        </p:txBody>
      </p:sp>
      <p:pic>
        <p:nvPicPr>
          <p:cNvPr id="130" name="Google Shape;130;p25">
            <a:hlinkClick r:id="rId3"/>
          </p:cNvPr>
          <p:cNvPicPr preferRelativeResize="0"/>
          <p:nvPr/>
        </p:nvPicPr>
        <p:blipFill rotWithShape="1">
          <a:blip r:embed="rId4">
            <a:alphaModFix/>
          </a:blip>
          <a:srcRect b="-30644" l="0" r="0" t="-2884"/>
          <a:stretch/>
        </p:blipFill>
        <p:spPr>
          <a:xfrm>
            <a:off x="649467" y="479155"/>
            <a:ext cx="1055475" cy="489900"/>
          </a:xfrm>
          <a:prstGeom prst="rect">
            <a:avLst/>
          </a:prstGeom>
          <a:noFill/>
          <a:ln>
            <a:noFill/>
          </a:ln>
        </p:spPr>
      </p:pic>
      <p:cxnSp>
        <p:nvCxnSpPr>
          <p:cNvPr id="131" name="Google Shape;131;p25"/>
          <p:cNvCxnSpPr/>
          <p:nvPr/>
        </p:nvCxnSpPr>
        <p:spPr>
          <a:xfrm>
            <a:off x="0" y="7325550"/>
            <a:ext cx="495900" cy="0"/>
          </a:xfrm>
          <a:prstGeom prst="straightConnector1">
            <a:avLst/>
          </a:prstGeom>
          <a:noFill/>
          <a:ln cap="flat" cmpd="sng" w="9525">
            <a:solidFill>
              <a:srgbClr val="000000"/>
            </a:solidFill>
            <a:prstDash val="solid"/>
            <a:round/>
            <a:headEnd len="sm" w="sm" type="none"/>
            <a:tailEnd len="sm" w="sm" type="none"/>
          </a:ln>
        </p:spPr>
      </p:cxnSp>
      <p:sp>
        <p:nvSpPr>
          <p:cNvPr id="132" name="Google Shape;132;p25"/>
          <p:cNvSpPr txBox="1"/>
          <p:nvPr/>
        </p:nvSpPr>
        <p:spPr>
          <a:xfrm>
            <a:off x="562532" y="7140900"/>
            <a:ext cx="3508500" cy="354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100"/>
              <a:buFont typeface="Arial"/>
              <a:buNone/>
            </a:pPr>
            <a:r>
              <a:rPr b="0" i="0" lang="en" sz="1100" u="none" cap="none" strike="noStrike">
                <a:solidFill>
                  <a:schemeClr val="dk1"/>
                </a:solidFill>
                <a:latin typeface="Public Sans Light"/>
                <a:ea typeface="Public Sans Light"/>
                <a:cs typeface="Public Sans Light"/>
                <a:sym typeface="Public Sans Light"/>
              </a:rPr>
              <a:t>Uncovering the sparkle of influencer partnerships</a:t>
            </a:r>
            <a:endParaRPr b="0" i="0" sz="1100" u="none" cap="none" strike="noStrike">
              <a:solidFill>
                <a:schemeClr val="dk1"/>
              </a:solidFill>
              <a:latin typeface="Public Sans Light"/>
              <a:ea typeface="Public Sans Light"/>
              <a:cs typeface="Public Sans Light"/>
              <a:sym typeface="Public Sans Light"/>
            </a:endParaRPr>
          </a:p>
        </p:txBody>
      </p:sp>
      <p:pic>
        <p:nvPicPr>
          <p:cNvPr id="133" name="Google Shape;133;p25"/>
          <p:cNvPicPr preferRelativeResize="0"/>
          <p:nvPr/>
        </p:nvPicPr>
        <p:blipFill rotWithShape="1">
          <a:blip r:embed="rId5">
            <a:alphaModFix/>
          </a:blip>
          <a:srcRect b="0" l="35132" r="0" t="8833"/>
          <a:stretch/>
        </p:blipFill>
        <p:spPr>
          <a:xfrm>
            <a:off x="6881307" y="648439"/>
            <a:ext cx="6053576" cy="6381174"/>
          </a:xfrm>
          <a:prstGeom prst="rect">
            <a:avLst/>
          </a:prstGeom>
          <a:noFill/>
          <a:ln>
            <a:noFill/>
          </a:ln>
        </p:spPr>
      </p:pic>
      <p:pic>
        <p:nvPicPr>
          <p:cNvPr id="134" name="Google Shape;134;p25"/>
          <p:cNvPicPr preferRelativeResize="0"/>
          <p:nvPr/>
        </p:nvPicPr>
        <p:blipFill rotWithShape="1">
          <a:blip r:embed="rId6">
            <a:alphaModFix/>
          </a:blip>
          <a:srcRect b="0" l="31866" r="0" t="8012"/>
          <a:stretch/>
        </p:blipFill>
        <p:spPr>
          <a:xfrm>
            <a:off x="4850315" y="1657308"/>
            <a:ext cx="6241423" cy="632022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38" name="Shape 138"/>
        <p:cNvGrpSpPr/>
        <p:nvPr/>
      </p:nvGrpSpPr>
      <p:grpSpPr>
        <a:xfrm>
          <a:off x="0" y="0"/>
          <a:ext cx="0" cy="0"/>
          <a:chOff x="0" y="0"/>
          <a:chExt cx="0" cy="0"/>
        </a:xfrm>
      </p:grpSpPr>
      <p:pic>
        <p:nvPicPr>
          <p:cNvPr id="139" name="Google Shape;139;p26">
            <a:hlinkClick r:id="rId3"/>
          </p:cNvPr>
          <p:cNvPicPr preferRelativeResize="0"/>
          <p:nvPr/>
        </p:nvPicPr>
        <p:blipFill rotWithShape="1">
          <a:blip r:embed="rId4">
            <a:alphaModFix/>
          </a:blip>
          <a:srcRect b="-30644" l="0" r="0" t="-2884"/>
          <a:stretch/>
        </p:blipFill>
        <p:spPr>
          <a:xfrm>
            <a:off x="650604" y="479155"/>
            <a:ext cx="1055475" cy="489900"/>
          </a:xfrm>
          <a:prstGeom prst="rect">
            <a:avLst/>
          </a:prstGeom>
          <a:noFill/>
          <a:ln>
            <a:noFill/>
          </a:ln>
        </p:spPr>
      </p:pic>
      <p:cxnSp>
        <p:nvCxnSpPr>
          <p:cNvPr id="140" name="Google Shape;140;p26"/>
          <p:cNvCxnSpPr/>
          <p:nvPr/>
        </p:nvCxnSpPr>
        <p:spPr>
          <a:xfrm>
            <a:off x="0" y="7325550"/>
            <a:ext cx="495900" cy="0"/>
          </a:xfrm>
          <a:prstGeom prst="straightConnector1">
            <a:avLst/>
          </a:prstGeom>
          <a:noFill/>
          <a:ln cap="flat" cmpd="sng" w="9525">
            <a:solidFill>
              <a:srgbClr val="000000"/>
            </a:solidFill>
            <a:prstDash val="solid"/>
            <a:round/>
            <a:headEnd len="sm" w="sm" type="none"/>
            <a:tailEnd len="sm" w="sm" type="none"/>
          </a:ln>
        </p:spPr>
      </p:cxnSp>
      <p:sp>
        <p:nvSpPr>
          <p:cNvPr id="141" name="Google Shape;141;p26"/>
          <p:cNvSpPr txBox="1"/>
          <p:nvPr/>
        </p:nvSpPr>
        <p:spPr>
          <a:xfrm>
            <a:off x="562532" y="7140900"/>
            <a:ext cx="3508500" cy="354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100"/>
              <a:buFont typeface="Arial"/>
              <a:buNone/>
            </a:pPr>
            <a:r>
              <a:rPr b="1" i="0" lang="en" sz="1100" u="none" cap="none" strike="noStrike">
                <a:solidFill>
                  <a:schemeClr val="dk1"/>
                </a:solidFill>
                <a:latin typeface="Public Sans"/>
                <a:ea typeface="Public Sans"/>
                <a:cs typeface="Public Sans"/>
                <a:sym typeface="Public Sans"/>
              </a:rPr>
              <a:t>02</a:t>
            </a:r>
            <a:r>
              <a:rPr b="0" i="0" lang="en" sz="1100" u="none" cap="none" strike="noStrike">
                <a:solidFill>
                  <a:schemeClr val="dk1"/>
                </a:solidFill>
                <a:latin typeface="Public Sans"/>
                <a:ea typeface="Public Sans"/>
                <a:cs typeface="Public Sans"/>
                <a:sym typeface="Public Sans"/>
              </a:rPr>
              <a:t> </a:t>
            </a:r>
            <a:r>
              <a:rPr b="0" i="0" lang="en" sz="1100" u="none" cap="none" strike="noStrike">
                <a:solidFill>
                  <a:schemeClr val="dk1"/>
                </a:solidFill>
                <a:latin typeface="Public Sans Light"/>
                <a:ea typeface="Public Sans Light"/>
                <a:cs typeface="Public Sans Light"/>
                <a:sym typeface="Public Sans Light"/>
              </a:rPr>
              <a:t>Unearthing the power of influencer partnerships</a:t>
            </a:r>
            <a:endParaRPr b="0" i="0" sz="1100" u="none" cap="none" strike="noStrike">
              <a:solidFill>
                <a:schemeClr val="dk1"/>
              </a:solidFill>
              <a:latin typeface="Public Sans Light"/>
              <a:ea typeface="Public Sans Light"/>
              <a:cs typeface="Public Sans Light"/>
              <a:sym typeface="Public Sans Light"/>
            </a:endParaRPr>
          </a:p>
        </p:txBody>
      </p:sp>
      <p:sp>
        <p:nvSpPr>
          <p:cNvPr id="142" name="Google Shape;142;p26"/>
          <p:cNvSpPr txBox="1"/>
          <p:nvPr/>
        </p:nvSpPr>
        <p:spPr>
          <a:xfrm>
            <a:off x="3619400" y="3555297"/>
            <a:ext cx="6032400" cy="2049600"/>
          </a:xfrm>
          <a:prstGeom prst="rect">
            <a:avLst/>
          </a:prstGeom>
          <a:noFill/>
          <a:ln>
            <a:noFill/>
          </a:ln>
        </p:spPr>
        <p:txBody>
          <a:bodyPr anchorCtr="0" anchor="t" bIns="113100" lIns="113100" spcFirstLastPara="1" rIns="113100" wrap="square" tIns="113100">
            <a:noAutofit/>
          </a:bodyPr>
          <a:lstStyle/>
          <a:p>
            <a:pPr indent="0" lvl="0" marL="0" marR="0" rtl="0" algn="l">
              <a:lnSpc>
                <a:spcPct val="135000"/>
              </a:lnSpc>
              <a:spcBef>
                <a:spcPts val="0"/>
              </a:spcBef>
              <a:spcAft>
                <a:spcPts val="0"/>
              </a:spcAft>
              <a:buClr>
                <a:srgbClr val="000000"/>
              </a:buClr>
              <a:buSzPts val="1200"/>
              <a:buFont typeface="Arial"/>
              <a:buNone/>
            </a:pPr>
            <a:r>
              <a:rPr b="1" i="0" lang="en" sz="1200" u="none" cap="none" strike="noStrike">
                <a:solidFill>
                  <a:schemeClr val="dk1"/>
                </a:solidFill>
                <a:latin typeface="Public Sans"/>
                <a:ea typeface="Public Sans"/>
                <a:cs typeface="Public Sans"/>
                <a:sym typeface="Public Sans"/>
              </a:rPr>
              <a:t>Description</a:t>
            </a:r>
            <a:endParaRPr b="1" i="0" sz="1200" u="none" cap="none" strike="noStrike">
              <a:solidFill>
                <a:schemeClr val="dk1"/>
              </a:solidFill>
              <a:latin typeface="Public Sans"/>
              <a:ea typeface="Public Sans"/>
              <a:cs typeface="Public Sans"/>
              <a:sym typeface="Public Sans"/>
            </a:endParaRPr>
          </a:p>
          <a:p>
            <a:pPr indent="-304800" lvl="0" marL="457200" marR="0" rtl="0" algn="l">
              <a:lnSpc>
                <a:spcPct val="135000"/>
              </a:lnSpc>
              <a:spcBef>
                <a:spcPts val="1000"/>
              </a:spcBef>
              <a:spcAft>
                <a:spcPts val="0"/>
              </a:spcAft>
              <a:buClr>
                <a:srgbClr val="F5333F"/>
              </a:buClr>
              <a:buSzPts val="1200"/>
              <a:buFont typeface="Public Sans"/>
              <a:buChar char="●"/>
            </a:pPr>
            <a:r>
              <a:rPr b="0" i="0" lang="en" sz="1200" u="none" cap="none" strike="noStrike">
                <a:solidFill>
                  <a:schemeClr val="dk1"/>
                </a:solidFill>
                <a:latin typeface="Public Sans"/>
                <a:ea typeface="Public Sans"/>
                <a:cs typeface="Public Sans"/>
                <a:sym typeface="Public Sans"/>
              </a:rPr>
              <a:t>Gain their reputation from traditional media channels, such as TV and radio, then use social media</a:t>
            </a:r>
            <a:endParaRPr b="0" i="0" sz="1200" u="none" cap="none" strike="noStrike">
              <a:solidFill>
                <a:schemeClr val="dk1"/>
              </a:solidFill>
              <a:latin typeface="Public Sans"/>
              <a:ea typeface="Public Sans"/>
              <a:cs typeface="Public Sans"/>
              <a:sym typeface="Public Sans"/>
            </a:endParaRPr>
          </a:p>
          <a:p>
            <a:pPr indent="-304800" lvl="0" marL="457200" marR="0" rtl="0" algn="l">
              <a:lnSpc>
                <a:spcPct val="135000"/>
              </a:lnSpc>
              <a:spcBef>
                <a:spcPts val="1000"/>
              </a:spcBef>
              <a:spcAft>
                <a:spcPts val="0"/>
              </a:spcAft>
              <a:buClr>
                <a:srgbClr val="F5333F"/>
              </a:buClr>
              <a:buSzPts val="1200"/>
              <a:buFont typeface="Public Sans"/>
              <a:buChar char="●"/>
            </a:pPr>
            <a:r>
              <a:rPr b="0" i="0" lang="en" sz="1200" u="none" cap="none" strike="noStrike">
                <a:solidFill>
                  <a:schemeClr val="dk1"/>
                </a:solidFill>
                <a:latin typeface="Public Sans"/>
                <a:ea typeface="Public Sans"/>
                <a:cs typeface="Public Sans"/>
                <a:sym typeface="Public Sans"/>
              </a:rPr>
              <a:t>Can ask high rates for posts</a:t>
            </a:r>
            <a:endParaRPr b="0" i="0" sz="1200" u="none" cap="none" strike="noStrike">
              <a:solidFill>
                <a:schemeClr val="dk1"/>
              </a:solidFill>
              <a:latin typeface="Public Sans"/>
              <a:ea typeface="Public Sans"/>
              <a:cs typeface="Public Sans"/>
              <a:sym typeface="Public Sans"/>
            </a:endParaRPr>
          </a:p>
          <a:p>
            <a:pPr indent="-304800" lvl="0" marL="457200" marR="0" rtl="0" algn="l">
              <a:lnSpc>
                <a:spcPct val="135000"/>
              </a:lnSpc>
              <a:spcBef>
                <a:spcPts val="1000"/>
              </a:spcBef>
              <a:spcAft>
                <a:spcPts val="1000"/>
              </a:spcAft>
              <a:buClr>
                <a:srgbClr val="F5333F"/>
              </a:buClr>
              <a:buSzPts val="1200"/>
              <a:buFont typeface="Public Sans"/>
              <a:buChar char="●"/>
            </a:pPr>
            <a:r>
              <a:rPr b="0" i="0" lang="en" sz="1200" u="none" cap="none" strike="noStrike">
                <a:solidFill>
                  <a:schemeClr val="dk1"/>
                </a:solidFill>
                <a:latin typeface="Public Sans"/>
                <a:ea typeface="Public Sans"/>
                <a:cs typeface="Public Sans"/>
                <a:sym typeface="Public Sans"/>
              </a:rPr>
              <a:t>While they have many followers, those followers may not be highly engaged</a:t>
            </a:r>
            <a:endParaRPr b="0" i="0" sz="1200" u="none" cap="none" strike="noStrike">
              <a:solidFill>
                <a:schemeClr val="dk1"/>
              </a:solidFill>
              <a:latin typeface="Public Sans"/>
              <a:ea typeface="Public Sans"/>
              <a:cs typeface="Public Sans"/>
              <a:sym typeface="Public Sans"/>
            </a:endParaRPr>
          </a:p>
        </p:txBody>
      </p:sp>
      <p:sp>
        <p:nvSpPr>
          <p:cNvPr id="143" name="Google Shape;143;p26"/>
          <p:cNvSpPr txBox="1"/>
          <p:nvPr/>
        </p:nvSpPr>
        <p:spPr>
          <a:xfrm>
            <a:off x="3619400" y="5469400"/>
            <a:ext cx="6032400" cy="1359600"/>
          </a:xfrm>
          <a:prstGeom prst="rect">
            <a:avLst/>
          </a:prstGeom>
          <a:noFill/>
          <a:ln>
            <a:noFill/>
          </a:ln>
        </p:spPr>
        <p:txBody>
          <a:bodyPr anchorCtr="0" anchor="t" bIns="113100" lIns="113100" spcFirstLastPara="1" rIns="113100" wrap="square" tIns="113100">
            <a:noAutofit/>
          </a:bodyPr>
          <a:lstStyle/>
          <a:p>
            <a:pPr indent="0" lvl="0" marL="0" marR="0" rtl="0" algn="l">
              <a:lnSpc>
                <a:spcPct val="135000"/>
              </a:lnSpc>
              <a:spcBef>
                <a:spcPts val="0"/>
              </a:spcBef>
              <a:spcAft>
                <a:spcPts val="0"/>
              </a:spcAft>
              <a:buClr>
                <a:srgbClr val="000000"/>
              </a:buClr>
              <a:buSzPts val="1200"/>
              <a:buFont typeface="Arial"/>
              <a:buNone/>
            </a:pPr>
            <a:r>
              <a:rPr b="1" i="0" lang="en" sz="1200" u="none" cap="none" strike="noStrike">
                <a:solidFill>
                  <a:schemeClr val="dk1"/>
                </a:solidFill>
                <a:latin typeface="Public Sans"/>
                <a:ea typeface="Public Sans"/>
                <a:cs typeface="Public Sans"/>
                <a:sym typeface="Public Sans"/>
              </a:rPr>
              <a:t>When to use/benefits</a:t>
            </a:r>
            <a:endParaRPr b="1" i="0" sz="1200" u="none" cap="none" strike="noStrike">
              <a:solidFill>
                <a:schemeClr val="dk1"/>
              </a:solidFill>
              <a:latin typeface="Public Sans"/>
              <a:ea typeface="Public Sans"/>
              <a:cs typeface="Public Sans"/>
              <a:sym typeface="Public Sans"/>
            </a:endParaRPr>
          </a:p>
          <a:p>
            <a:pPr indent="-304800" lvl="0" marL="457200" marR="0" rtl="0" algn="l">
              <a:lnSpc>
                <a:spcPct val="135000"/>
              </a:lnSpc>
              <a:spcBef>
                <a:spcPts val="1000"/>
              </a:spcBef>
              <a:spcAft>
                <a:spcPts val="0"/>
              </a:spcAft>
              <a:buClr>
                <a:srgbClr val="F5333F"/>
              </a:buClr>
              <a:buSzPts val="1200"/>
              <a:buFont typeface="Public Sans"/>
              <a:buChar char="●"/>
            </a:pPr>
            <a:r>
              <a:rPr b="0" i="0" lang="en" sz="1200" u="none" cap="none" strike="noStrike">
                <a:solidFill>
                  <a:schemeClr val="dk1"/>
                </a:solidFill>
                <a:latin typeface="Public Sans"/>
                <a:ea typeface="Public Sans"/>
                <a:cs typeface="Public Sans"/>
                <a:sym typeface="Public Sans"/>
              </a:rPr>
              <a:t>Brand awareness campaigns — when you want many eyes on your product </a:t>
            </a:r>
            <a:endParaRPr b="0" i="0" sz="1200" u="none" cap="none" strike="noStrike">
              <a:solidFill>
                <a:schemeClr val="dk1"/>
              </a:solidFill>
              <a:latin typeface="Public Sans"/>
              <a:ea typeface="Public Sans"/>
              <a:cs typeface="Public Sans"/>
              <a:sym typeface="Public Sans"/>
            </a:endParaRPr>
          </a:p>
          <a:p>
            <a:pPr indent="-304800" lvl="0" marL="457200" marR="0" rtl="0" algn="l">
              <a:lnSpc>
                <a:spcPct val="135000"/>
              </a:lnSpc>
              <a:spcBef>
                <a:spcPts val="1000"/>
              </a:spcBef>
              <a:spcAft>
                <a:spcPts val="1000"/>
              </a:spcAft>
              <a:buClr>
                <a:srgbClr val="F5333F"/>
              </a:buClr>
              <a:buSzPts val="1200"/>
              <a:buFont typeface="Public Sans"/>
              <a:buChar char="●"/>
            </a:pPr>
            <a:r>
              <a:rPr b="0" i="0" lang="en" sz="1200" u="none" cap="none" strike="noStrike">
                <a:solidFill>
                  <a:schemeClr val="dk1"/>
                </a:solidFill>
                <a:latin typeface="Public Sans"/>
                <a:ea typeface="Public Sans"/>
                <a:cs typeface="Public Sans"/>
                <a:sym typeface="Public Sans"/>
              </a:rPr>
              <a:t>Big splashy launch — especially if your brand has appeal across segments and niches </a:t>
            </a:r>
            <a:endParaRPr b="0" i="0" sz="1200" u="none" cap="none" strike="noStrike">
              <a:solidFill>
                <a:schemeClr val="dk1"/>
              </a:solidFill>
              <a:latin typeface="Public Sans"/>
              <a:ea typeface="Public Sans"/>
              <a:cs typeface="Public Sans"/>
              <a:sym typeface="Public Sans"/>
            </a:endParaRPr>
          </a:p>
        </p:txBody>
      </p:sp>
      <p:sp>
        <p:nvSpPr>
          <p:cNvPr id="144" name="Google Shape;144;p26"/>
          <p:cNvSpPr txBox="1"/>
          <p:nvPr/>
        </p:nvSpPr>
        <p:spPr>
          <a:xfrm>
            <a:off x="6647629" y="2645321"/>
            <a:ext cx="3004200" cy="806400"/>
          </a:xfrm>
          <a:prstGeom prst="rect">
            <a:avLst/>
          </a:prstGeom>
          <a:noFill/>
          <a:ln>
            <a:noFill/>
          </a:ln>
        </p:spPr>
        <p:txBody>
          <a:bodyPr anchorCtr="0" anchor="t" bIns="113100" lIns="113100" spcFirstLastPara="1" rIns="113100" wrap="square" tIns="113100">
            <a:noAutofit/>
          </a:bodyPr>
          <a:lstStyle/>
          <a:p>
            <a:pPr indent="0" lvl="0" marL="0" marR="0" rtl="0" algn="l">
              <a:lnSpc>
                <a:spcPct val="135000"/>
              </a:lnSpc>
              <a:spcBef>
                <a:spcPts val="0"/>
              </a:spcBef>
              <a:spcAft>
                <a:spcPts val="0"/>
              </a:spcAft>
              <a:buClr>
                <a:srgbClr val="000000"/>
              </a:buClr>
              <a:buSzPts val="1200"/>
              <a:buFont typeface="Arial"/>
              <a:buNone/>
            </a:pPr>
            <a:r>
              <a:rPr b="1" i="0" lang="en" sz="1200" u="none" cap="none" strike="noStrike">
                <a:solidFill>
                  <a:schemeClr val="dk1"/>
                </a:solidFill>
                <a:latin typeface="Public Sans"/>
                <a:ea typeface="Public Sans"/>
                <a:cs typeface="Public Sans"/>
                <a:sym typeface="Public Sans"/>
              </a:rPr>
              <a:t>Number of followers </a:t>
            </a:r>
            <a:endParaRPr b="1" i="0" sz="1200" u="none" cap="none" strike="noStrike">
              <a:solidFill>
                <a:schemeClr val="dk1"/>
              </a:solidFill>
              <a:latin typeface="Public Sans"/>
              <a:ea typeface="Public Sans"/>
              <a:cs typeface="Public Sans"/>
              <a:sym typeface="Public Sans"/>
            </a:endParaRPr>
          </a:p>
          <a:p>
            <a:pPr indent="-304800" lvl="0" marL="457200" marR="0" rtl="0" algn="l">
              <a:lnSpc>
                <a:spcPct val="135000"/>
              </a:lnSpc>
              <a:spcBef>
                <a:spcPts val="1000"/>
              </a:spcBef>
              <a:spcAft>
                <a:spcPts val="0"/>
              </a:spcAft>
              <a:buClr>
                <a:srgbClr val="F5333F"/>
              </a:buClr>
              <a:buSzPts val="1200"/>
              <a:buFont typeface="Public Sans"/>
              <a:buChar char="●"/>
            </a:pPr>
            <a:r>
              <a:rPr b="0" i="0" lang="en" sz="1200" u="none" cap="none" strike="noStrike">
                <a:solidFill>
                  <a:schemeClr val="dk1"/>
                </a:solidFill>
                <a:latin typeface="Public Sans"/>
                <a:ea typeface="Public Sans"/>
                <a:cs typeface="Public Sans"/>
                <a:sym typeface="Public Sans"/>
              </a:rPr>
              <a:t>1m</a:t>
            </a:r>
            <a:r>
              <a:rPr b="1" i="0" lang="en" sz="1200" u="none" cap="none" strike="noStrike">
                <a:solidFill>
                  <a:schemeClr val="dk1"/>
                </a:solidFill>
                <a:latin typeface="Public Sans"/>
                <a:ea typeface="Public Sans"/>
                <a:cs typeface="Public Sans"/>
                <a:sym typeface="Public Sans"/>
              </a:rPr>
              <a:t> </a:t>
            </a:r>
            <a:r>
              <a:rPr b="0" i="0" lang="en" sz="1200" u="none" cap="none" strike="noStrike">
                <a:solidFill>
                  <a:schemeClr val="dk1"/>
                </a:solidFill>
                <a:latin typeface="Public Sans"/>
                <a:ea typeface="Public Sans"/>
                <a:cs typeface="Public Sans"/>
                <a:sym typeface="Public Sans"/>
              </a:rPr>
              <a:t>+</a:t>
            </a:r>
            <a:endParaRPr b="0" i="0" sz="1200" u="none" cap="none" strike="noStrike">
              <a:solidFill>
                <a:schemeClr val="dk1"/>
              </a:solidFill>
              <a:latin typeface="Public Sans"/>
              <a:ea typeface="Public Sans"/>
              <a:cs typeface="Public Sans"/>
              <a:sym typeface="Public Sans"/>
            </a:endParaRPr>
          </a:p>
        </p:txBody>
      </p:sp>
      <p:sp>
        <p:nvSpPr>
          <p:cNvPr id="145" name="Google Shape;145;p26"/>
          <p:cNvSpPr txBox="1"/>
          <p:nvPr/>
        </p:nvSpPr>
        <p:spPr>
          <a:xfrm>
            <a:off x="3643439" y="2645321"/>
            <a:ext cx="3004200" cy="806400"/>
          </a:xfrm>
          <a:prstGeom prst="rect">
            <a:avLst/>
          </a:prstGeom>
          <a:noFill/>
          <a:ln>
            <a:noFill/>
          </a:ln>
        </p:spPr>
        <p:txBody>
          <a:bodyPr anchorCtr="0" anchor="t" bIns="113100" lIns="113100" spcFirstLastPara="1" rIns="113100" wrap="square" tIns="113100">
            <a:noAutofit/>
          </a:bodyPr>
          <a:lstStyle/>
          <a:p>
            <a:pPr indent="0" lvl="0" marL="0" marR="0" rtl="0" algn="l">
              <a:lnSpc>
                <a:spcPct val="135000"/>
              </a:lnSpc>
              <a:spcBef>
                <a:spcPts val="0"/>
              </a:spcBef>
              <a:spcAft>
                <a:spcPts val="0"/>
              </a:spcAft>
              <a:buClr>
                <a:srgbClr val="000000"/>
              </a:buClr>
              <a:buSzPts val="1200"/>
              <a:buFont typeface="Arial"/>
              <a:buNone/>
            </a:pPr>
            <a:r>
              <a:rPr b="1" i="0" lang="en" sz="1200" u="none" cap="none" strike="noStrike">
                <a:solidFill>
                  <a:schemeClr val="dk1"/>
                </a:solidFill>
                <a:latin typeface="Public Sans"/>
                <a:ea typeface="Public Sans"/>
                <a:cs typeface="Public Sans"/>
                <a:sym typeface="Public Sans"/>
              </a:rPr>
              <a:t>Type</a:t>
            </a:r>
            <a:endParaRPr b="1" i="0" sz="1200" u="none" cap="none" strike="noStrike">
              <a:solidFill>
                <a:schemeClr val="dk1"/>
              </a:solidFill>
              <a:latin typeface="Public Sans"/>
              <a:ea typeface="Public Sans"/>
              <a:cs typeface="Public Sans"/>
              <a:sym typeface="Public Sans"/>
            </a:endParaRPr>
          </a:p>
          <a:p>
            <a:pPr indent="-304800" lvl="0" marL="457200" marR="0" rtl="0" algn="l">
              <a:lnSpc>
                <a:spcPct val="135000"/>
              </a:lnSpc>
              <a:spcBef>
                <a:spcPts val="1000"/>
              </a:spcBef>
              <a:spcAft>
                <a:spcPts val="0"/>
              </a:spcAft>
              <a:buClr>
                <a:srgbClr val="F5333F"/>
              </a:buClr>
              <a:buSzPts val="1200"/>
              <a:buFont typeface="Public Sans"/>
              <a:buChar char="●"/>
            </a:pPr>
            <a:r>
              <a:rPr b="0" i="0" lang="en" sz="1200" u="none" cap="none" strike="noStrike">
                <a:solidFill>
                  <a:schemeClr val="dk1"/>
                </a:solidFill>
                <a:latin typeface="Public Sans"/>
                <a:ea typeface="Public Sans"/>
                <a:cs typeface="Public Sans"/>
                <a:sym typeface="Public Sans"/>
              </a:rPr>
              <a:t>Celebrity influencers</a:t>
            </a:r>
            <a:endParaRPr b="1" i="0" sz="1200" u="none" cap="none" strike="noStrike">
              <a:solidFill>
                <a:schemeClr val="dk1"/>
              </a:solidFill>
              <a:latin typeface="Public Sans"/>
              <a:ea typeface="Public Sans"/>
              <a:cs typeface="Public Sans"/>
              <a:sym typeface="Public Sans"/>
            </a:endParaRPr>
          </a:p>
        </p:txBody>
      </p:sp>
      <p:sp>
        <p:nvSpPr>
          <p:cNvPr id="146" name="Google Shape;146;p26"/>
          <p:cNvSpPr txBox="1"/>
          <p:nvPr/>
        </p:nvSpPr>
        <p:spPr>
          <a:xfrm>
            <a:off x="527537" y="1375108"/>
            <a:ext cx="7323900" cy="4101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1200"/>
              </a:spcAft>
              <a:buClr>
                <a:srgbClr val="000000"/>
              </a:buClr>
              <a:buSzPts val="1600"/>
              <a:buFont typeface="Arial"/>
              <a:buNone/>
            </a:pPr>
            <a:r>
              <a:rPr b="1" i="0" lang="en" sz="1600" u="none" cap="none" strike="noStrike">
                <a:solidFill>
                  <a:srgbClr val="F5333F"/>
                </a:solidFill>
                <a:latin typeface="Public Sans"/>
                <a:ea typeface="Public Sans"/>
                <a:cs typeface="Public Sans"/>
                <a:sym typeface="Public Sans"/>
              </a:rPr>
              <a:t>Influencer types by follower size — from nano to macro and beyond</a:t>
            </a:r>
            <a:endParaRPr b="1" i="0" sz="1200" u="none" cap="none" strike="noStrike">
              <a:solidFill>
                <a:srgbClr val="F5333F"/>
              </a:solidFill>
              <a:latin typeface="Public Sans"/>
              <a:ea typeface="Public Sans"/>
              <a:cs typeface="Public Sans"/>
              <a:sym typeface="Public Sans"/>
            </a:endParaRPr>
          </a:p>
        </p:txBody>
      </p:sp>
      <p:sp>
        <p:nvSpPr>
          <p:cNvPr id="147" name="Google Shape;147;p26"/>
          <p:cNvSpPr txBox="1"/>
          <p:nvPr/>
        </p:nvSpPr>
        <p:spPr>
          <a:xfrm>
            <a:off x="539125" y="1793695"/>
            <a:ext cx="8857200" cy="659100"/>
          </a:xfrm>
          <a:prstGeom prst="rect">
            <a:avLst/>
          </a:prstGeom>
          <a:noFill/>
          <a:ln>
            <a:noFill/>
          </a:ln>
        </p:spPr>
        <p:txBody>
          <a:bodyPr anchorCtr="0" anchor="t" bIns="113100" lIns="113100" spcFirstLastPara="1" rIns="113100" wrap="square" tIns="113100">
            <a:noAutofit/>
          </a:bodyPr>
          <a:lstStyle/>
          <a:p>
            <a:pPr indent="0" lvl="0" marL="0" marR="0" rtl="0" algn="l">
              <a:lnSpc>
                <a:spcPct val="135000"/>
              </a:lnSpc>
              <a:spcBef>
                <a:spcPts val="0"/>
              </a:spcBef>
              <a:spcAft>
                <a:spcPts val="1500"/>
              </a:spcAft>
              <a:buClr>
                <a:srgbClr val="000000"/>
              </a:buClr>
              <a:buSzPts val="1300"/>
              <a:buFont typeface="Arial"/>
              <a:buNone/>
            </a:pPr>
            <a:r>
              <a:rPr b="0" i="0" lang="en" sz="1300" u="none" cap="none" strike="noStrike">
                <a:solidFill>
                  <a:schemeClr val="dk1"/>
                </a:solidFill>
                <a:latin typeface="Public Sans"/>
                <a:ea typeface="Public Sans"/>
                <a:cs typeface="Public Sans"/>
                <a:sym typeface="Public Sans"/>
              </a:rPr>
              <a:t>Influencers can vary by niche or content type, but typically fall into one of the following categories (based on audience size):</a:t>
            </a:r>
            <a:endParaRPr b="0" i="0" sz="1300" u="none" cap="none" strike="noStrike">
              <a:solidFill>
                <a:schemeClr val="dk1"/>
              </a:solidFill>
              <a:latin typeface="Public Sans"/>
              <a:ea typeface="Public Sans"/>
              <a:cs typeface="Public Sans"/>
              <a:sym typeface="Public Sans"/>
            </a:endParaRPr>
          </a:p>
        </p:txBody>
      </p:sp>
      <p:pic>
        <p:nvPicPr>
          <p:cNvPr id="148" name="Google Shape;148;p26"/>
          <p:cNvPicPr preferRelativeResize="0"/>
          <p:nvPr/>
        </p:nvPicPr>
        <p:blipFill rotWithShape="1">
          <a:blip r:embed="rId5">
            <a:alphaModFix/>
          </a:blip>
          <a:srcRect b="0" l="16433" r="16433" t="0"/>
          <a:stretch/>
        </p:blipFill>
        <p:spPr>
          <a:xfrm>
            <a:off x="685098" y="2789589"/>
            <a:ext cx="2221911" cy="3943204"/>
          </a:xfrm>
          <a:prstGeom prst="rect">
            <a:avLst/>
          </a:prstGeom>
          <a:noFill/>
          <a:ln>
            <a:noFill/>
          </a:ln>
        </p:spPr>
      </p:pic>
      <p:cxnSp>
        <p:nvCxnSpPr>
          <p:cNvPr id="149" name="Google Shape;149;p26"/>
          <p:cNvCxnSpPr/>
          <p:nvPr/>
        </p:nvCxnSpPr>
        <p:spPr>
          <a:xfrm>
            <a:off x="640763" y="6741432"/>
            <a:ext cx="2189100" cy="0"/>
          </a:xfrm>
          <a:prstGeom prst="straightConnector1">
            <a:avLst/>
          </a:prstGeom>
          <a:noFill/>
          <a:ln cap="flat" cmpd="sng" w="9525">
            <a:solidFill>
              <a:schemeClr val="dk2"/>
            </a:solidFill>
            <a:prstDash val="solid"/>
            <a:round/>
            <a:headEnd len="sm" w="sm" type="none"/>
            <a:tailEnd len="sm" w="sm" type="none"/>
          </a:ln>
        </p:spPr>
      </p:cxn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3" name="Shape 153"/>
        <p:cNvGrpSpPr/>
        <p:nvPr/>
      </p:nvGrpSpPr>
      <p:grpSpPr>
        <a:xfrm>
          <a:off x="0" y="0"/>
          <a:ext cx="0" cy="0"/>
          <a:chOff x="0" y="0"/>
          <a:chExt cx="0" cy="0"/>
        </a:xfrm>
      </p:grpSpPr>
      <p:pic>
        <p:nvPicPr>
          <p:cNvPr id="154" name="Google Shape;154;p27">
            <a:hlinkClick r:id="rId3"/>
          </p:cNvPr>
          <p:cNvPicPr preferRelativeResize="0"/>
          <p:nvPr/>
        </p:nvPicPr>
        <p:blipFill rotWithShape="1">
          <a:blip r:embed="rId4">
            <a:alphaModFix/>
          </a:blip>
          <a:srcRect b="-30644" l="0" r="0" t="-2884"/>
          <a:stretch/>
        </p:blipFill>
        <p:spPr>
          <a:xfrm>
            <a:off x="650604" y="479155"/>
            <a:ext cx="1055475" cy="489900"/>
          </a:xfrm>
          <a:prstGeom prst="rect">
            <a:avLst/>
          </a:prstGeom>
          <a:noFill/>
          <a:ln>
            <a:noFill/>
          </a:ln>
        </p:spPr>
      </p:pic>
      <p:cxnSp>
        <p:nvCxnSpPr>
          <p:cNvPr id="155" name="Google Shape;155;p27"/>
          <p:cNvCxnSpPr/>
          <p:nvPr/>
        </p:nvCxnSpPr>
        <p:spPr>
          <a:xfrm>
            <a:off x="0" y="7325550"/>
            <a:ext cx="495900" cy="0"/>
          </a:xfrm>
          <a:prstGeom prst="straightConnector1">
            <a:avLst/>
          </a:prstGeom>
          <a:noFill/>
          <a:ln cap="flat" cmpd="sng" w="9525">
            <a:solidFill>
              <a:srgbClr val="000000"/>
            </a:solidFill>
            <a:prstDash val="solid"/>
            <a:round/>
            <a:headEnd len="sm" w="sm" type="none"/>
            <a:tailEnd len="sm" w="sm" type="none"/>
          </a:ln>
        </p:spPr>
      </p:cxnSp>
      <p:sp>
        <p:nvSpPr>
          <p:cNvPr id="156" name="Google Shape;156;p27"/>
          <p:cNvSpPr txBox="1"/>
          <p:nvPr/>
        </p:nvSpPr>
        <p:spPr>
          <a:xfrm>
            <a:off x="562532" y="7140900"/>
            <a:ext cx="3508500" cy="354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100"/>
              <a:buFont typeface="Arial"/>
              <a:buNone/>
            </a:pPr>
            <a:r>
              <a:rPr b="0" i="0" lang="en" sz="1100" u="none" cap="none" strike="noStrike">
                <a:solidFill>
                  <a:schemeClr val="dk1"/>
                </a:solidFill>
                <a:latin typeface="Public Sans Light"/>
                <a:ea typeface="Public Sans Light"/>
                <a:cs typeface="Public Sans Light"/>
                <a:sym typeface="Public Sans Light"/>
              </a:rPr>
              <a:t>Uncovering the sparkle of influencer partnerships</a:t>
            </a:r>
            <a:endParaRPr b="0" i="0" sz="1100" u="none" cap="none" strike="noStrike">
              <a:solidFill>
                <a:schemeClr val="dk1"/>
              </a:solidFill>
              <a:latin typeface="Public Sans Light"/>
              <a:ea typeface="Public Sans Light"/>
              <a:cs typeface="Public Sans Light"/>
              <a:sym typeface="Public Sans Light"/>
            </a:endParaRPr>
          </a:p>
        </p:txBody>
      </p:sp>
      <p:pic>
        <p:nvPicPr>
          <p:cNvPr id="157" name="Google Shape;157;p27"/>
          <p:cNvPicPr preferRelativeResize="0"/>
          <p:nvPr/>
        </p:nvPicPr>
        <p:blipFill rotWithShape="1">
          <a:blip r:embed="rId5">
            <a:alphaModFix/>
          </a:blip>
          <a:srcRect b="10" l="0" r="0" t="0"/>
          <a:stretch/>
        </p:blipFill>
        <p:spPr>
          <a:xfrm>
            <a:off x="650600" y="2625648"/>
            <a:ext cx="3210652" cy="4275118"/>
          </a:xfrm>
          <a:prstGeom prst="rect">
            <a:avLst/>
          </a:prstGeom>
          <a:noFill/>
          <a:ln>
            <a:noFill/>
          </a:ln>
        </p:spPr>
      </p:pic>
      <p:sp>
        <p:nvSpPr>
          <p:cNvPr id="158" name="Google Shape;158;p27"/>
          <p:cNvSpPr txBox="1"/>
          <p:nvPr/>
        </p:nvSpPr>
        <p:spPr>
          <a:xfrm>
            <a:off x="4289513" y="3137455"/>
            <a:ext cx="4850100" cy="2049600"/>
          </a:xfrm>
          <a:prstGeom prst="rect">
            <a:avLst/>
          </a:prstGeom>
          <a:noFill/>
          <a:ln>
            <a:noFill/>
          </a:ln>
        </p:spPr>
        <p:txBody>
          <a:bodyPr anchorCtr="0" anchor="t" bIns="113100" lIns="113100" spcFirstLastPara="1" rIns="113100" wrap="square" tIns="113100">
            <a:noAutofit/>
          </a:bodyPr>
          <a:lstStyle/>
          <a:p>
            <a:pPr indent="0" lvl="0" marL="0" marR="0" rtl="0" algn="l">
              <a:lnSpc>
                <a:spcPct val="135000"/>
              </a:lnSpc>
              <a:spcBef>
                <a:spcPts val="0"/>
              </a:spcBef>
              <a:spcAft>
                <a:spcPts val="0"/>
              </a:spcAft>
              <a:buClr>
                <a:srgbClr val="000000"/>
              </a:buClr>
              <a:buSzPts val="1200"/>
              <a:buFont typeface="Arial"/>
              <a:buNone/>
            </a:pPr>
            <a:r>
              <a:rPr b="1" i="0" lang="en" sz="1200" u="none" cap="none" strike="noStrike">
                <a:solidFill>
                  <a:schemeClr val="dk1"/>
                </a:solidFill>
                <a:latin typeface="Public Sans"/>
                <a:ea typeface="Public Sans"/>
                <a:cs typeface="Public Sans"/>
                <a:sym typeface="Public Sans"/>
              </a:rPr>
              <a:t>Description</a:t>
            </a:r>
            <a:endParaRPr b="1" i="0" sz="1200" u="none" cap="none" strike="noStrike">
              <a:solidFill>
                <a:schemeClr val="dk1"/>
              </a:solidFill>
              <a:latin typeface="Public Sans"/>
              <a:ea typeface="Public Sans"/>
              <a:cs typeface="Public Sans"/>
              <a:sym typeface="Public Sans"/>
            </a:endParaRPr>
          </a:p>
          <a:p>
            <a:pPr indent="-304800" lvl="0" marL="457200" marR="0" rtl="0" algn="l">
              <a:lnSpc>
                <a:spcPct val="135000"/>
              </a:lnSpc>
              <a:spcBef>
                <a:spcPts val="1000"/>
              </a:spcBef>
              <a:spcAft>
                <a:spcPts val="0"/>
              </a:spcAft>
              <a:buClr>
                <a:srgbClr val="F5333F"/>
              </a:buClr>
              <a:buSzPts val="1200"/>
              <a:buFont typeface="Public Sans"/>
              <a:buChar char="●"/>
            </a:pPr>
            <a:r>
              <a:rPr b="0" i="0" lang="en" sz="1200" u="none" cap="none" strike="noStrike">
                <a:solidFill>
                  <a:schemeClr val="dk1"/>
                </a:solidFill>
                <a:latin typeface="Public Sans"/>
                <a:ea typeface="Public Sans"/>
                <a:cs typeface="Public Sans"/>
                <a:sym typeface="Public Sans"/>
              </a:rPr>
              <a:t>Gain their reputation from traditional media channels, such </a:t>
            </a:r>
            <a:br>
              <a:rPr b="0" i="0" lang="en" sz="1200" u="none" cap="none" strike="noStrike">
                <a:solidFill>
                  <a:schemeClr val="dk1"/>
                </a:solidFill>
                <a:latin typeface="Public Sans"/>
                <a:ea typeface="Public Sans"/>
                <a:cs typeface="Public Sans"/>
                <a:sym typeface="Public Sans"/>
              </a:rPr>
            </a:br>
            <a:r>
              <a:rPr b="0" i="0" lang="en" sz="1200" u="none" cap="none" strike="noStrike">
                <a:solidFill>
                  <a:schemeClr val="dk1"/>
                </a:solidFill>
                <a:latin typeface="Public Sans"/>
                <a:ea typeface="Public Sans"/>
                <a:cs typeface="Public Sans"/>
                <a:sym typeface="Public Sans"/>
              </a:rPr>
              <a:t>as TV and radio, then use social media</a:t>
            </a:r>
            <a:endParaRPr b="0" i="0" sz="1200" u="none" cap="none" strike="noStrike">
              <a:solidFill>
                <a:schemeClr val="dk1"/>
              </a:solidFill>
              <a:latin typeface="Public Sans"/>
              <a:ea typeface="Public Sans"/>
              <a:cs typeface="Public Sans"/>
              <a:sym typeface="Public Sans"/>
            </a:endParaRPr>
          </a:p>
          <a:p>
            <a:pPr indent="-304800" lvl="0" marL="457200" marR="0" rtl="0" algn="l">
              <a:lnSpc>
                <a:spcPct val="135000"/>
              </a:lnSpc>
              <a:spcBef>
                <a:spcPts val="1000"/>
              </a:spcBef>
              <a:spcAft>
                <a:spcPts val="0"/>
              </a:spcAft>
              <a:buClr>
                <a:srgbClr val="F5333F"/>
              </a:buClr>
              <a:buSzPts val="1200"/>
              <a:buFont typeface="Public Sans"/>
              <a:buChar char="●"/>
            </a:pPr>
            <a:r>
              <a:rPr b="0" i="0" lang="en" sz="1200" u="none" cap="none" strike="noStrike">
                <a:solidFill>
                  <a:schemeClr val="dk1"/>
                </a:solidFill>
                <a:latin typeface="Public Sans"/>
                <a:ea typeface="Public Sans"/>
                <a:cs typeface="Public Sans"/>
                <a:sym typeface="Public Sans"/>
              </a:rPr>
              <a:t>Can ask high rates for posts</a:t>
            </a:r>
            <a:endParaRPr b="0" i="0" sz="1200" u="none" cap="none" strike="noStrike">
              <a:solidFill>
                <a:schemeClr val="dk1"/>
              </a:solidFill>
              <a:latin typeface="Public Sans"/>
              <a:ea typeface="Public Sans"/>
              <a:cs typeface="Public Sans"/>
              <a:sym typeface="Public Sans"/>
            </a:endParaRPr>
          </a:p>
          <a:p>
            <a:pPr indent="-304800" lvl="0" marL="457200" marR="0" rtl="0" algn="l">
              <a:lnSpc>
                <a:spcPct val="135000"/>
              </a:lnSpc>
              <a:spcBef>
                <a:spcPts val="1000"/>
              </a:spcBef>
              <a:spcAft>
                <a:spcPts val="1000"/>
              </a:spcAft>
              <a:buClr>
                <a:srgbClr val="F5333F"/>
              </a:buClr>
              <a:buSzPts val="1200"/>
              <a:buFont typeface="Public Sans"/>
              <a:buChar char="●"/>
            </a:pPr>
            <a:r>
              <a:rPr b="0" i="0" lang="en" sz="1200" u="none" cap="none" strike="noStrike">
                <a:solidFill>
                  <a:schemeClr val="dk1"/>
                </a:solidFill>
                <a:latin typeface="Public Sans"/>
                <a:ea typeface="Public Sans"/>
                <a:cs typeface="Public Sans"/>
                <a:sym typeface="Public Sans"/>
              </a:rPr>
              <a:t>While they have many followers, those followers may not be highly engaged</a:t>
            </a:r>
            <a:endParaRPr b="0" i="0" sz="1200" u="none" cap="none" strike="noStrike">
              <a:solidFill>
                <a:schemeClr val="dk1"/>
              </a:solidFill>
              <a:latin typeface="Public Sans"/>
              <a:ea typeface="Public Sans"/>
              <a:cs typeface="Public Sans"/>
              <a:sym typeface="Public Sans"/>
            </a:endParaRPr>
          </a:p>
        </p:txBody>
      </p:sp>
      <p:sp>
        <p:nvSpPr>
          <p:cNvPr id="159" name="Google Shape;159;p27"/>
          <p:cNvSpPr txBox="1"/>
          <p:nvPr/>
        </p:nvSpPr>
        <p:spPr>
          <a:xfrm>
            <a:off x="4289518" y="5284725"/>
            <a:ext cx="4850100" cy="1530600"/>
          </a:xfrm>
          <a:prstGeom prst="rect">
            <a:avLst/>
          </a:prstGeom>
          <a:noFill/>
          <a:ln>
            <a:noFill/>
          </a:ln>
        </p:spPr>
        <p:txBody>
          <a:bodyPr anchorCtr="0" anchor="t" bIns="113100" lIns="113100" spcFirstLastPara="1" rIns="113100" wrap="square" tIns="113100">
            <a:noAutofit/>
          </a:bodyPr>
          <a:lstStyle/>
          <a:p>
            <a:pPr indent="0" lvl="0" marL="0" marR="0" rtl="0" algn="l">
              <a:lnSpc>
                <a:spcPct val="135000"/>
              </a:lnSpc>
              <a:spcBef>
                <a:spcPts val="0"/>
              </a:spcBef>
              <a:spcAft>
                <a:spcPts val="0"/>
              </a:spcAft>
              <a:buClr>
                <a:srgbClr val="000000"/>
              </a:buClr>
              <a:buSzPts val="1200"/>
              <a:buFont typeface="Arial"/>
              <a:buNone/>
            </a:pPr>
            <a:r>
              <a:rPr b="1" i="0" lang="en" sz="1200" u="none" cap="none" strike="noStrike">
                <a:solidFill>
                  <a:schemeClr val="dk1"/>
                </a:solidFill>
                <a:latin typeface="Public Sans"/>
                <a:ea typeface="Public Sans"/>
                <a:cs typeface="Public Sans"/>
                <a:sym typeface="Public Sans"/>
              </a:rPr>
              <a:t>When to use/benefits</a:t>
            </a:r>
            <a:endParaRPr b="1" i="0" sz="1200" u="none" cap="none" strike="noStrike">
              <a:solidFill>
                <a:schemeClr val="dk1"/>
              </a:solidFill>
              <a:latin typeface="Public Sans"/>
              <a:ea typeface="Public Sans"/>
              <a:cs typeface="Public Sans"/>
              <a:sym typeface="Public Sans"/>
            </a:endParaRPr>
          </a:p>
          <a:p>
            <a:pPr indent="-304800" lvl="0" marL="457200" marR="0" rtl="0" algn="l">
              <a:lnSpc>
                <a:spcPct val="135000"/>
              </a:lnSpc>
              <a:spcBef>
                <a:spcPts val="1000"/>
              </a:spcBef>
              <a:spcAft>
                <a:spcPts val="0"/>
              </a:spcAft>
              <a:buClr>
                <a:srgbClr val="F5333F"/>
              </a:buClr>
              <a:buSzPts val="1200"/>
              <a:buFont typeface="Public Sans"/>
              <a:buChar char="●"/>
            </a:pPr>
            <a:r>
              <a:rPr b="0" i="0" lang="en" sz="1200" u="none" cap="none" strike="noStrike">
                <a:solidFill>
                  <a:schemeClr val="dk1"/>
                </a:solidFill>
                <a:latin typeface="Public Sans"/>
                <a:ea typeface="Public Sans"/>
                <a:cs typeface="Public Sans"/>
                <a:sym typeface="Public Sans"/>
              </a:rPr>
              <a:t>Brand awareness campaigns — when you want many eyes</a:t>
            </a:r>
            <a:br>
              <a:rPr b="0" i="0" lang="en" sz="1200" u="none" cap="none" strike="noStrike">
                <a:solidFill>
                  <a:schemeClr val="dk1"/>
                </a:solidFill>
                <a:latin typeface="Public Sans"/>
                <a:ea typeface="Public Sans"/>
                <a:cs typeface="Public Sans"/>
                <a:sym typeface="Public Sans"/>
              </a:rPr>
            </a:br>
            <a:r>
              <a:rPr b="0" i="0" lang="en" sz="1200" u="none" cap="none" strike="noStrike">
                <a:solidFill>
                  <a:schemeClr val="dk1"/>
                </a:solidFill>
                <a:latin typeface="Public Sans"/>
                <a:ea typeface="Public Sans"/>
                <a:cs typeface="Public Sans"/>
                <a:sym typeface="Public Sans"/>
              </a:rPr>
              <a:t>on your product </a:t>
            </a:r>
            <a:endParaRPr b="0" i="0" sz="1200" u="none" cap="none" strike="noStrike">
              <a:solidFill>
                <a:schemeClr val="dk1"/>
              </a:solidFill>
              <a:latin typeface="Public Sans"/>
              <a:ea typeface="Public Sans"/>
              <a:cs typeface="Public Sans"/>
              <a:sym typeface="Public Sans"/>
            </a:endParaRPr>
          </a:p>
          <a:p>
            <a:pPr indent="-304800" lvl="0" marL="457200" marR="0" rtl="0" algn="l">
              <a:lnSpc>
                <a:spcPct val="135000"/>
              </a:lnSpc>
              <a:spcBef>
                <a:spcPts val="1000"/>
              </a:spcBef>
              <a:spcAft>
                <a:spcPts val="1000"/>
              </a:spcAft>
              <a:buClr>
                <a:srgbClr val="F5333F"/>
              </a:buClr>
              <a:buSzPts val="1200"/>
              <a:buFont typeface="Public Sans"/>
              <a:buChar char="●"/>
            </a:pPr>
            <a:r>
              <a:rPr b="0" i="0" lang="en" sz="1200" u="none" cap="none" strike="noStrike">
                <a:solidFill>
                  <a:schemeClr val="dk1"/>
                </a:solidFill>
                <a:latin typeface="Public Sans"/>
                <a:ea typeface="Public Sans"/>
                <a:cs typeface="Public Sans"/>
                <a:sym typeface="Public Sans"/>
              </a:rPr>
              <a:t>Big splashy launch — especially if your brand has appeal across segments and niches</a:t>
            </a:r>
            <a:endParaRPr b="0" i="0" sz="1200" u="none" cap="none" strike="noStrike">
              <a:solidFill>
                <a:schemeClr val="dk1"/>
              </a:solidFill>
              <a:latin typeface="Public Sans"/>
              <a:ea typeface="Public Sans"/>
              <a:cs typeface="Public Sans"/>
              <a:sym typeface="Public Sans"/>
            </a:endParaRPr>
          </a:p>
        </p:txBody>
      </p:sp>
      <p:sp>
        <p:nvSpPr>
          <p:cNvPr id="160" name="Google Shape;160;p27"/>
          <p:cNvSpPr txBox="1"/>
          <p:nvPr/>
        </p:nvSpPr>
        <p:spPr>
          <a:xfrm>
            <a:off x="4282275" y="2417900"/>
            <a:ext cx="4850100" cy="4101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1200"/>
              </a:spcAft>
              <a:buClr>
                <a:srgbClr val="000000"/>
              </a:buClr>
              <a:buSzPts val="1600"/>
              <a:buFont typeface="Arial"/>
              <a:buNone/>
            </a:pPr>
            <a:r>
              <a:rPr b="1" i="0" lang="en" sz="1600" u="none" cap="none" strike="noStrike">
                <a:solidFill>
                  <a:srgbClr val="F5333F"/>
                </a:solidFill>
                <a:latin typeface="Public Sans"/>
                <a:ea typeface="Public Sans"/>
                <a:cs typeface="Public Sans"/>
                <a:sym typeface="Public Sans"/>
              </a:rPr>
              <a:t>Celebrity influencers (1m+ followers)</a:t>
            </a:r>
            <a:endParaRPr b="1" i="0" sz="1200" u="none" cap="none" strike="noStrike">
              <a:solidFill>
                <a:srgbClr val="F5333F"/>
              </a:solidFill>
              <a:latin typeface="Public Sans"/>
              <a:ea typeface="Public Sans"/>
              <a:cs typeface="Public Sans"/>
              <a:sym typeface="Public Sans"/>
            </a:endParaRPr>
          </a:p>
        </p:txBody>
      </p:sp>
      <p:sp>
        <p:nvSpPr>
          <p:cNvPr id="161" name="Google Shape;161;p27"/>
          <p:cNvSpPr txBox="1"/>
          <p:nvPr/>
        </p:nvSpPr>
        <p:spPr>
          <a:xfrm>
            <a:off x="527537" y="1089678"/>
            <a:ext cx="7323900" cy="4101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1200"/>
              </a:spcAft>
              <a:buClr>
                <a:srgbClr val="000000"/>
              </a:buClr>
              <a:buSzPts val="1600"/>
              <a:buFont typeface="Arial"/>
              <a:buNone/>
            </a:pPr>
            <a:r>
              <a:rPr b="1" i="0" lang="en" sz="1600" u="none" cap="none" strike="noStrike">
                <a:solidFill>
                  <a:srgbClr val="F5333F"/>
                </a:solidFill>
                <a:latin typeface="Public Sans"/>
                <a:ea typeface="Public Sans"/>
                <a:cs typeface="Public Sans"/>
                <a:sym typeface="Public Sans"/>
              </a:rPr>
              <a:t>Influencer types by follower size — from nano to macro and beyond</a:t>
            </a:r>
            <a:endParaRPr b="1" i="0" sz="1200" u="none" cap="none" strike="noStrike">
              <a:solidFill>
                <a:srgbClr val="F5333F"/>
              </a:solidFill>
              <a:latin typeface="Public Sans"/>
              <a:ea typeface="Public Sans"/>
              <a:cs typeface="Public Sans"/>
              <a:sym typeface="Public Sans"/>
            </a:endParaRPr>
          </a:p>
        </p:txBody>
      </p:sp>
      <p:sp>
        <p:nvSpPr>
          <p:cNvPr id="162" name="Google Shape;162;p27"/>
          <p:cNvSpPr txBox="1"/>
          <p:nvPr/>
        </p:nvSpPr>
        <p:spPr>
          <a:xfrm>
            <a:off x="539125" y="1508265"/>
            <a:ext cx="8857200" cy="659100"/>
          </a:xfrm>
          <a:prstGeom prst="rect">
            <a:avLst/>
          </a:prstGeom>
          <a:noFill/>
          <a:ln>
            <a:noFill/>
          </a:ln>
        </p:spPr>
        <p:txBody>
          <a:bodyPr anchorCtr="0" anchor="t" bIns="113100" lIns="113100" spcFirstLastPara="1" rIns="113100" wrap="square" tIns="113100">
            <a:noAutofit/>
          </a:bodyPr>
          <a:lstStyle/>
          <a:p>
            <a:pPr indent="0" lvl="0" marL="0" marR="0" rtl="0" algn="l">
              <a:lnSpc>
                <a:spcPct val="135000"/>
              </a:lnSpc>
              <a:spcBef>
                <a:spcPts val="0"/>
              </a:spcBef>
              <a:spcAft>
                <a:spcPts val="1500"/>
              </a:spcAft>
              <a:buClr>
                <a:srgbClr val="000000"/>
              </a:buClr>
              <a:buSzPts val="1300"/>
              <a:buFont typeface="Arial"/>
              <a:buNone/>
            </a:pPr>
            <a:r>
              <a:rPr b="0" i="0" lang="en" sz="1300" u="none" cap="none" strike="noStrike">
                <a:solidFill>
                  <a:schemeClr val="dk1"/>
                </a:solidFill>
                <a:latin typeface="Public Sans"/>
                <a:ea typeface="Public Sans"/>
                <a:cs typeface="Public Sans"/>
                <a:sym typeface="Public Sans"/>
              </a:rPr>
              <a:t>Influencers can vary by niche or content type, but typically fall into one of the following categories (based on audience size):</a:t>
            </a:r>
            <a:endParaRPr b="0" i="0" sz="1300" u="none" cap="none" strike="noStrike">
              <a:solidFill>
                <a:schemeClr val="dk1"/>
              </a:solidFill>
              <a:latin typeface="Public Sans"/>
              <a:ea typeface="Public Sans"/>
              <a:cs typeface="Public Sans"/>
              <a:sym typeface="Public Sans"/>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FA1E2"/>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