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4"/>
    <p:sldMasterId id="214748367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Lst>
  <p:sldSz cy="7772400" cx="10058400"/>
  <p:notesSz cx="6858000" cy="9144000"/>
  <p:embeddedFontLst>
    <p:embeddedFont>
      <p:font typeface="Proxima Nova"/>
      <p:regular r:id="rId49"/>
      <p:bold r:id="rId50"/>
      <p:italic r:id="rId51"/>
      <p:boldItalic r:id="rId52"/>
    </p:embeddedFont>
    <p:embeddedFont>
      <p:font typeface="Proxima Nova Semibold"/>
      <p:regular r:id="rId53"/>
      <p:bold r:id="rId54"/>
      <p:boldItalic r:id="rId55"/>
    </p:embeddedFont>
    <p:embeddedFont>
      <p:font typeface="Gill Sans"/>
      <p:regular r:id="rId56"/>
      <p:bold r:id="rId57"/>
    </p:embeddedFont>
    <p:embeddedFont>
      <p:font typeface="Open Sans"/>
      <p:regular r:id="rId58"/>
      <p:bold r:id="rId59"/>
      <p:italic r:id="rId60"/>
      <p:boldItalic r:id="rId6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1637">
          <p15:clr>
            <a:srgbClr val="9AA0A6"/>
          </p15:clr>
        </p15:guide>
        <p15:guide id="2" pos="5824">
          <p15:clr>
            <a:srgbClr val="9AA0A6"/>
          </p15:clr>
        </p15:guide>
        <p15:guide id="3" pos="3719">
          <p15:clr>
            <a:srgbClr val="9AA0A6"/>
          </p15:clr>
        </p15:guide>
        <p15:guide id="4" orient="horz" pos="4320">
          <p15:clr>
            <a:srgbClr val="9AA0A6"/>
          </p15:clr>
        </p15:guide>
        <p15:guide id="5" orient="horz" pos="174">
          <p15:clr>
            <a:srgbClr val="9AA0A6"/>
          </p15:clr>
        </p15:guide>
        <p15:guide id="6" orient="horz" pos="508">
          <p15:clr>
            <a:srgbClr val="9AA0A6"/>
          </p15:clr>
        </p15:guide>
        <p15:guide id="7" pos="4762">
          <p15:clr>
            <a:srgbClr val="9AA0A6"/>
          </p15:clr>
        </p15:guide>
        <p15:guide id="8" orient="horz" pos="756">
          <p15:clr>
            <a:srgbClr val="9AA0A6"/>
          </p15:clr>
        </p15:guide>
        <p15:guide id="9" orient="horz" pos="1534">
          <p15:clr>
            <a:srgbClr val="9AA0A6"/>
          </p15:clr>
        </p15:guide>
        <p15:guide id="10" pos="3633">
          <p15:clr>
            <a:srgbClr val="9AA0A6"/>
          </p15:clr>
        </p15:guide>
        <p15:guide id="11" orient="horz" pos="2556">
          <p15:clr>
            <a:srgbClr val="9AA0A6"/>
          </p15:clr>
        </p15:guide>
        <p15:guide id="12" orient="horz" pos="3071">
          <p15:clr>
            <a:srgbClr val="9AA0A6"/>
          </p15:clr>
        </p15:guide>
        <p15:guide id="13" orient="horz" pos="2340">
          <p15:clr>
            <a:srgbClr val="9AA0A6"/>
          </p15:clr>
        </p15:guide>
        <p15:guide id="14" orient="horz" pos="4052">
          <p15:clr>
            <a:srgbClr val="9AA0A6"/>
          </p15:clr>
        </p15:guide>
        <p15:guide id="15" pos="3965">
          <p15:clr>
            <a:srgbClr val="9AA0A6"/>
          </p15:clr>
        </p15:guide>
        <p15:guide id="16" orient="horz" pos="4172">
          <p15:clr>
            <a:srgbClr val="9AA0A6"/>
          </p15:clr>
        </p15:guide>
        <p15:guide id="17" pos="1559">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37"/>
        <p:guide pos="5824"/>
        <p:guide pos="3719"/>
        <p:guide pos="4320" orient="horz"/>
        <p:guide pos="174" orient="horz"/>
        <p:guide pos="508" orient="horz"/>
        <p:guide pos="4762"/>
        <p:guide pos="756" orient="horz"/>
        <p:guide pos="1534" orient="horz"/>
        <p:guide pos="3633"/>
        <p:guide pos="2556" orient="horz"/>
        <p:guide pos="3071" orient="horz"/>
        <p:guide pos="2340" orient="horz"/>
        <p:guide pos="4052" orient="horz"/>
        <p:guide pos="3965"/>
        <p:guide pos="4172" orient="horz"/>
        <p:guide pos="1559"/>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font" Target="fonts/ProximaNova-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1" Type="http://schemas.openxmlformats.org/officeDocument/2006/relationships/font" Target="fonts/OpenSans-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OpenSans-italic.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ProximaNova-italic.fntdata"/><Relationship Id="rId50" Type="http://schemas.openxmlformats.org/officeDocument/2006/relationships/font" Target="fonts/ProximaNova-bold.fntdata"/><Relationship Id="rId53" Type="http://schemas.openxmlformats.org/officeDocument/2006/relationships/font" Target="fonts/ProximaNovaSemibold-regular.fntdata"/><Relationship Id="rId52" Type="http://schemas.openxmlformats.org/officeDocument/2006/relationships/font" Target="fonts/ProximaNova-boldItalic.fntdata"/><Relationship Id="rId11" Type="http://schemas.openxmlformats.org/officeDocument/2006/relationships/slide" Target="slides/slide5.xml"/><Relationship Id="rId55" Type="http://schemas.openxmlformats.org/officeDocument/2006/relationships/font" Target="fonts/ProximaNovaSemibold-boldItalic.fntdata"/><Relationship Id="rId10" Type="http://schemas.openxmlformats.org/officeDocument/2006/relationships/slide" Target="slides/slide4.xml"/><Relationship Id="rId54" Type="http://schemas.openxmlformats.org/officeDocument/2006/relationships/font" Target="fonts/ProximaNovaSemibold-bold.fntdata"/><Relationship Id="rId13" Type="http://schemas.openxmlformats.org/officeDocument/2006/relationships/slide" Target="slides/slide7.xml"/><Relationship Id="rId57" Type="http://schemas.openxmlformats.org/officeDocument/2006/relationships/font" Target="fonts/GillSans-bold.fntdata"/><Relationship Id="rId12" Type="http://schemas.openxmlformats.org/officeDocument/2006/relationships/slide" Target="slides/slide6.xml"/><Relationship Id="rId56" Type="http://schemas.openxmlformats.org/officeDocument/2006/relationships/font" Target="fonts/GillSans-regular.fntdata"/><Relationship Id="rId15" Type="http://schemas.openxmlformats.org/officeDocument/2006/relationships/slide" Target="slides/slide9.xml"/><Relationship Id="rId59" Type="http://schemas.openxmlformats.org/officeDocument/2006/relationships/font" Target="fonts/OpenSans-bold.fntdata"/><Relationship Id="rId14" Type="http://schemas.openxmlformats.org/officeDocument/2006/relationships/slide" Target="slides/slide8.xml"/><Relationship Id="rId58" Type="http://schemas.openxmlformats.org/officeDocument/2006/relationships/font" Target="fonts/OpenSans-regular.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 name="Google Shape;10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 name="Google Shape;26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8" name="Google Shape;28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0" name="Google Shape;30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1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 name="Google Shape;31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1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1" name="Google Shape;33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1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9" name="Google Shape;34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1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5" name="Google Shape;365;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1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7" name="Google Shape;37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1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0" name="Google Shape;390;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 name="Google Shape;11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2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5" name="Google Shape;405;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2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6" name="Google Shape;43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2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7" name="Google Shape;44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2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7" name="Google Shape;457;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2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2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1" name="Google Shape;481;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2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2" name="Google Shape;502;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2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3" name="Google Shape;51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2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4" name="Google Shape;524;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2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0" name="Google Shape;54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3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4" name="Google Shape;564;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p3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0" name="Google Shape;580;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3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4" name="Google Shape;604;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3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8" name="Google Shape;618;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3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9" name="Google Shape;639;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p3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0" name="Google Shape;650;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1" name="Shape 661"/>
        <p:cNvGrpSpPr/>
        <p:nvPr/>
      </p:nvGrpSpPr>
      <p:grpSpPr>
        <a:xfrm>
          <a:off x="0" y="0"/>
          <a:ext cx="0" cy="0"/>
          <a:chOff x="0" y="0"/>
          <a:chExt cx="0" cy="0"/>
        </a:xfrm>
      </p:grpSpPr>
      <p:sp>
        <p:nvSpPr>
          <p:cNvPr id="662" name="Google Shape;662;p3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3" name="Google Shape;663;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p3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6" name="Google Shape;676;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3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9" name="Google Shape;689;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3" name="Shape 703"/>
        <p:cNvGrpSpPr/>
        <p:nvPr/>
      </p:nvGrpSpPr>
      <p:grpSpPr>
        <a:xfrm>
          <a:off x="0" y="0"/>
          <a:ext cx="0" cy="0"/>
          <a:chOff x="0" y="0"/>
          <a:chExt cx="0" cy="0"/>
        </a:xfrm>
      </p:grpSpPr>
      <p:sp>
        <p:nvSpPr>
          <p:cNvPr id="704" name="Google Shape;704;p3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5" name="Google Shape;705;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p4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6" name="Google Shape;716;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p4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7" name="Google Shape;727;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p4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5" name="Google Shape;735;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Google Shape;18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4" name="Google Shape;23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1" name="Shape 41"/>
        <p:cNvGrpSpPr/>
        <p:nvPr/>
      </p:nvGrpSpPr>
      <p:grpSpPr>
        <a:xfrm>
          <a:off x="0" y="0"/>
          <a:ext cx="0" cy="0"/>
          <a:chOff x="0" y="0"/>
          <a:chExt cx="0" cy="0"/>
        </a:xfrm>
      </p:grpSpPr>
      <p:sp>
        <p:nvSpPr>
          <p:cNvPr id="42" name="Google Shape;42;p11"/>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43" name="Google Shape;43;p11"/>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2000"/>
              </a:spcBef>
              <a:spcAft>
                <a:spcPts val="0"/>
              </a:spcAft>
              <a:buSzPts val="1700"/>
              <a:buChar char="○"/>
              <a:defRPr/>
            </a:lvl2pPr>
            <a:lvl3pPr indent="-336550" lvl="2" marL="1371600" algn="ctr">
              <a:lnSpc>
                <a:spcPct val="115000"/>
              </a:lnSpc>
              <a:spcBef>
                <a:spcPts val="2000"/>
              </a:spcBef>
              <a:spcAft>
                <a:spcPts val="0"/>
              </a:spcAft>
              <a:buSzPts val="1700"/>
              <a:buChar char="■"/>
              <a:defRPr/>
            </a:lvl3pPr>
            <a:lvl4pPr indent="-336550" lvl="3" marL="1828800" algn="ctr">
              <a:lnSpc>
                <a:spcPct val="115000"/>
              </a:lnSpc>
              <a:spcBef>
                <a:spcPts val="2000"/>
              </a:spcBef>
              <a:spcAft>
                <a:spcPts val="0"/>
              </a:spcAft>
              <a:buSzPts val="1700"/>
              <a:buChar char="●"/>
              <a:defRPr/>
            </a:lvl4pPr>
            <a:lvl5pPr indent="-336550" lvl="4" marL="2286000" algn="ctr">
              <a:lnSpc>
                <a:spcPct val="115000"/>
              </a:lnSpc>
              <a:spcBef>
                <a:spcPts val="2000"/>
              </a:spcBef>
              <a:spcAft>
                <a:spcPts val="0"/>
              </a:spcAft>
              <a:buSzPts val="1700"/>
              <a:buChar char="○"/>
              <a:defRPr/>
            </a:lvl5pPr>
            <a:lvl6pPr indent="-336550" lvl="5" marL="2743200" algn="ctr">
              <a:lnSpc>
                <a:spcPct val="115000"/>
              </a:lnSpc>
              <a:spcBef>
                <a:spcPts val="2000"/>
              </a:spcBef>
              <a:spcAft>
                <a:spcPts val="0"/>
              </a:spcAft>
              <a:buSzPts val="1700"/>
              <a:buChar char="■"/>
              <a:defRPr/>
            </a:lvl6pPr>
            <a:lvl7pPr indent="-336550" lvl="6" marL="3200400" algn="ctr">
              <a:lnSpc>
                <a:spcPct val="115000"/>
              </a:lnSpc>
              <a:spcBef>
                <a:spcPts val="2000"/>
              </a:spcBef>
              <a:spcAft>
                <a:spcPts val="0"/>
              </a:spcAft>
              <a:buSzPts val="1700"/>
              <a:buChar char="●"/>
              <a:defRPr/>
            </a:lvl7pPr>
            <a:lvl8pPr indent="-336550" lvl="7" marL="3657600" algn="ctr">
              <a:lnSpc>
                <a:spcPct val="115000"/>
              </a:lnSpc>
              <a:spcBef>
                <a:spcPts val="2000"/>
              </a:spcBef>
              <a:spcAft>
                <a:spcPts val="0"/>
              </a:spcAft>
              <a:buSzPts val="1700"/>
              <a:buChar char="○"/>
              <a:defRPr/>
            </a:lvl8pPr>
            <a:lvl9pPr indent="-336550" lvl="8" marL="4114800" algn="ctr">
              <a:lnSpc>
                <a:spcPct val="115000"/>
              </a:lnSpc>
              <a:spcBef>
                <a:spcPts val="2000"/>
              </a:spcBef>
              <a:spcAft>
                <a:spcPts val="2000"/>
              </a:spcAft>
              <a:buSzPts val="1700"/>
              <a:buChar char="■"/>
              <a:defRPr/>
            </a:lvl9pPr>
          </a:lstStyle>
          <a:p/>
        </p:txBody>
      </p:sp>
      <p:sp>
        <p:nvSpPr>
          <p:cNvPr id="44" name="Google Shape;44;p1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5" name="Shape 45"/>
        <p:cNvGrpSpPr/>
        <p:nvPr/>
      </p:nvGrpSpPr>
      <p:grpSpPr>
        <a:xfrm>
          <a:off x="0" y="0"/>
          <a:ext cx="0" cy="0"/>
          <a:chOff x="0" y="0"/>
          <a:chExt cx="0" cy="0"/>
        </a:xfrm>
      </p:grpSpPr>
      <p:sp>
        <p:nvSpPr>
          <p:cNvPr id="46" name="Google Shape;46;p1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p:cSld name="Title Slide ">
    <p:spTree>
      <p:nvGrpSpPr>
        <p:cNvPr id="47" name="Shape 47"/>
        <p:cNvGrpSpPr/>
        <p:nvPr/>
      </p:nvGrpSpPr>
      <p:grpSpPr>
        <a:xfrm>
          <a:off x="0" y="0"/>
          <a:ext cx="0" cy="0"/>
          <a:chOff x="0" y="0"/>
          <a:chExt cx="0" cy="0"/>
        </a:xfrm>
      </p:grpSpPr>
      <p:pic>
        <p:nvPicPr>
          <p:cNvPr id="48" name="Google Shape;48;p13"/>
          <p:cNvPicPr preferRelativeResize="0"/>
          <p:nvPr/>
        </p:nvPicPr>
        <p:blipFill rotWithShape="1">
          <a:blip r:embed="rId2">
            <a:alphaModFix/>
          </a:blip>
          <a:srcRect b="0" l="0" r="0" t="0"/>
          <a:stretch/>
        </p:blipFill>
        <p:spPr>
          <a:xfrm>
            <a:off x="8910" y="9598"/>
            <a:ext cx="10049400" cy="1229400"/>
          </a:xfrm>
          <a:prstGeom prst="rect">
            <a:avLst/>
          </a:prstGeom>
          <a:noFill/>
          <a:ln>
            <a:noFill/>
          </a:ln>
        </p:spPr>
      </p:pic>
      <p:sp>
        <p:nvSpPr>
          <p:cNvPr id="49" name="Google Shape;49;p13"/>
          <p:cNvSpPr txBox="1"/>
          <p:nvPr>
            <p:ph type="title"/>
          </p:nvPr>
        </p:nvSpPr>
        <p:spPr>
          <a:xfrm>
            <a:off x="344594" y="105551"/>
            <a:ext cx="9022200" cy="6717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pic>
        <p:nvPicPr>
          <p:cNvPr descr="Impact Radius Full Color Logo on Transparent Background.png" id="50" name="Google Shape;50;p13"/>
          <p:cNvPicPr preferRelativeResize="0"/>
          <p:nvPr/>
        </p:nvPicPr>
        <p:blipFill rotWithShape="1">
          <a:blip r:embed="rId3">
            <a:alphaModFix/>
          </a:blip>
          <a:srcRect b="0" l="0" r="0" t="0"/>
          <a:stretch/>
        </p:blipFill>
        <p:spPr>
          <a:xfrm>
            <a:off x="107546" y="7062783"/>
            <a:ext cx="1963500" cy="638400"/>
          </a:xfrm>
          <a:prstGeom prst="rect">
            <a:avLst/>
          </a:prstGeom>
          <a:noFill/>
          <a:ln>
            <a:noFill/>
          </a:ln>
        </p:spPr>
      </p:pic>
      <p:cxnSp>
        <p:nvCxnSpPr>
          <p:cNvPr id="51" name="Google Shape;51;p13"/>
          <p:cNvCxnSpPr/>
          <p:nvPr/>
        </p:nvCxnSpPr>
        <p:spPr>
          <a:xfrm>
            <a:off x="2250651" y="7399075"/>
            <a:ext cx="7807800" cy="0"/>
          </a:xfrm>
          <a:prstGeom prst="straightConnector1">
            <a:avLst/>
          </a:prstGeom>
          <a:noFill/>
          <a:ln cap="flat" cmpd="sng" w="12700">
            <a:solidFill>
              <a:srgbClr val="A5A5A5"/>
            </a:solidFill>
            <a:prstDash val="solid"/>
            <a:miter lim="8000"/>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5">
  <p:cSld name="TITLE_AND_BODY_7">
    <p:spTree>
      <p:nvGrpSpPr>
        <p:cNvPr id="52" name="Shape 52"/>
        <p:cNvGrpSpPr/>
        <p:nvPr/>
      </p:nvGrpSpPr>
      <p:grpSpPr>
        <a:xfrm>
          <a:off x="0" y="0"/>
          <a:ext cx="0" cy="0"/>
          <a:chOff x="0" y="0"/>
          <a:chExt cx="0" cy="0"/>
        </a:xfrm>
      </p:grpSpPr>
      <p:sp>
        <p:nvSpPr>
          <p:cNvPr id="53" name="Google Shape;53;p14"/>
          <p:cNvSpPr txBox="1"/>
          <p:nvPr>
            <p:ph type="title"/>
          </p:nvPr>
        </p:nvSpPr>
        <p:spPr>
          <a:xfrm>
            <a:off x="1993999" y="0"/>
            <a:ext cx="6070200" cy="39366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54" name="Google Shape;54;p14"/>
          <p:cNvSpPr txBox="1"/>
          <p:nvPr>
            <p:ph idx="1" type="body"/>
          </p:nvPr>
        </p:nvSpPr>
        <p:spPr>
          <a:xfrm>
            <a:off x="1993999" y="4007643"/>
            <a:ext cx="6070200" cy="2843700"/>
          </a:xfrm>
          <a:prstGeom prst="rect">
            <a:avLst/>
          </a:prstGeom>
          <a:noFill/>
          <a:ln>
            <a:noFill/>
          </a:ln>
        </p:spPr>
        <p:txBody>
          <a:bodyPr anchorCtr="0" anchor="t" bIns="113100" lIns="113100" spcFirstLastPara="1" rIns="113100" wrap="square" tIns="113100">
            <a:noAutofit/>
          </a:bodyPr>
          <a:lstStyle>
            <a:lvl1pPr indent="-228600" lvl="0" marL="457200" algn="ctr">
              <a:lnSpc>
                <a:spcPct val="115000"/>
              </a:lnSpc>
              <a:spcBef>
                <a:spcPts val="0"/>
              </a:spcBef>
              <a:spcAft>
                <a:spcPts val="0"/>
              </a:spcAft>
              <a:buSzPts val="2200"/>
              <a:buFont typeface="Helvetica Neue"/>
              <a:buNone/>
              <a:defRPr/>
            </a:lvl1pPr>
            <a:lvl2pPr indent="-228600" lvl="1" marL="914400" algn="ctr">
              <a:lnSpc>
                <a:spcPct val="115000"/>
              </a:lnSpc>
              <a:spcBef>
                <a:spcPts val="2000"/>
              </a:spcBef>
              <a:spcAft>
                <a:spcPts val="0"/>
              </a:spcAft>
              <a:buSzPts val="1700"/>
              <a:buFont typeface="Helvetica Neue"/>
              <a:buNone/>
              <a:defRPr/>
            </a:lvl2pPr>
            <a:lvl3pPr indent="-228600" lvl="2" marL="1371600" algn="ctr">
              <a:lnSpc>
                <a:spcPct val="115000"/>
              </a:lnSpc>
              <a:spcBef>
                <a:spcPts val="2000"/>
              </a:spcBef>
              <a:spcAft>
                <a:spcPts val="0"/>
              </a:spcAft>
              <a:buSzPts val="1700"/>
              <a:buFont typeface="Helvetica Neue"/>
              <a:buNone/>
              <a:defRPr/>
            </a:lvl3pPr>
            <a:lvl4pPr indent="-228600" lvl="3" marL="1828800" algn="ctr">
              <a:lnSpc>
                <a:spcPct val="115000"/>
              </a:lnSpc>
              <a:spcBef>
                <a:spcPts val="2000"/>
              </a:spcBef>
              <a:spcAft>
                <a:spcPts val="0"/>
              </a:spcAft>
              <a:buSzPts val="1700"/>
              <a:buFont typeface="Helvetica Neue"/>
              <a:buNone/>
              <a:defRPr/>
            </a:lvl4pPr>
            <a:lvl5pPr indent="-228600" lvl="4" marL="2286000" algn="ctr">
              <a:lnSpc>
                <a:spcPct val="115000"/>
              </a:lnSpc>
              <a:spcBef>
                <a:spcPts val="2000"/>
              </a:spcBef>
              <a:spcAft>
                <a:spcPts val="0"/>
              </a:spcAft>
              <a:buSzPts val="1700"/>
              <a:buFont typeface="Helvetica Neue"/>
              <a:buNone/>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55" name="Shape 55"/>
        <p:cNvGrpSpPr/>
        <p:nvPr/>
      </p:nvGrpSpPr>
      <p:grpSpPr>
        <a:xfrm>
          <a:off x="0" y="0"/>
          <a:ext cx="0" cy="0"/>
          <a:chOff x="0" y="0"/>
          <a:chExt cx="0" cy="0"/>
        </a:xfrm>
      </p:grpSpPr>
      <p:sp>
        <p:nvSpPr>
          <p:cNvPr id="56" name="Google Shape;56;p15"/>
          <p:cNvSpPr txBox="1"/>
          <p:nvPr>
            <p:ph type="title"/>
          </p:nvPr>
        </p:nvSpPr>
        <p:spPr>
          <a:xfrm>
            <a:off x="0" y="0"/>
            <a:ext cx="10058400" cy="1041300"/>
          </a:xfrm>
          <a:prstGeom prst="rect">
            <a:avLst/>
          </a:prstGeom>
          <a:noFill/>
          <a:ln>
            <a:noFill/>
          </a:ln>
        </p:spPr>
        <p:txBody>
          <a:bodyPr anchorCtr="0" anchor="ctr" bIns="113100" lIns="113100" spcFirstLastPara="1" rIns="113100" wrap="square" tIns="113100">
            <a:noAutofit/>
          </a:bodyPr>
          <a:lstStyle>
            <a:lvl1pPr lvl="0" marR="0" algn="l">
              <a:lnSpc>
                <a:spcPct val="100000"/>
              </a:lnSpc>
              <a:spcBef>
                <a:spcPts val="0"/>
              </a:spcBef>
              <a:spcAft>
                <a:spcPts val="0"/>
              </a:spcAft>
              <a:buSzPts val="3500"/>
              <a:buNone/>
              <a:defRPr i="0" u="none" cap="none" strike="noStrike"/>
            </a:lvl1pPr>
            <a:lvl2pPr lvl="1" marR="0" algn="ctr">
              <a:lnSpc>
                <a:spcPct val="100000"/>
              </a:lnSpc>
              <a:spcBef>
                <a:spcPts val="0"/>
              </a:spcBef>
              <a:spcAft>
                <a:spcPts val="0"/>
              </a:spcAft>
              <a:buSzPts val="3500"/>
              <a:buFont typeface="Arial"/>
              <a:buNone/>
              <a:defRPr sz="2200"/>
            </a:lvl2pPr>
            <a:lvl3pPr lvl="2" marR="0" algn="ctr">
              <a:lnSpc>
                <a:spcPct val="100000"/>
              </a:lnSpc>
              <a:spcBef>
                <a:spcPts val="0"/>
              </a:spcBef>
              <a:spcAft>
                <a:spcPts val="0"/>
              </a:spcAft>
              <a:buSzPts val="3500"/>
              <a:buFont typeface="Arial"/>
              <a:buNone/>
              <a:defRPr sz="2200"/>
            </a:lvl3pPr>
            <a:lvl4pPr lvl="3" marR="0" algn="ctr">
              <a:lnSpc>
                <a:spcPct val="100000"/>
              </a:lnSpc>
              <a:spcBef>
                <a:spcPts val="0"/>
              </a:spcBef>
              <a:spcAft>
                <a:spcPts val="0"/>
              </a:spcAft>
              <a:buSzPts val="3500"/>
              <a:buFont typeface="Arial"/>
              <a:buNone/>
              <a:defRPr sz="2200"/>
            </a:lvl4pPr>
            <a:lvl5pPr lvl="4" marR="0" algn="ctr">
              <a:lnSpc>
                <a:spcPct val="100000"/>
              </a:lnSpc>
              <a:spcBef>
                <a:spcPts val="0"/>
              </a:spcBef>
              <a:spcAft>
                <a:spcPts val="0"/>
              </a:spcAft>
              <a:buSzPts val="3500"/>
              <a:buFont typeface="Arial"/>
              <a:buNone/>
              <a:defRPr sz="2200"/>
            </a:lvl5pPr>
            <a:lvl6pPr lvl="5" marR="0" algn="ctr">
              <a:lnSpc>
                <a:spcPct val="100000"/>
              </a:lnSpc>
              <a:spcBef>
                <a:spcPts val="0"/>
              </a:spcBef>
              <a:spcAft>
                <a:spcPts val="0"/>
              </a:spcAft>
              <a:buSzPts val="3500"/>
              <a:buFont typeface="Arial"/>
              <a:buNone/>
              <a:defRPr sz="2200"/>
            </a:lvl6pPr>
            <a:lvl7pPr lvl="6" marR="0" algn="ctr">
              <a:lnSpc>
                <a:spcPct val="100000"/>
              </a:lnSpc>
              <a:spcBef>
                <a:spcPts val="0"/>
              </a:spcBef>
              <a:spcAft>
                <a:spcPts val="0"/>
              </a:spcAft>
              <a:buSzPts val="3500"/>
              <a:buFont typeface="Arial"/>
              <a:buNone/>
              <a:defRPr sz="2200"/>
            </a:lvl7pPr>
            <a:lvl8pPr lvl="7" marR="0" algn="ctr">
              <a:lnSpc>
                <a:spcPct val="100000"/>
              </a:lnSpc>
              <a:spcBef>
                <a:spcPts val="0"/>
              </a:spcBef>
              <a:spcAft>
                <a:spcPts val="0"/>
              </a:spcAft>
              <a:buSzPts val="3500"/>
              <a:buFont typeface="Arial"/>
              <a:buNone/>
              <a:defRPr sz="2200"/>
            </a:lvl8pPr>
            <a:lvl9pPr lvl="8" marR="0" algn="ctr">
              <a:lnSpc>
                <a:spcPct val="100000"/>
              </a:lnSpc>
              <a:spcBef>
                <a:spcPts val="0"/>
              </a:spcBef>
              <a:spcAft>
                <a:spcPts val="0"/>
              </a:spcAft>
              <a:buSzPts val="3500"/>
              <a:buFont typeface="Arial"/>
              <a:buNone/>
              <a:defRPr sz="22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8">
  <p:cSld name="Title &amp; Subtitle">
    <p:spTree>
      <p:nvGrpSpPr>
        <p:cNvPr id="57" name="Shape 57"/>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p:cSld name="TITLE_AND_BODY_5">
    <p:spTree>
      <p:nvGrpSpPr>
        <p:cNvPr id="58" name="Shape 58"/>
        <p:cNvGrpSpPr/>
        <p:nvPr/>
      </p:nvGrpSpPr>
      <p:grpSpPr>
        <a:xfrm>
          <a:off x="0" y="0"/>
          <a:ext cx="0" cy="0"/>
          <a:chOff x="0" y="0"/>
          <a:chExt cx="0" cy="0"/>
        </a:xfrm>
      </p:grpSpPr>
      <p:sp>
        <p:nvSpPr>
          <p:cNvPr id="59" name="Google Shape;59;p17"/>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1">
  <p:cSld name="Title &amp; Subtitle 3">
    <p:spTree>
      <p:nvGrpSpPr>
        <p:cNvPr id="60" name="Shape 60"/>
        <p:cNvGrpSpPr/>
        <p:nvPr/>
      </p:nvGrpSpPr>
      <p:grpSpPr>
        <a:xfrm>
          <a:off x="0" y="0"/>
          <a:ext cx="0" cy="0"/>
          <a:chOff x="0" y="0"/>
          <a:chExt cx="0" cy="0"/>
        </a:xfrm>
      </p:grpSpPr>
      <p:sp>
        <p:nvSpPr>
          <p:cNvPr id="61" name="Google Shape;61;p18"/>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marR="0" algn="ctr">
              <a:lnSpc>
                <a:spcPct val="100000"/>
              </a:lnSpc>
              <a:spcBef>
                <a:spcPts val="0"/>
              </a:spcBef>
              <a:spcAft>
                <a:spcPts val="0"/>
              </a:spcAft>
              <a:buClr>
                <a:srgbClr val="434343"/>
              </a:buClr>
              <a:buSzPts val="3500"/>
              <a:buFont typeface="Open Sans"/>
              <a:buNone/>
              <a:defRPr b="1" i="0" sz="2500" u="none" cap="none" strike="noStrike">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2pPr>
            <a:lvl3pPr lvl="2"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3pPr>
            <a:lvl4pPr lvl="3"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4pPr>
            <a:lvl5pPr lvl="4"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5pPr>
            <a:lvl6pPr lvl="5"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6pPr>
            <a:lvl7pPr lvl="6"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7pPr>
            <a:lvl8pPr lvl="7"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8pPr>
            <a:lvl9pPr lvl="8"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6" name="Shape 66"/>
        <p:cNvGrpSpPr/>
        <p:nvPr/>
      </p:nvGrpSpPr>
      <p:grpSpPr>
        <a:xfrm>
          <a:off x="0" y="0"/>
          <a:ext cx="0" cy="0"/>
          <a:chOff x="0" y="0"/>
          <a:chExt cx="0" cy="0"/>
        </a:xfrm>
      </p:grpSpPr>
      <p:sp>
        <p:nvSpPr>
          <p:cNvPr id="67" name="Google Shape;67;p20"/>
          <p:cNvSpPr txBox="1"/>
          <p:nvPr>
            <p:ph type="ctrTitle"/>
          </p:nvPr>
        </p:nvSpPr>
        <p:spPr>
          <a:xfrm>
            <a:off x="342879" y="1125136"/>
            <a:ext cx="9372600" cy="31017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6400"/>
              <a:buNone/>
              <a:defRPr sz="6400"/>
            </a:lvl1pPr>
            <a:lvl2pPr lvl="1" algn="ctr">
              <a:lnSpc>
                <a:spcPct val="100000"/>
              </a:lnSpc>
              <a:spcBef>
                <a:spcPts val="0"/>
              </a:spcBef>
              <a:spcAft>
                <a:spcPts val="0"/>
              </a:spcAft>
              <a:buSzPts val="6400"/>
              <a:buNone/>
              <a:defRPr sz="6400"/>
            </a:lvl2pPr>
            <a:lvl3pPr lvl="2" algn="ctr">
              <a:lnSpc>
                <a:spcPct val="100000"/>
              </a:lnSpc>
              <a:spcBef>
                <a:spcPts val="0"/>
              </a:spcBef>
              <a:spcAft>
                <a:spcPts val="0"/>
              </a:spcAft>
              <a:buSzPts val="6400"/>
              <a:buNone/>
              <a:defRPr sz="6400"/>
            </a:lvl3pPr>
            <a:lvl4pPr lvl="3" algn="ctr">
              <a:lnSpc>
                <a:spcPct val="100000"/>
              </a:lnSpc>
              <a:spcBef>
                <a:spcPts val="0"/>
              </a:spcBef>
              <a:spcAft>
                <a:spcPts val="0"/>
              </a:spcAft>
              <a:buSzPts val="6400"/>
              <a:buNone/>
              <a:defRPr sz="6400"/>
            </a:lvl4pPr>
            <a:lvl5pPr lvl="4" algn="ctr">
              <a:lnSpc>
                <a:spcPct val="100000"/>
              </a:lnSpc>
              <a:spcBef>
                <a:spcPts val="0"/>
              </a:spcBef>
              <a:spcAft>
                <a:spcPts val="0"/>
              </a:spcAft>
              <a:buSzPts val="6400"/>
              <a:buNone/>
              <a:defRPr sz="6400"/>
            </a:lvl5pPr>
            <a:lvl6pPr lvl="5" algn="ctr">
              <a:lnSpc>
                <a:spcPct val="100000"/>
              </a:lnSpc>
              <a:spcBef>
                <a:spcPts val="0"/>
              </a:spcBef>
              <a:spcAft>
                <a:spcPts val="0"/>
              </a:spcAft>
              <a:buSzPts val="6400"/>
              <a:buNone/>
              <a:defRPr sz="6400"/>
            </a:lvl6pPr>
            <a:lvl7pPr lvl="6" algn="ctr">
              <a:lnSpc>
                <a:spcPct val="100000"/>
              </a:lnSpc>
              <a:spcBef>
                <a:spcPts val="0"/>
              </a:spcBef>
              <a:spcAft>
                <a:spcPts val="0"/>
              </a:spcAft>
              <a:buSzPts val="6400"/>
              <a:buNone/>
              <a:defRPr sz="6400"/>
            </a:lvl7pPr>
            <a:lvl8pPr lvl="7" algn="ctr">
              <a:lnSpc>
                <a:spcPct val="100000"/>
              </a:lnSpc>
              <a:spcBef>
                <a:spcPts val="0"/>
              </a:spcBef>
              <a:spcAft>
                <a:spcPts val="0"/>
              </a:spcAft>
              <a:buSzPts val="6400"/>
              <a:buNone/>
              <a:defRPr sz="6400"/>
            </a:lvl8pPr>
            <a:lvl9pPr lvl="8" algn="ctr">
              <a:lnSpc>
                <a:spcPct val="100000"/>
              </a:lnSpc>
              <a:spcBef>
                <a:spcPts val="0"/>
              </a:spcBef>
              <a:spcAft>
                <a:spcPts val="0"/>
              </a:spcAft>
              <a:buSzPts val="6400"/>
              <a:buNone/>
              <a:defRPr sz="6400"/>
            </a:lvl9pPr>
          </a:lstStyle>
          <a:p/>
        </p:txBody>
      </p:sp>
      <p:sp>
        <p:nvSpPr>
          <p:cNvPr id="68" name="Google Shape;68;p20"/>
          <p:cNvSpPr txBox="1"/>
          <p:nvPr>
            <p:ph idx="1" type="subTitle"/>
          </p:nvPr>
        </p:nvSpPr>
        <p:spPr>
          <a:xfrm>
            <a:off x="342870" y="4282678"/>
            <a:ext cx="9372600" cy="11976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69" name="Google Shape;69;p2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0" name="Shape 70"/>
        <p:cNvGrpSpPr/>
        <p:nvPr/>
      </p:nvGrpSpPr>
      <p:grpSpPr>
        <a:xfrm>
          <a:off x="0" y="0"/>
          <a:ext cx="0" cy="0"/>
          <a:chOff x="0" y="0"/>
          <a:chExt cx="0" cy="0"/>
        </a:xfrm>
      </p:grpSpPr>
      <p:sp>
        <p:nvSpPr>
          <p:cNvPr id="71" name="Google Shape;71;p21"/>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72" name="Google Shape;72;p2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 name="Shape 10"/>
        <p:cNvGrpSpPr/>
        <p:nvPr/>
      </p:nvGrpSpPr>
      <p:grpSpPr>
        <a:xfrm>
          <a:off x="0" y="0"/>
          <a:ext cx="0" cy="0"/>
          <a:chOff x="0" y="0"/>
          <a:chExt cx="0" cy="0"/>
        </a:xfrm>
      </p:grpSpPr>
      <p:sp>
        <p:nvSpPr>
          <p:cNvPr id="11" name="Google Shape;11;p3"/>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2" name="Google Shape;12;p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3" name="Shape 73"/>
        <p:cNvGrpSpPr/>
        <p:nvPr/>
      </p:nvGrpSpPr>
      <p:grpSpPr>
        <a:xfrm>
          <a:off x="0" y="0"/>
          <a:ext cx="0" cy="0"/>
          <a:chOff x="0" y="0"/>
          <a:chExt cx="0" cy="0"/>
        </a:xfrm>
      </p:grpSpPr>
      <p:sp>
        <p:nvSpPr>
          <p:cNvPr id="74" name="Google Shape;74;p22"/>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75" name="Google Shape;75;p22"/>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76" name="Google Shape;76;p2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7" name="Shape 77"/>
        <p:cNvGrpSpPr/>
        <p:nvPr/>
      </p:nvGrpSpPr>
      <p:grpSpPr>
        <a:xfrm>
          <a:off x="0" y="0"/>
          <a:ext cx="0" cy="0"/>
          <a:chOff x="0" y="0"/>
          <a:chExt cx="0" cy="0"/>
        </a:xfrm>
      </p:grpSpPr>
      <p:sp>
        <p:nvSpPr>
          <p:cNvPr id="78" name="Google Shape;78;p23"/>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79" name="Google Shape;79;p23"/>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80" name="Google Shape;80;p23"/>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81" name="Google Shape;81;p2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2" name="Shape 82"/>
        <p:cNvGrpSpPr/>
        <p:nvPr/>
      </p:nvGrpSpPr>
      <p:grpSpPr>
        <a:xfrm>
          <a:off x="0" y="0"/>
          <a:ext cx="0" cy="0"/>
          <a:chOff x="0" y="0"/>
          <a:chExt cx="0" cy="0"/>
        </a:xfrm>
      </p:grpSpPr>
      <p:sp>
        <p:nvSpPr>
          <p:cNvPr id="83" name="Google Shape;83;p24"/>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84" name="Google Shape;84;p2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5" name="Shape 85"/>
        <p:cNvGrpSpPr/>
        <p:nvPr/>
      </p:nvGrpSpPr>
      <p:grpSpPr>
        <a:xfrm>
          <a:off x="0" y="0"/>
          <a:ext cx="0" cy="0"/>
          <a:chOff x="0" y="0"/>
          <a:chExt cx="0" cy="0"/>
        </a:xfrm>
      </p:grpSpPr>
      <p:sp>
        <p:nvSpPr>
          <p:cNvPr id="86" name="Google Shape;86;p25"/>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87" name="Google Shape;87;p25"/>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88" name="Google Shape;88;p2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9" name="Shape 89"/>
        <p:cNvGrpSpPr/>
        <p:nvPr/>
      </p:nvGrpSpPr>
      <p:grpSpPr>
        <a:xfrm>
          <a:off x="0" y="0"/>
          <a:ext cx="0" cy="0"/>
          <a:chOff x="0" y="0"/>
          <a:chExt cx="0" cy="0"/>
        </a:xfrm>
      </p:grpSpPr>
      <p:sp>
        <p:nvSpPr>
          <p:cNvPr id="90" name="Google Shape;90;p26"/>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91" name="Google Shape;91;p2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2" name="Shape 92"/>
        <p:cNvGrpSpPr/>
        <p:nvPr/>
      </p:nvGrpSpPr>
      <p:grpSpPr>
        <a:xfrm>
          <a:off x="0" y="0"/>
          <a:ext cx="0" cy="0"/>
          <a:chOff x="0" y="0"/>
          <a:chExt cx="0" cy="0"/>
        </a:xfrm>
      </p:grpSpPr>
      <p:sp>
        <p:nvSpPr>
          <p:cNvPr id="93" name="Google Shape;93;p27"/>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27"/>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95" name="Google Shape;95;p27"/>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96" name="Google Shape;96;p27"/>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97" name="Google Shape;97;p2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8" name="Shape 98"/>
        <p:cNvGrpSpPr/>
        <p:nvPr/>
      </p:nvGrpSpPr>
      <p:grpSpPr>
        <a:xfrm>
          <a:off x="0" y="0"/>
          <a:ext cx="0" cy="0"/>
          <a:chOff x="0" y="0"/>
          <a:chExt cx="0" cy="0"/>
        </a:xfrm>
      </p:grpSpPr>
      <p:sp>
        <p:nvSpPr>
          <p:cNvPr id="99" name="Google Shape;99;p28"/>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2200"/>
              <a:buNone/>
              <a:defRPr/>
            </a:lvl1pPr>
          </a:lstStyle>
          <a:p/>
        </p:txBody>
      </p:sp>
      <p:sp>
        <p:nvSpPr>
          <p:cNvPr id="100" name="Google Shape;100;p2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1" name="Shape 101"/>
        <p:cNvGrpSpPr/>
        <p:nvPr/>
      </p:nvGrpSpPr>
      <p:grpSpPr>
        <a:xfrm>
          <a:off x="0" y="0"/>
          <a:ext cx="0" cy="0"/>
          <a:chOff x="0" y="0"/>
          <a:chExt cx="0" cy="0"/>
        </a:xfrm>
      </p:grpSpPr>
      <p:sp>
        <p:nvSpPr>
          <p:cNvPr id="102" name="Google Shape;102;p29"/>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103" name="Google Shape;103;p29"/>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2000"/>
              </a:spcBef>
              <a:spcAft>
                <a:spcPts val="0"/>
              </a:spcAft>
              <a:buSzPts val="1700"/>
              <a:buChar char="○"/>
              <a:defRPr/>
            </a:lvl2pPr>
            <a:lvl3pPr indent="-336550" lvl="2" marL="1371600" algn="ctr">
              <a:lnSpc>
                <a:spcPct val="115000"/>
              </a:lnSpc>
              <a:spcBef>
                <a:spcPts val="2000"/>
              </a:spcBef>
              <a:spcAft>
                <a:spcPts val="0"/>
              </a:spcAft>
              <a:buSzPts val="1700"/>
              <a:buChar char="■"/>
              <a:defRPr/>
            </a:lvl3pPr>
            <a:lvl4pPr indent="-336550" lvl="3" marL="1828800" algn="ctr">
              <a:lnSpc>
                <a:spcPct val="115000"/>
              </a:lnSpc>
              <a:spcBef>
                <a:spcPts val="2000"/>
              </a:spcBef>
              <a:spcAft>
                <a:spcPts val="0"/>
              </a:spcAft>
              <a:buSzPts val="1700"/>
              <a:buChar char="●"/>
              <a:defRPr/>
            </a:lvl4pPr>
            <a:lvl5pPr indent="-336550" lvl="4" marL="2286000" algn="ctr">
              <a:lnSpc>
                <a:spcPct val="115000"/>
              </a:lnSpc>
              <a:spcBef>
                <a:spcPts val="2000"/>
              </a:spcBef>
              <a:spcAft>
                <a:spcPts val="0"/>
              </a:spcAft>
              <a:buSzPts val="1700"/>
              <a:buChar char="○"/>
              <a:defRPr/>
            </a:lvl5pPr>
            <a:lvl6pPr indent="-336550" lvl="5" marL="2743200" algn="ctr">
              <a:lnSpc>
                <a:spcPct val="115000"/>
              </a:lnSpc>
              <a:spcBef>
                <a:spcPts val="2000"/>
              </a:spcBef>
              <a:spcAft>
                <a:spcPts val="0"/>
              </a:spcAft>
              <a:buSzPts val="1700"/>
              <a:buChar char="■"/>
              <a:defRPr/>
            </a:lvl6pPr>
            <a:lvl7pPr indent="-336550" lvl="6" marL="3200400" algn="ctr">
              <a:lnSpc>
                <a:spcPct val="115000"/>
              </a:lnSpc>
              <a:spcBef>
                <a:spcPts val="2000"/>
              </a:spcBef>
              <a:spcAft>
                <a:spcPts val="0"/>
              </a:spcAft>
              <a:buSzPts val="1700"/>
              <a:buChar char="●"/>
              <a:defRPr/>
            </a:lvl7pPr>
            <a:lvl8pPr indent="-336550" lvl="7" marL="3657600" algn="ctr">
              <a:lnSpc>
                <a:spcPct val="115000"/>
              </a:lnSpc>
              <a:spcBef>
                <a:spcPts val="2000"/>
              </a:spcBef>
              <a:spcAft>
                <a:spcPts val="0"/>
              </a:spcAft>
              <a:buSzPts val="1700"/>
              <a:buChar char="○"/>
              <a:defRPr/>
            </a:lvl8pPr>
            <a:lvl9pPr indent="-336550" lvl="8" marL="4114800" algn="ctr">
              <a:lnSpc>
                <a:spcPct val="115000"/>
              </a:lnSpc>
              <a:spcBef>
                <a:spcPts val="2000"/>
              </a:spcBef>
              <a:spcAft>
                <a:spcPts val="2000"/>
              </a:spcAft>
              <a:buSzPts val="1700"/>
              <a:buChar char="■"/>
              <a:defRPr/>
            </a:lvl9pPr>
          </a:lstStyle>
          <a:p/>
        </p:txBody>
      </p:sp>
      <p:sp>
        <p:nvSpPr>
          <p:cNvPr id="104" name="Google Shape;104;p2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5" name="Shape 105"/>
        <p:cNvGrpSpPr/>
        <p:nvPr/>
      </p:nvGrpSpPr>
      <p:grpSpPr>
        <a:xfrm>
          <a:off x="0" y="0"/>
          <a:ext cx="0" cy="0"/>
          <a:chOff x="0" y="0"/>
          <a:chExt cx="0" cy="0"/>
        </a:xfrm>
      </p:grpSpPr>
      <p:sp>
        <p:nvSpPr>
          <p:cNvPr id="106" name="Google Shape;106;p3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4"/>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5" name="Google Shape;15;p4"/>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16" name="Google Shape;16;p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7" name="Shape 17"/>
        <p:cNvGrpSpPr/>
        <p:nvPr/>
      </p:nvGrpSpPr>
      <p:grpSpPr>
        <a:xfrm>
          <a:off x="0" y="0"/>
          <a:ext cx="0" cy="0"/>
          <a:chOff x="0" y="0"/>
          <a:chExt cx="0" cy="0"/>
        </a:xfrm>
      </p:grpSpPr>
      <p:sp>
        <p:nvSpPr>
          <p:cNvPr id="18" name="Google Shape;18;p5"/>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9" name="Google Shape;19;p5"/>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0" name="Google Shape;20;p5"/>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1" name="Google Shape;21;p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6"/>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4" name="Google Shape;24;p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5" name="Shape 25"/>
        <p:cNvGrpSpPr/>
        <p:nvPr/>
      </p:nvGrpSpPr>
      <p:grpSpPr>
        <a:xfrm>
          <a:off x="0" y="0"/>
          <a:ext cx="0" cy="0"/>
          <a:chOff x="0" y="0"/>
          <a:chExt cx="0" cy="0"/>
        </a:xfrm>
      </p:grpSpPr>
      <p:sp>
        <p:nvSpPr>
          <p:cNvPr id="26" name="Google Shape;26;p7"/>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27" name="Google Shape;27;p7"/>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8" name="Google Shape;28;p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9" name="Shape 29"/>
        <p:cNvGrpSpPr/>
        <p:nvPr/>
      </p:nvGrpSpPr>
      <p:grpSpPr>
        <a:xfrm>
          <a:off x="0" y="0"/>
          <a:ext cx="0" cy="0"/>
          <a:chOff x="0" y="0"/>
          <a:chExt cx="0" cy="0"/>
        </a:xfrm>
      </p:grpSpPr>
      <p:sp>
        <p:nvSpPr>
          <p:cNvPr id="30" name="Google Shape;30;p8"/>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31" name="Google Shape;31;p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2" name="Shape 32"/>
        <p:cNvGrpSpPr/>
        <p:nvPr/>
      </p:nvGrpSpPr>
      <p:grpSpPr>
        <a:xfrm>
          <a:off x="0" y="0"/>
          <a:ext cx="0" cy="0"/>
          <a:chOff x="0" y="0"/>
          <a:chExt cx="0" cy="0"/>
        </a:xfrm>
      </p:grpSpPr>
      <p:sp>
        <p:nvSpPr>
          <p:cNvPr id="33" name="Google Shape;33;p9"/>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9"/>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5" name="Google Shape;35;p9"/>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6" name="Google Shape;36;p9"/>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37" name="Google Shape;37;p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8" name="Shape 38"/>
        <p:cNvGrpSpPr/>
        <p:nvPr/>
      </p:nvGrpSpPr>
      <p:grpSpPr>
        <a:xfrm>
          <a:off x="0" y="0"/>
          <a:ext cx="0" cy="0"/>
          <a:chOff x="0" y="0"/>
          <a:chExt cx="0" cy="0"/>
        </a:xfrm>
      </p:grpSpPr>
      <p:sp>
        <p:nvSpPr>
          <p:cNvPr id="39" name="Google Shape;39;p10"/>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2200"/>
              <a:buNone/>
              <a:defRPr/>
            </a:lvl1pPr>
          </a:lstStyle>
          <a:p/>
        </p:txBody>
      </p:sp>
      <p:sp>
        <p:nvSpPr>
          <p:cNvPr id="40" name="Google Shape;40;p1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0" Type="http://schemas.openxmlformats.org/officeDocument/2006/relationships/slideLayout" Target="../slideLayouts/slideLayout27.xml"/><Relationship Id="rId12" Type="http://schemas.openxmlformats.org/officeDocument/2006/relationships/theme" Target="../theme/theme2.xml"/><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9" Type="http://schemas.openxmlformats.org/officeDocument/2006/relationships/slideLayout" Target="../slideLayouts/slideLayout26.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2000"/>
              </a:spcBef>
              <a:spcAft>
                <a:spcPts val="200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2" name="Shape 62"/>
        <p:cNvGrpSpPr/>
        <p:nvPr/>
      </p:nvGrpSpPr>
      <p:grpSpPr>
        <a:xfrm>
          <a:off x="0" y="0"/>
          <a:ext cx="0" cy="0"/>
          <a:chOff x="0" y="0"/>
          <a:chExt cx="0" cy="0"/>
        </a:xfrm>
      </p:grpSpPr>
      <p:sp>
        <p:nvSpPr>
          <p:cNvPr id="63" name="Google Shape;63;p19"/>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64" name="Google Shape;64;p19"/>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2000"/>
              </a:spcBef>
              <a:spcAft>
                <a:spcPts val="200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65" name="Google Shape;65;p1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8.jpg"/><Relationship Id="rId4" Type="http://schemas.openxmlformats.org/officeDocument/2006/relationships/hyperlink" Target="https://go.impact.com/WB-PC-AW-Influencers-by-Savage-X-Fenty-The-channel-the-myth-the-legend.html" TargetMode="External"/><Relationship Id="rId5" Type="http://schemas.openxmlformats.org/officeDocument/2006/relationships/hyperlink" Target="https://impact.com/" TargetMode="External"/><Relationship Id="rId6"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8.jpg"/><Relationship Id="rId4" Type="http://schemas.openxmlformats.org/officeDocument/2006/relationships/image" Target="../media/image7.png"/><Relationship Id="rId9" Type="http://schemas.openxmlformats.org/officeDocument/2006/relationships/image" Target="../media/image3.png"/><Relationship Id="rId5" Type="http://schemas.openxmlformats.org/officeDocument/2006/relationships/hyperlink" Target="https://impact.com/partnerships/want-to-be-a-content-creator-five-lessons-on-getting-started-from-fithealthymommas-first-year/" TargetMode="External"/><Relationship Id="rId6" Type="http://schemas.openxmlformats.org/officeDocument/2006/relationships/hyperlink" Target="https://shortyawards.com/10th/pure-michigan-fall-seek-campaign" TargetMode="External"/><Relationship Id="rId7" Type="http://schemas.openxmlformats.org/officeDocument/2006/relationships/hyperlink" Target="https://www.instagram.com/arianagrande" TargetMode="External"/><Relationship Id="rId8" Type="http://schemas.openxmlformats.org/officeDocument/2006/relationships/hyperlink" Target="https://impact.com/"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8.jpg"/><Relationship Id="rId4" Type="http://schemas.openxmlformats.org/officeDocument/2006/relationships/image" Target="../media/image37.jpg"/><Relationship Id="rId5" Type="http://schemas.openxmlformats.org/officeDocument/2006/relationships/hyperlink" Target="https://impact.com/" TargetMode="External"/><Relationship Id="rId6" Type="http://schemas.openxmlformats.org/officeDocument/2006/relationships/image" Target="../media/image3.png"/></Relationships>
</file>

<file path=ppt/slides/_rels/slide13.xml.rels><?xml version="1.0" encoding="UTF-8" standalone="yes"?><Relationships xmlns="http://schemas.openxmlformats.org/package/2006/relationships"><Relationship Id="rId10" Type="http://schemas.openxmlformats.org/officeDocument/2006/relationships/image" Target="../media/image3.png"/><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8.jpg"/><Relationship Id="rId4" Type="http://schemas.openxmlformats.org/officeDocument/2006/relationships/image" Target="../media/image43.png"/><Relationship Id="rId9" Type="http://schemas.openxmlformats.org/officeDocument/2006/relationships/hyperlink" Target="https://impact.com/" TargetMode="External"/><Relationship Id="rId5" Type="http://schemas.openxmlformats.org/officeDocument/2006/relationships/image" Target="../media/image39.png"/><Relationship Id="rId6" Type="http://schemas.openxmlformats.org/officeDocument/2006/relationships/image" Target="../media/image7.png"/><Relationship Id="rId7" Type="http://schemas.openxmlformats.org/officeDocument/2006/relationships/hyperlink" Target="https://www.businessinsider.com/influencer-marketer-platforms-ad-spend-analysis-instagram-tiktok-2020-2" TargetMode="External"/><Relationship Id="rId8" Type="http://schemas.openxmlformats.org/officeDocument/2006/relationships/image" Target="../media/image52.png"/></Relationships>
</file>

<file path=ppt/slides/_rels/slide14.xml.rels><?xml version="1.0" encoding="UTF-8" standalone="yes"?><Relationships xmlns="http://schemas.openxmlformats.org/package/2006/relationships"><Relationship Id="rId10" Type="http://schemas.openxmlformats.org/officeDocument/2006/relationships/image" Target="../media/image3.png"/><Relationship Id="rId1" Type="http://schemas.openxmlformats.org/officeDocument/2006/relationships/slideLayout" Target="../slideLayouts/slideLayout18.xml"/><Relationship Id="rId2" Type="http://schemas.openxmlformats.org/officeDocument/2006/relationships/notesSlide" Target="../notesSlides/notesSlide14.xml"/><Relationship Id="rId3" Type="http://schemas.openxmlformats.org/officeDocument/2006/relationships/image" Target="../media/image8.jpg"/><Relationship Id="rId4" Type="http://schemas.openxmlformats.org/officeDocument/2006/relationships/hyperlink" Target="https://techcrunch.com/2017/11/09/chinas-toutiao-is-buying-musical-ly-in-a-deal-worth-800m-1b/" TargetMode="External"/><Relationship Id="rId9" Type="http://schemas.openxmlformats.org/officeDocument/2006/relationships/hyperlink" Target="https://impact.com/" TargetMode="External"/><Relationship Id="rId5" Type="http://schemas.openxmlformats.org/officeDocument/2006/relationships/hyperlink" Target="https://techcrunch.com/2017/11/09/chinas-toutiao-is-buying-musical-ly-in-a-deal-worth-800m-1b/" TargetMode="External"/><Relationship Id="rId6" Type="http://schemas.openxmlformats.org/officeDocument/2006/relationships/hyperlink" Target="https://techcrunch.com/2017/11/09/chinas-toutiao-is-buying-musical-ly-in-a-deal-worth-800m-1b/" TargetMode="External"/><Relationship Id="rId7" Type="http://schemas.openxmlformats.org/officeDocument/2006/relationships/hyperlink" Target="https://www.cnet.com/news/10-most-downloaded-apps-of-the-decade-facebook-dominated-2010-2019/" TargetMode="External"/><Relationship Id="rId8" Type="http://schemas.openxmlformats.org/officeDocument/2006/relationships/image" Target="../media/image48.png"/></Relationships>
</file>

<file path=ppt/slides/_rels/slide15.xml.rels><?xml version="1.0" encoding="UTF-8" standalone="yes"?><Relationships xmlns="http://schemas.openxmlformats.org/package/2006/relationships"><Relationship Id="rId10" Type="http://schemas.openxmlformats.org/officeDocument/2006/relationships/image" Target="../media/image3.png"/><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image" Target="../media/image8.jpg"/><Relationship Id="rId4" Type="http://schemas.openxmlformats.org/officeDocument/2006/relationships/image" Target="../media/image45.jpg"/><Relationship Id="rId9" Type="http://schemas.openxmlformats.org/officeDocument/2006/relationships/hyperlink" Target="https://impact.com/" TargetMode="External"/><Relationship Id="rId5" Type="http://schemas.openxmlformats.org/officeDocument/2006/relationships/image" Target="../media/image39.png"/><Relationship Id="rId6" Type="http://schemas.openxmlformats.org/officeDocument/2006/relationships/image" Target="../media/image7.png"/><Relationship Id="rId7" Type="http://schemas.openxmlformats.org/officeDocument/2006/relationships/hyperlink" Target="https://turner.substack.com/p/the-rise-of-tiktok-and-understanding" TargetMode="External"/><Relationship Id="rId8" Type="http://schemas.openxmlformats.org/officeDocument/2006/relationships/image" Target="../media/image5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 Id="rId3" Type="http://schemas.openxmlformats.org/officeDocument/2006/relationships/image" Target="../media/image8.jpg"/><Relationship Id="rId4" Type="http://schemas.openxmlformats.org/officeDocument/2006/relationships/image" Target="../media/image7.png"/><Relationship Id="rId5" Type="http://schemas.openxmlformats.org/officeDocument/2006/relationships/image" Target="../media/image74.png"/><Relationship Id="rId6" Type="http://schemas.openxmlformats.org/officeDocument/2006/relationships/image" Target="../media/image49.png"/><Relationship Id="rId7" Type="http://schemas.openxmlformats.org/officeDocument/2006/relationships/hyperlink" Target="https://impact.com/" TargetMode="External"/><Relationship Id="rId8"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8.jpg"/><Relationship Id="rId4" Type="http://schemas.openxmlformats.org/officeDocument/2006/relationships/image" Target="../media/image7.png"/><Relationship Id="rId5" Type="http://schemas.openxmlformats.org/officeDocument/2006/relationships/hyperlink" Target="https://impact.com/" TargetMode="External"/><Relationship Id="rId6"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8.jpg"/><Relationship Id="rId4" Type="http://schemas.openxmlformats.org/officeDocument/2006/relationships/image" Target="../media/image7.png"/><Relationship Id="rId5" Type="http://schemas.openxmlformats.org/officeDocument/2006/relationships/image" Target="../media/image62.png"/><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 Id="rId3" Type="http://schemas.openxmlformats.org/officeDocument/2006/relationships/image" Target="../media/image8.jpg"/><Relationship Id="rId4" Type="http://schemas.openxmlformats.org/officeDocument/2006/relationships/hyperlink" Target="https://impact.com/partnerships/spot-the-bot-five-tips-to-avoid-scammy-influencers/" TargetMode="External"/><Relationship Id="rId5" Type="http://schemas.openxmlformats.org/officeDocument/2006/relationships/image" Target="../media/image7.png"/><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 Id="rId3" Type="http://schemas.openxmlformats.org/officeDocument/2006/relationships/image" Target="../media/image8.jpg"/><Relationship Id="rId4" Type="http://schemas.openxmlformats.org/officeDocument/2006/relationships/image" Target="../media/image7.png"/><Relationship Id="rId9" Type="http://schemas.openxmlformats.org/officeDocument/2006/relationships/image" Target="../media/image3.png"/><Relationship Id="rId5" Type="http://schemas.openxmlformats.org/officeDocument/2006/relationships/image" Target="../media/image60.png"/><Relationship Id="rId6" Type="http://schemas.openxmlformats.org/officeDocument/2006/relationships/image" Target="../media/image53.png"/><Relationship Id="rId7" Type="http://schemas.openxmlformats.org/officeDocument/2006/relationships/image" Target="../media/image71.png"/><Relationship Id="rId8" Type="http://schemas.openxmlformats.org/officeDocument/2006/relationships/hyperlink" Target="https://impact.co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8.jpg"/><Relationship Id="rId4" Type="http://schemas.openxmlformats.org/officeDocument/2006/relationships/image" Target="../media/image7.png"/><Relationship Id="rId5" Type="http://schemas.openxmlformats.org/officeDocument/2006/relationships/hyperlink" Target="https://impact.com/" TargetMode="External"/><Relationship Id="rId6"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 Id="rId3" Type="http://schemas.openxmlformats.org/officeDocument/2006/relationships/image" Target="../media/image8.jpg"/><Relationship Id="rId4" Type="http://schemas.openxmlformats.org/officeDocument/2006/relationships/image" Target="../media/image66.jpg"/><Relationship Id="rId5" Type="http://schemas.openxmlformats.org/officeDocument/2006/relationships/hyperlink" Target="https://impact.com/" TargetMode="External"/><Relationship Id="rId6"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 Id="rId3" Type="http://schemas.openxmlformats.org/officeDocument/2006/relationships/image" Target="../media/image64.jpg"/><Relationship Id="rId4" Type="http://schemas.openxmlformats.org/officeDocument/2006/relationships/hyperlink" Target="https://impact.com/" TargetMode="External"/><Relationship Id="rId5"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4.xml"/><Relationship Id="rId3" Type="http://schemas.openxmlformats.org/officeDocument/2006/relationships/image" Target="../media/image68.png"/><Relationship Id="rId4" Type="http://schemas.openxmlformats.org/officeDocument/2006/relationships/image" Target="../media/image64.jpg"/><Relationship Id="rId5" Type="http://schemas.openxmlformats.org/officeDocument/2006/relationships/image" Target="../media/image7.png"/><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5.xml"/><Relationship Id="rId3" Type="http://schemas.openxmlformats.org/officeDocument/2006/relationships/image" Target="../media/image64.jpg"/><Relationship Id="rId4" Type="http://schemas.openxmlformats.org/officeDocument/2006/relationships/image" Target="../media/image7.png"/><Relationship Id="rId5" Type="http://schemas.openxmlformats.org/officeDocument/2006/relationships/hyperlink" Target="https://content-na1.emarketer.com/influencer-marketing-s-growing-popularity-comes-with-growing-pains-with-roi-measurement-posing-biggest-challenges" TargetMode="External"/><Relationship Id="rId6" Type="http://schemas.openxmlformats.org/officeDocument/2006/relationships/image" Target="../media/image80.png"/><Relationship Id="rId7" Type="http://schemas.openxmlformats.org/officeDocument/2006/relationships/hyperlink" Target="https://impact.com/" TargetMode="External"/><Relationship Id="rId8"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6.xml"/><Relationship Id="rId3" Type="http://schemas.openxmlformats.org/officeDocument/2006/relationships/image" Target="../media/image64.jpg"/><Relationship Id="rId4" Type="http://schemas.openxmlformats.org/officeDocument/2006/relationships/image" Target="../media/image7.png"/><Relationship Id="rId5" Type="http://schemas.openxmlformats.org/officeDocument/2006/relationships/hyperlink" Target="https://impact.com/" TargetMode="External"/><Relationship Id="rId6"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7.xml"/><Relationship Id="rId3" Type="http://schemas.openxmlformats.org/officeDocument/2006/relationships/image" Target="../media/image64.jpg"/><Relationship Id="rId4" Type="http://schemas.openxmlformats.org/officeDocument/2006/relationships/image" Target="../media/image73.jpg"/><Relationship Id="rId5" Type="http://schemas.openxmlformats.org/officeDocument/2006/relationships/hyperlink" Target="https://impact.com/" TargetMode="External"/><Relationship Id="rId6"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8.xml"/><Relationship Id="rId3" Type="http://schemas.openxmlformats.org/officeDocument/2006/relationships/image" Target="../media/image64.jpg"/><Relationship Id="rId4" Type="http://schemas.openxmlformats.org/officeDocument/2006/relationships/image" Target="../media/image7.png"/><Relationship Id="rId9" Type="http://schemas.openxmlformats.org/officeDocument/2006/relationships/image" Target="../media/image3.png"/><Relationship Id="rId5" Type="http://schemas.openxmlformats.org/officeDocument/2006/relationships/image" Target="../media/image52.png"/><Relationship Id="rId6" Type="http://schemas.openxmlformats.org/officeDocument/2006/relationships/image" Target="../media/image39.png"/><Relationship Id="rId7" Type="http://schemas.openxmlformats.org/officeDocument/2006/relationships/image" Target="../media/image84.jpg"/><Relationship Id="rId8" Type="http://schemas.openxmlformats.org/officeDocument/2006/relationships/hyperlink" Target="https://impact.com/"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9.xml"/><Relationship Id="rId3" Type="http://schemas.openxmlformats.org/officeDocument/2006/relationships/image" Target="../media/image64.jpg"/><Relationship Id="rId4" Type="http://schemas.openxmlformats.org/officeDocument/2006/relationships/image" Target="../media/image7.png"/><Relationship Id="rId5" Type="http://schemas.openxmlformats.org/officeDocument/2006/relationships/hyperlink" Target="https://go.impact.com/CS-PM-EV-IvoryElla-TYP.html?_ga=2.96230364.1778011839.1620048064-44528119.1617828381" TargetMode="External"/><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xml"/><Relationship Id="rId3" Type="http://schemas.openxmlformats.org/officeDocument/2006/relationships/image" Target="../media/image16.jpg"/><Relationship Id="rId4" Type="http://schemas.openxmlformats.org/officeDocument/2006/relationships/hyperlink" Target="https://digitalmarketinginstitute.com/blog/20-influencer-marketing-statistics-that-will-surprise-you#" TargetMode="External"/><Relationship Id="rId5" Type="http://schemas.openxmlformats.org/officeDocument/2006/relationships/hyperlink" Target="https://influencermarketinghub.com/influencer-marketing-roi/" TargetMode="External"/><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0.xml"/><Relationship Id="rId3" Type="http://schemas.openxmlformats.org/officeDocument/2006/relationships/image" Target="../media/image64.jpg"/><Relationship Id="rId4" Type="http://schemas.openxmlformats.org/officeDocument/2006/relationships/image" Target="../media/image7.png"/><Relationship Id="rId5" Type="http://schemas.openxmlformats.org/officeDocument/2006/relationships/image" Target="../media/image92.png"/><Relationship Id="rId6" Type="http://schemas.openxmlformats.org/officeDocument/2006/relationships/image" Target="../media/image83.png"/><Relationship Id="rId7" Type="http://schemas.openxmlformats.org/officeDocument/2006/relationships/hyperlink" Target="https://impact.com/" TargetMode="External"/><Relationship Id="rId8" Type="http://schemas.openxmlformats.org/officeDocument/2006/relationships/image" Target="../media/image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1.xml"/><Relationship Id="rId3" Type="http://schemas.openxmlformats.org/officeDocument/2006/relationships/image" Target="../media/image64.jpg"/><Relationship Id="rId4" Type="http://schemas.openxmlformats.org/officeDocument/2006/relationships/image" Target="../media/image7.png"/><Relationship Id="rId5" Type="http://schemas.openxmlformats.org/officeDocument/2006/relationships/hyperlink" Target="https://go.impact.com/CS-PC-CD-Razer-TYP.html?_ga=2.70126546.336260980.1619535340-44528119.1617828381" TargetMode="External"/><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2.xml"/><Relationship Id="rId3" Type="http://schemas.openxmlformats.org/officeDocument/2006/relationships/image" Target="../media/image64.jpg"/><Relationship Id="rId4" Type="http://schemas.openxmlformats.org/officeDocument/2006/relationships/image" Target="../media/image7.png"/><Relationship Id="rId5" Type="http://schemas.openxmlformats.org/officeDocument/2006/relationships/image" Target="../media/image82.jpg"/><Relationship Id="rId6" Type="http://schemas.openxmlformats.org/officeDocument/2006/relationships/image" Target="../media/image39.png"/><Relationship Id="rId7" Type="http://schemas.openxmlformats.org/officeDocument/2006/relationships/hyperlink" Target="https://impact.com/" TargetMode="External"/><Relationship Id="rId8"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3.xml"/><Relationship Id="rId3" Type="http://schemas.openxmlformats.org/officeDocument/2006/relationships/image" Target="../media/image64.jpg"/><Relationship Id="rId4" Type="http://schemas.openxmlformats.org/officeDocument/2006/relationships/image" Target="../media/image7.png"/><Relationship Id="rId5" Type="http://schemas.openxmlformats.org/officeDocument/2006/relationships/hyperlink" Target="https://go.impact.com/CS-PC-EV-Mapiful-TYP.html?_ga=2.187012719.657410718.1622554504-580928746.1619197308" TargetMode="External"/><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4.xml"/><Relationship Id="rId3" Type="http://schemas.openxmlformats.org/officeDocument/2006/relationships/image" Target="../media/image90.png"/><Relationship Id="rId4" Type="http://schemas.openxmlformats.org/officeDocument/2006/relationships/hyperlink" Target="https://impact.com/" TargetMode="External"/><Relationship Id="rId5"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5.xml"/><Relationship Id="rId3" Type="http://schemas.openxmlformats.org/officeDocument/2006/relationships/image" Target="../media/image90.png"/><Relationship Id="rId4" Type="http://schemas.openxmlformats.org/officeDocument/2006/relationships/image" Target="../media/image7.png"/><Relationship Id="rId5" Type="http://schemas.openxmlformats.org/officeDocument/2006/relationships/image" Target="../media/image86.png"/><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6.xml"/><Relationship Id="rId3" Type="http://schemas.openxmlformats.org/officeDocument/2006/relationships/image" Target="../media/image90.png"/><Relationship Id="rId4" Type="http://schemas.openxmlformats.org/officeDocument/2006/relationships/image" Target="../media/image93.png"/><Relationship Id="rId5" Type="http://schemas.openxmlformats.org/officeDocument/2006/relationships/image" Target="../media/image7.png"/><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7.xml"/><Relationship Id="rId3" Type="http://schemas.openxmlformats.org/officeDocument/2006/relationships/image" Target="../media/image90.png"/><Relationship Id="rId4" Type="http://schemas.openxmlformats.org/officeDocument/2006/relationships/image" Target="../media/image7.png"/><Relationship Id="rId5" Type="http://schemas.openxmlformats.org/officeDocument/2006/relationships/image" Target="../media/image91.png"/><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8.xml"/><Relationship Id="rId3" Type="http://schemas.openxmlformats.org/officeDocument/2006/relationships/image" Target="../media/image90.png"/><Relationship Id="rId4" Type="http://schemas.openxmlformats.org/officeDocument/2006/relationships/image" Target="../media/image7.png"/><Relationship Id="rId5" Type="http://schemas.openxmlformats.org/officeDocument/2006/relationships/image" Target="../media/image94.png"/><Relationship Id="rId6" Type="http://schemas.openxmlformats.org/officeDocument/2006/relationships/image" Target="../media/image92.png"/><Relationship Id="rId7" Type="http://schemas.openxmlformats.org/officeDocument/2006/relationships/hyperlink" Target="https://impact.com/" TargetMode="External"/><Relationship Id="rId8"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9.xml"/><Relationship Id="rId3" Type="http://schemas.openxmlformats.org/officeDocument/2006/relationships/image" Target="../media/image90.png"/><Relationship Id="rId4" Type="http://schemas.openxmlformats.org/officeDocument/2006/relationships/hyperlink" Target="https://try.activate.social" TargetMode="External"/><Relationship Id="rId5" Type="http://schemas.openxmlformats.org/officeDocument/2006/relationships/hyperlink" Target="https://try.activate.social" TargetMode="External"/><Relationship Id="rId6" Type="http://schemas.openxmlformats.org/officeDocument/2006/relationships/image" Target="../media/image7.png"/><Relationship Id="rId7" Type="http://schemas.openxmlformats.org/officeDocument/2006/relationships/hyperlink" Target="https://impact.com/" TargetMode="External"/><Relationship Id="rId8"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 Id="rId3" Type="http://schemas.openxmlformats.org/officeDocument/2006/relationships/image" Target="../media/image8.jpg"/><Relationship Id="rId4" Type="http://schemas.openxmlformats.org/officeDocument/2006/relationships/image" Target="../media/image7.png"/><Relationship Id="rId5" Type="http://schemas.openxmlformats.org/officeDocument/2006/relationships/hyperlink" Target="https://chart-na1.emarketer.com/245299/planned-allocation-of-marketing-budget-influencer-marketing-2021-according-marketers-worldwide-jan-2021-of-respondents" TargetMode="External"/><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0.xml"/><Relationship Id="rId3" Type="http://schemas.openxmlformats.org/officeDocument/2006/relationships/image" Target="../media/image90.png"/><Relationship Id="rId4" Type="http://schemas.openxmlformats.org/officeDocument/2006/relationships/image" Target="../media/image7.png"/><Relationship Id="rId5" Type="http://schemas.openxmlformats.org/officeDocument/2006/relationships/hyperlink" Target="https://impact.com/" TargetMode="External"/><Relationship Id="rId6" Type="http://schemas.openxmlformats.org/officeDocument/2006/relationships/image" Target="../media/image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1.xml"/><Relationship Id="rId3" Type="http://schemas.openxmlformats.org/officeDocument/2006/relationships/hyperlink" Target="https://impact.com/request-a-demo-for-brands/" TargetMode="External"/><Relationship Id="rId4" Type="http://schemas.openxmlformats.org/officeDocument/2006/relationships/image" Target="../media/image101.jpg"/><Relationship Id="rId5" Type="http://schemas.openxmlformats.org/officeDocument/2006/relationships/hyperlink" Target="https://impact.com/" TargetMode="External"/><Relationship Id="rId6" Type="http://schemas.openxmlformats.org/officeDocument/2006/relationships/image" Target="../media/image3.png"/></Relationships>
</file>

<file path=ppt/slides/_rels/slide42.xml.rels><?xml version="1.0" encoding="UTF-8" standalone="yes"?><Relationships xmlns="http://schemas.openxmlformats.org/package/2006/relationships"><Relationship Id="rId11" Type="http://schemas.openxmlformats.org/officeDocument/2006/relationships/image" Target="../media/image99.png"/><Relationship Id="rId10" Type="http://schemas.openxmlformats.org/officeDocument/2006/relationships/hyperlink" Target="https://youtube.com/c/impactpartech" TargetMode="External"/><Relationship Id="rId13" Type="http://schemas.openxmlformats.org/officeDocument/2006/relationships/image" Target="../media/image3.png"/><Relationship Id="rId12" Type="http://schemas.openxmlformats.org/officeDocument/2006/relationships/hyperlink" Target="https://impact.com/" TargetMode="External"/><Relationship Id="rId1" Type="http://schemas.openxmlformats.org/officeDocument/2006/relationships/slideLayout" Target="../slideLayouts/slideLayout18.xml"/><Relationship Id="rId2" Type="http://schemas.openxmlformats.org/officeDocument/2006/relationships/notesSlide" Target="../notesSlides/notesSlide42.xml"/><Relationship Id="rId3" Type="http://schemas.openxmlformats.org/officeDocument/2006/relationships/image" Target="../media/image103.jpg"/><Relationship Id="rId4" Type="http://schemas.openxmlformats.org/officeDocument/2006/relationships/hyperlink" Target="https://twitter.com/impactpartech" TargetMode="External"/><Relationship Id="rId9" Type="http://schemas.openxmlformats.org/officeDocument/2006/relationships/image" Target="../media/image102.png"/><Relationship Id="rId15" Type="http://schemas.openxmlformats.org/officeDocument/2006/relationships/hyperlink" Target="http://impact.com/" TargetMode="External"/><Relationship Id="rId14" Type="http://schemas.openxmlformats.org/officeDocument/2006/relationships/hyperlink" Target="http://impact.com/" TargetMode="External"/><Relationship Id="rId17" Type="http://schemas.openxmlformats.org/officeDocument/2006/relationships/hyperlink" Target="http://www.impact.com/" TargetMode="External"/><Relationship Id="rId16" Type="http://schemas.openxmlformats.org/officeDocument/2006/relationships/hyperlink" Target="http://impact.com/" TargetMode="External"/><Relationship Id="rId5" Type="http://schemas.openxmlformats.org/officeDocument/2006/relationships/image" Target="../media/image100.png"/><Relationship Id="rId6" Type="http://schemas.openxmlformats.org/officeDocument/2006/relationships/hyperlink" Target="https://www.linkedin.com/company/impact-partech/" TargetMode="External"/><Relationship Id="rId18" Type="http://schemas.openxmlformats.org/officeDocument/2006/relationships/image" Target="../media/image106.png"/><Relationship Id="rId7" Type="http://schemas.openxmlformats.org/officeDocument/2006/relationships/image" Target="../media/image98.png"/><Relationship Id="rId8" Type="http://schemas.openxmlformats.org/officeDocument/2006/relationships/hyperlink" Target="https://www.facebook.com/ImpactParTech/"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8.jpg"/><Relationship Id="rId4" Type="http://schemas.openxmlformats.org/officeDocument/2006/relationships/image" Target="../media/image13.jpg"/><Relationship Id="rId5" Type="http://schemas.openxmlformats.org/officeDocument/2006/relationships/hyperlink" Target="https://impact.com/" TargetMode="External"/><Relationship Id="rId6" Type="http://schemas.openxmlformats.org/officeDocument/2006/relationships/image" Target="../media/image3.png"/></Relationships>
</file>

<file path=ppt/slides/_rels/slide6.xml.rels><?xml version="1.0" encoding="UTF-8" standalone="yes"?><Relationships xmlns="http://schemas.openxmlformats.org/package/2006/relationships"><Relationship Id="rId10" Type="http://schemas.openxmlformats.org/officeDocument/2006/relationships/image" Target="../media/image3.png"/><Relationship Id="rId1" Type="http://schemas.openxmlformats.org/officeDocument/2006/relationships/slideLayout" Target="../slideLayouts/slideLayout18.xml"/><Relationship Id="rId2" Type="http://schemas.openxmlformats.org/officeDocument/2006/relationships/notesSlide" Target="../notesSlides/notesSlide6.xml"/><Relationship Id="rId3" Type="http://schemas.openxmlformats.org/officeDocument/2006/relationships/image" Target="../media/image8.jpg"/><Relationship Id="rId4" Type="http://schemas.openxmlformats.org/officeDocument/2006/relationships/image" Target="../media/image7.png"/><Relationship Id="rId9" Type="http://schemas.openxmlformats.org/officeDocument/2006/relationships/hyperlink" Target="https://impact.com/" TargetMode="External"/><Relationship Id="rId5" Type="http://schemas.openxmlformats.org/officeDocument/2006/relationships/image" Target="../media/image14.png"/><Relationship Id="rId6" Type="http://schemas.openxmlformats.org/officeDocument/2006/relationships/image" Target="../media/image24.png"/><Relationship Id="rId7" Type="http://schemas.openxmlformats.org/officeDocument/2006/relationships/image" Target="../media/image17.png"/><Relationship Id="rId8" Type="http://schemas.openxmlformats.org/officeDocument/2006/relationships/hyperlink" Target="https://influencermarketinghub.com/influencer-marketing-statistic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8.jpg"/><Relationship Id="rId4" Type="http://schemas.openxmlformats.org/officeDocument/2006/relationships/image" Target="../media/image7.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hyperlink" Target="https://impact.com/" TargetMode="External"/><Relationship Id="rId8"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8.jpg"/><Relationship Id="rId4" Type="http://schemas.openxmlformats.org/officeDocument/2006/relationships/image" Target="../media/image7.png"/><Relationship Id="rId5" Type="http://schemas.openxmlformats.org/officeDocument/2006/relationships/image" Target="../media/image26.png"/><Relationship Id="rId6" Type="http://schemas.openxmlformats.org/officeDocument/2006/relationships/hyperlink" Target="https://impact.com/" TargetMode="External"/><Relationship Id="rId7" Type="http://schemas.openxmlformats.org/officeDocument/2006/relationships/image" Target="../media/image3.png"/></Relationships>
</file>

<file path=ppt/slides/_rels/slide9.xml.rels><?xml version="1.0" encoding="UTF-8" standalone="yes"?><Relationships xmlns="http://schemas.openxmlformats.org/package/2006/relationships"><Relationship Id="rId11" Type="http://schemas.openxmlformats.org/officeDocument/2006/relationships/hyperlink" Target="https://impact.com/" TargetMode="External"/><Relationship Id="rId10" Type="http://schemas.openxmlformats.org/officeDocument/2006/relationships/image" Target="../media/image29.png"/><Relationship Id="rId12" Type="http://schemas.openxmlformats.org/officeDocument/2006/relationships/image" Target="../media/image3.png"/><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8.jpg"/><Relationship Id="rId4" Type="http://schemas.openxmlformats.org/officeDocument/2006/relationships/image" Target="../media/image7.png"/><Relationship Id="rId9" Type="http://schemas.openxmlformats.org/officeDocument/2006/relationships/image" Target="../media/image27.png"/><Relationship Id="rId5" Type="http://schemas.openxmlformats.org/officeDocument/2006/relationships/hyperlink" Target="https://influencermarketinghub.com/influencer-marketing-statistics/" TargetMode="External"/><Relationship Id="rId6" Type="http://schemas.openxmlformats.org/officeDocument/2006/relationships/image" Target="../media/image31.png"/><Relationship Id="rId7" Type="http://schemas.openxmlformats.org/officeDocument/2006/relationships/image" Target="../media/image25.png"/><Relationship Id="rId8"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6F8FA"/>
        </a:solidFill>
      </p:bgPr>
    </p:bg>
    <p:spTree>
      <p:nvGrpSpPr>
        <p:cNvPr id="110" name="Shape 110"/>
        <p:cNvGrpSpPr/>
        <p:nvPr/>
      </p:nvGrpSpPr>
      <p:grpSpPr>
        <a:xfrm>
          <a:off x="0" y="0"/>
          <a:ext cx="0" cy="0"/>
          <a:chOff x="0" y="0"/>
          <a:chExt cx="0" cy="0"/>
        </a:xfrm>
      </p:grpSpPr>
      <p:pic>
        <p:nvPicPr>
          <p:cNvPr id="111" name="Google Shape;111;p31"/>
          <p:cNvPicPr preferRelativeResize="0"/>
          <p:nvPr/>
        </p:nvPicPr>
        <p:blipFill rotWithShape="1">
          <a:blip r:embed="rId3">
            <a:alphaModFix/>
          </a:blip>
          <a:srcRect b="0" l="0" r="0" t="47773"/>
          <a:stretch/>
        </p:blipFill>
        <p:spPr>
          <a:xfrm>
            <a:off x="0" y="3714774"/>
            <a:ext cx="10058399" cy="4057624"/>
          </a:xfrm>
          <a:prstGeom prst="rect">
            <a:avLst/>
          </a:prstGeom>
          <a:noFill/>
          <a:ln>
            <a:noFill/>
          </a:ln>
        </p:spPr>
      </p:pic>
      <p:sp>
        <p:nvSpPr>
          <p:cNvPr id="112" name="Google Shape;112;p31"/>
          <p:cNvSpPr txBox="1"/>
          <p:nvPr/>
        </p:nvSpPr>
        <p:spPr>
          <a:xfrm>
            <a:off x="416425" y="1520599"/>
            <a:ext cx="9126900" cy="1728000"/>
          </a:xfrm>
          <a:prstGeom prst="rect">
            <a:avLst/>
          </a:prstGeom>
          <a:noFill/>
          <a:ln>
            <a:noFill/>
          </a:ln>
        </p:spPr>
        <p:txBody>
          <a:bodyPr anchorCtr="0" anchor="t"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100"/>
              <a:buFont typeface="Arial"/>
              <a:buNone/>
            </a:pPr>
            <a:r>
              <a:rPr b="1" i="0" lang="en" sz="5500" u="none" cap="none" strike="noStrike">
                <a:solidFill>
                  <a:srgbClr val="2D3E50"/>
                </a:solidFill>
                <a:latin typeface="Proxima Nova"/>
                <a:ea typeface="Proxima Nova"/>
                <a:cs typeface="Proxima Nova"/>
                <a:sym typeface="Proxima Nova"/>
              </a:rPr>
              <a:t>Ultimate guide</a:t>
            </a:r>
            <a:endParaRPr b="1" i="0" sz="5500" u="none" cap="none" strike="noStrike">
              <a:solidFill>
                <a:srgbClr val="2D3E50"/>
              </a:solidFill>
              <a:latin typeface="Proxima Nova"/>
              <a:ea typeface="Proxima Nova"/>
              <a:cs typeface="Proxima Nova"/>
              <a:sym typeface="Proxima Nova"/>
            </a:endParaRPr>
          </a:p>
          <a:p>
            <a:pPr indent="0" lvl="0" marL="0" marR="0" rtl="0" algn="ctr">
              <a:lnSpc>
                <a:spcPct val="100000"/>
              </a:lnSpc>
              <a:spcBef>
                <a:spcPts val="0"/>
              </a:spcBef>
              <a:spcAft>
                <a:spcPts val="0"/>
              </a:spcAft>
              <a:buClr>
                <a:srgbClr val="000000"/>
              </a:buClr>
              <a:buSzPts val="1100"/>
              <a:buFont typeface="Arial"/>
              <a:buNone/>
            </a:pPr>
            <a:r>
              <a:rPr b="1" i="0" lang="en" sz="5500" u="none" cap="none" strike="noStrike">
                <a:solidFill>
                  <a:srgbClr val="2D3E50"/>
                </a:solidFill>
                <a:latin typeface="Proxima Nova"/>
                <a:ea typeface="Proxima Nova"/>
                <a:cs typeface="Proxima Nova"/>
                <a:sym typeface="Proxima Nova"/>
              </a:rPr>
              <a:t>to influencer marketing</a:t>
            </a:r>
            <a:endParaRPr b="0" i="0" sz="5500" u="none" cap="none" strike="noStrike">
              <a:solidFill>
                <a:srgbClr val="FFFFFF"/>
              </a:solidFill>
              <a:latin typeface="Proxima Nova Semibold"/>
              <a:ea typeface="Proxima Nova Semibold"/>
              <a:cs typeface="Proxima Nova Semibold"/>
              <a:sym typeface="Proxima Nova Semibold"/>
            </a:endParaRPr>
          </a:p>
        </p:txBody>
      </p:sp>
      <p:sp>
        <p:nvSpPr>
          <p:cNvPr id="113" name="Google Shape;113;p31"/>
          <p:cNvSpPr txBox="1"/>
          <p:nvPr/>
        </p:nvSpPr>
        <p:spPr>
          <a:xfrm>
            <a:off x="416425" y="3387400"/>
            <a:ext cx="9126900" cy="900300"/>
          </a:xfrm>
          <a:prstGeom prst="rect">
            <a:avLst/>
          </a:prstGeom>
          <a:noFill/>
          <a:ln>
            <a:noFill/>
          </a:ln>
        </p:spPr>
        <p:txBody>
          <a:bodyPr anchorCtr="0" anchor="t" bIns="113100" lIns="113100" spcFirstLastPara="1" rIns="113100" wrap="square" tIns="113100">
            <a:noAutofit/>
          </a:bodyPr>
          <a:lstStyle/>
          <a:p>
            <a:pPr indent="0" lvl="0" marL="0" marR="0" rtl="0" algn="ctr">
              <a:lnSpc>
                <a:spcPct val="115000"/>
              </a:lnSpc>
              <a:spcBef>
                <a:spcPts val="0"/>
              </a:spcBef>
              <a:spcAft>
                <a:spcPts val="0"/>
              </a:spcAft>
              <a:buClr>
                <a:srgbClr val="000000"/>
              </a:buClr>
              <a:buSzPts val="1100"/>
              <a:buFont typeface="Arial"/>
              <a:buNone/>
            </a:pPr>
            <a:r>
              <a:rPr b="0" i="1" lang="en" sz="2400" u="none" cap="none" strike="noStrike">
                <a:solidFill>
                  <a:srgbClr val="E40046"/>
                </a:solidFill>
                <a:latin typeface="Proxima Nova"/>
                <a:ea typeface="Proxima Nova"/>
                <a:cs typeface="Proxima Nova"/>
                <a:sym typeface="Proxima Nova"/>
              </a:rPr>
              <a:t>From influencer marketing fundamentals to putting best</a:t>
            </a:r>
            <a:br>
              <a:rPr b="0" i="1" lang="en" sz="2400" u="none" cap="none" strike="noStrike">
                <a:solidFill>
                  <a:srgbClr val="E40046"/>
                </a:solidFill>
                <a:latin typeface="Proxima Nova"/>
                <a:ea typeface="Proxima Nova"/>
                <a:cs typeface="Proxima Nova"/>
                <a:sym typeface="Proxima Nova"/>
              </a:rPr>
            </a:br>
            <a:r>
              <a:rPr b="0" i="1" lang="en" sz="2400" u="none" cap="none" strike="noStrike">
                <a:solidFill>
                  <a:srgbClr val="E40046"/>
                </a:solidFill>
                <a:latin typeface="Proxima Nova"/>
                <a:ea typeface="Proxima Nova"/>
                <a:cs typeface="Proxima Nova"/>
                <a:sym typeface="Proxima Nova"/>
              </a:rPr>
              <a:t>practices into action</a:t>
            </a:r>
            <a:endParaRPr b="0" i="1" sz="2400" u="none" cap="none" strike="noStrike">
              <a:solidFill>
                <a:srgbClr val="E40046"/>
              </a:solidFill>
              <a:latin typeface="Proxima Nova"/>
              <a:ea typeface="Proxima Nova"/>
              <a:cs typeface="Proxima Nova"/>
              <a:sym typeface="Proxima Nova"/>
            </a:endParaRPr>
          </a:p>
        </p:txBody>
      </p:sp>
      <p:pic>
        <p:nvPicPr>
          <p:cNvPr id="114" name="Google Shape;114;p31"/>
          <p:cNvPicPr preferRelativeResize="0"/>
          <p:nvPr/>
        </p:nvPicPr>
        <p:blipFill rotWithShape="1">
          <a:blip r:embed="rId4">
            <a:alphaModFix/>
          </a:blip>
          <a:srcRect b="0" l="0" r="0" t="0"/>
          <a:stretch/>
        </p:blipFill>
        <p:spPr>
          <a:xfrm>
            <a:off x="3554700" y="552867"/>
            <a:ext cx="2948986" cy="8289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pic>
        <p:nvPicPr>
          <p:cNvPr id="269" name="Google Shape;269;p40"/>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270" name="Google Shape;270;p40"/>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271" name="Google Shape;271;p40"/>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72" name="Google Shape;272;p40"/>
          <p:cNvSpPr txBox="1"/>
          <p:nvPr/>
        </p:nvSpPr>
        <p:spPr>
          <a:xfrm>
            <a:off x="2474125" y="1075875"/>
            <a:ext cx="6936300" cy="52893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What kinds of brands work with influencers?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As long as there’s money in the budget, brands across verticals are eager to collaborate with all types of influencers who create compelling, relevant content for their followers.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Here are some of the verticals most likely to work </a:t>
            </a:r>
            <a:br>
              <a:rPr b="1" i="0" lang="en" sz="1600" u="none" cap="none" strike="noStrike">
                <a:solidFill>
                  <a:srgbClr val="E40046"/>
                </a:solidFill>
                <a:latin typeface="Proxima Nova"/>
                <a:ea typeface="Proxima Nova"/>
                <a:cs typeface="Proxima Nova"/>
                <a:sym typeface="Proxima Nova"/>
              </a:rPr>
            </a:br>
            <a:r>
              <a:rPr b="1" i="0" lang="en" sz="1600" u="none" cap="none" strike="noStrike">
                <a:solidFill>
                  <a:srgbClr val="E40046"/>
                </a:solidFill>
                <a:latin typeface="Proxima Nova"/>
                <a:ea typeface="Proxima Nova"/>
                <a:cs typeface="Proxima Nova"/>
                <a:sym typeface="Proxima Nova"/>
              </a:rPr>
              <a:t>with influencers:</a:t>
            </a:r>
            <a:endParaRPr b="1" i="0" sz="1600" u="none" cap="none" strike="noStrike">
              <a:solidFill>
                <a:srgbClr val="E40046"/>
              </a:solidFill>
              <a:latin typeface="Proxima Nova"/>
              <a:ea typeface="Proxima Nova"/>
              <a:cs typeface="Proxima Nova"/>
              <a:sym typeface="Proxima Nova"/>
            </a:endParaRPr>
          </a:p>
          <a:p>
            <a:pPr indent="-311150" lvl="0" marL="457200" marR="0" rtl="0" algn="l">
              <a:lnSpc>
                <a:spcPct val="130000"/>
              </a:lnSpc>
              <a:spcBef>
                <a:spcPts val="2000"/>
              </a:spcBef>
              <a:spcAft>
                <a:spcPts val="0"/>
              </a:spcAft>
              <a:buClr>
                <a:srgbClr val="E40046"/>
              </a:buClr>
              <a:buSzPts val="1300"/>
              <a:buFont typeface="Arial"/>
              <a:buChar char="●"/>
            </a:pPr>
            <a:r>
              <a:rPr b="1" i="0" lang="en" sz="1300" u="none" cap="none" strike="noStrike">
                <a:solidFill>
                  <a:srgbClr val="2D3E50"/>
                </a:solidFill>
                <a:latin typeface="Proxima Nova"/>
                <a:ea typeface="Proxima Nova"/>
                <a:cs typeface="Proxima Nova"/>
                <a:sym typeface="Proxima Nova"/>
              </a:rPr>
              <a:t>Fashion and beauty. </a:t>
            </a:r>
            <a:r>
              <a:rPr b="0" i="0" lang="en" sz="1300" u="none" cap="none" strike="noStrike">
                <a:solidFill>
                  <a:srgbClr val="2D3E50"/>
                </a:solidFill>
                <a:latin typeface="Avenir"/>
                <a:ea typeface="Avenir"/>
                <a:cs typeface="Avenir"/>
                <a:sym typeface="Avenir"/>
              </a:rPr>
              <a:t>This vertical encompasses everything from luxury fashion brands like </a:t>
            </a:r>
            <a:r>
              <a:rPr b="0" i="0" lang="en" sz="1300" u="sng" cap="none" strike="noStrike">
                <a:solidFill>
                  <a:schemeClr val="hlink"/>
                </a:solidFill>
                <a:latin typeface="Avenir"/>
                <a:ea typeface="Avenir"/>
                <a:cs typeface="Avenir"/>
                <a:sym typeface="Avenir"/>
                <a:hlinkClick r:id="rId4"/>
              </a:rPr>
              <a:t>Savage X Fenty</a:t>
            </a:r>
            <a:r>
              <a:rPr b="0" i="0" lang="en" sz="1300" u="none" cap="none" strike="noStrike">
                <a:solidFill>
                  <a:srgbClr val="2D3E50"/>
                </a:solidFill>
                <a:latin typeface="Avenir"/>
                <a:ea typeface="Avenir"/>
                <a:cs typeface="Avenir"/>
                <a:sym typeface="Avenir"/>
              </a:rPr>
              <a:t> to subscription-based cosmetics lines. Brands within this vertical often partner with influencers who identify as fashionistas, trendsetters, stylists, makeup artists, and more.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rial"/>
              <a:buChar char="●"/>
            </a:pPr>
            <a:r>
              <a:rPr b="1" i="0" lang="en" sz="1300" u="none" cap="none" strike="noStrike">
                <a:solidFill>
                  <a:srgbClr val="2D3E50"/>
                </a:solidFill>
                <a:latin typeface="Proxima Nova"/>
                <a:ea typeface="Proxima Nova"/>
                <a:cs typeface="Proxima Nova"/>
                <a:sym typeface="Proxima Nova"/>
              </a:rPr>
              <a:t>Home and family. </a:t>
            </a:r>
            <a:r>
              <a:rPr b="0" i="0" lang="en" sz="1300" u="none" cap="none" strike="noStrike">
                <a:solidFill>
                  <a:srgbClr val="2D3E50"/>
                </a:solidFill>
                <a:latin typeface="Avenir"/>
                <a:ea typeface="Avenir"/>
                <a:cs typeface="Avenir"/>
                <a:sym typeface="Avenir"/>
              </a:rPr>
              <a:t>This niche spans the furniture and home goods verticals. An ideal partner for these types of brands is the “mommy influencer,” who plugs content about parenting, child-rearing, and marriage.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rial"/>
              <a:buChar char="●"/>
            </a:pPr>
            <a:r>
              <a:rPr b="1" i="0" lang="en" sz="1300" u="none" cap="none" strike="noStrike">
                <a:solidFill>
                  <a:srgbClr val="2D3E50"/>
                </a:solidFill>
                <a:latin typeface="Proxima Nova"/>
                <a:ea typeface="Proxima Nova"/>
                <a:cs typeface="Proxima Nova"/>
                <a:sym typeface="Proxima Nova"/>
              </a:rPr>
              <a:t>Gaming.</a:t>
            </a:r>
            <a:r>
              <a:rPr b="0" i="0" lang="en" sz="1300" u="none" cap="none" strike="noStrike">
                <a:solidFill>
                  <a:srgbClr val="2D3E50"/>
                </a:solidFill>
                <a:latin typeface="Avenir"/>
                <a:ea typeface="Avenir"/>
                <a:cs typeface="Avenir"/>
                <a:sym typeface="Avenir"/>
              </a:rPr>
              <a:t> Streaming platforms, console manufacturers, and game developers are chomping at the bit to work with this emergent category of influencers. Gamers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wield a tremendous amount of clout as they livestream on platforms like Twitch or YouTube, which have become increasingly popular tools.</a:t>
            </a:r>
            <a:endParaRPr b="0" i="0" sz="1300" u="none" cap="none" strike="noStrike">
              <a:solidFill>
                <a:srgbClr val="2D3E50"/>
              </a:solidFill>
              <a:latin typeface="Avenir"/>
              <a:ea typeface="Avenir"/>
              <a:cs typeface="Avenir"/>
              <a:sym typeface="Avenir"/>
            </a:endParaRPr>
          </a:p>
        </p:txBody>
      </p:sp>
      <p:pic>
        <p:nvPicPr>
          <p:cNvPr id="273" name="Google Shape;273;p40">
            <a:hlinkClick r:id="rId5"/>
          </p:cNvPr>
          <p:cNvPicPr preferRelativeResize="0"/>
          <p:nvPr/>
        </p:nvPicPr>
        <p:blipFill rotWithShape="1">
          <a:blip r:embed="rId6">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id="278" name="Google Shape;278;p41"/>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279" name="Google Shape;279;p4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280" name="Google Shape;280;p41"/>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81" name="Google Shape;281;p41"/>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282" name="Google Shape;282;p41"/>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83" name="Google Shape;283;p41"/>
          <p:cNvSpPr txBox="1"/>
          <p:nvPr/>
        </p:nvSpPr>
        <p:spPr>
          <a:xfrm>
            <a:off x="2474125" y="1075875"/>
            <a:ext cx="6940200" cy="8937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rgbClr val="E40046"/>
              </a:buClr>
              <a:buSzPts val="1300"/>
              <a:buFont typeface="Arial"/>
              <a:buChar char="●"/>
            </a:pPr>
            <a:r>
              <a:rPr b="1" i="0" lang="en" sz="1300" u="none" cap="none" strike="noStrike">
                <a:solidFill>
                  <a:srgbClr val="2D3E50"/>
                </a:solidFill>
                <a:latin typeface="Proxima Nova"/>
                <a:ea typeface="Proxima Nova"/>
                <a:cs typeface="Proxima Nova"/>
                <a:sym typeface="Proxima Nova"/>
              </a:rPr>
              <a:t>Health and wellness. </a:t>
            </a:r>
            <a:r>
              <a:rPr b="0" i="0" lang="en" sz="1300" u="none" cap="none" strike="noStrike">
                <a:solidFill>
                  <a:srgbClr val="2D3E50"/>
                </a:solidFill>
                <a:latin typeface="Avenir"/>
                <a:ea typeface="Avenir"/>
                <a:cs typeface="Avenir"/>
                <a:sym typeface="Avenir"/>
              </a:rPr>
              <a:t>Gyms, workout streaming services, athleisure merchandisers, and at-home fitness companies often enlist fitness models, trainers, healthy lifestyle enthusiasts (like </a:t>
            </a:r>
            <a:r>
              <a:rPr b="0" i="0" lang="en" sz="1300" u="sng" cap="none" strike="noStrike">
                <a:solidFill>
                  <a:schemeClr val="hlink"/>
                </a:solidFill>
                <a:latin typeface="Avenir"/>
                <a:ea typeface="Avenir"/>
                <a:cs typeface="Avenir"/>
                <a:sym typeface="Avenir"/>
                <a:hlinkClick r:id="rId5"/>
              </a:rPr>
              <a:t>Fit Healthy Momma</a:t>
            </a:r>
            <a:r>
              <a:rPr b="0" i="0" lang="en" sz="1300" u="none" cap="none" strike="noStrike">
                <a:solidFill>
                  <a:srgbClr val="2D3E50"/>
                </a:solidFill>
                <a:latin typeface="Avenir"/>
                <a:ea typeface="Avenir"/>
                <a:cs typeface="Avenir"/>
                <a:sym typeface="Avenir"/>
              </a:rPr>
              <a:t>), and trendsetters in categories such as yoga, bodybuilding, strength training, and more.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rial"/>
              <a:buChar char="●"/>
            </a:pPr>
            <a:r>
              <a:rPr b="1" i="0" lang="en" sz="1300" u="none" cap="none" strike="noStrike">
                <a:solidFill>
                  <a:srgbClr val="2D3E50"/>
                </a:solidFill>
                <a:latin typeface="Proxima Nova"/>
                <a:ea typeface="Proxima Nova"/>
                <a:cs typeface="Proxima Nova"/>
                <a:sym typeface="Proxima Nova"/>
              </a:rPr>
              <a:t>Travel and lifestyle. </a:t>
            </a:r>
            <a:r>
              <a:rPr b="0" i="0" lang="en" sz="1300" u="none" cap="none" strike="noStrike">
                <a:solidFill>
                  <a:srgbClr val="2D3E50"/>
                </a:solidFill>
                <a:latin typeface="Avenir"/>
                <a:ea typeface="Avenir"/>
                <a:cs typeface="Avenir"/>
                <a:sym typeface="Avenir"/>
              </a:rPr>
              <a:t>Travel and booking companies like Hotels.com and tourism boards like Pure Michigan, 2018 Shorty Award finalist in the travel and tourism category,</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leverage the inspirational, compelling content created by travel  influencers.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rial"/>
              <a:buChar char="●"/>
            </a:pPr>
            <a:r>
              <a:rPr b="1" i="0" lang="en" sz="1300" u="none" cap="none" strike="noStrike">
                <a:solidFill>
                  <a:srgbClr val="2D3E50"/>
                </a:solidFill>
                <a:latin typeface="Proxima Nova"/>
                <a:ea typeface="Proxima Nova"/>
                <a:cs typeface="Proxima Nova"/>
                <a:sym typeface="Proxima Nova"/>
              </a:rPr>
              <a:t>Food and beverage. </a:t>
            </a:r>
            <a:r>
              <a:rPr b="0" i="0" lang="en" sz="1300" u="none" cap="none" strike="noStrike">
                <a:solidFill>
                  <a:srgbClr val="2D3E50"/>
                </a:solidFill>
                <a:latin typeface="Avenir"/>
                <a:ea typeface="Avenir"/>
                <a:cs typeface="Avenir"/>
                <a:sym typeface="Avenir"/>
              </a:rPr>
              <a:t>Food startups, spirits companies, restaurants, and cookware brands are among the types of companies that like to partner with culinary-inclined influencers that range from cooking experts and recipe writers to food bloggers.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rial"/>
              <a:buChar char="●"/>
            </a:pPr>
            <a:r>
              <a:rPr b="1" i="0" lang="en" sz="1300" u="none" cap="none" strike="noStrike">
                <a:solidFill>
                  <a:srgbClr val="2D3E50"/>
                </a:solidFill>
                <a:latin typeface="Proxima Nova"/>
                <a:ea typeface="Proxima Nova"/>
                <a:cs typeface="Proxima Nova"/>
                <a:sym typeface="Proxima Nova"/>
              </a:rPr>
              <a:t>Business and tech.</a:t>
            </a:r>
            <a:r>
              <a:rPr b="0" i="0" lang="en" sz="1300" u="none" cap="none" strike="noStrike">
                <a:solidFill>
                  <a:srgbClr val="2D3E50"/>
                </a:solidFill>
                <a:latin typeface="Avenir"/>
                <a:ea typeface="Avenir"/>
                <a:cs typeface="Avenir"/>
                <a:sym typeface="Avenir"/>
              </a:rPr>
              <a:t> Companies in the business-to-business (B2B) technology, finance, and marketing sectors often recruit business leaders, management gurus, and sales and marketing experts who dole out sage business advice.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rial"/>
              <a:buChar char="●"/>
            </a:pPr>
            <a:r>
              <a:rPr b="1" i="0" lang="en" sz="1300" u="none" cap="none" strike="noStrike">
                <a:solidFill>
                  <a:srgbClr val="2D3E50"/>
                </a:solidFill>
                <a:latin typeface="Proxima Nova"/>
                <a:ea typeface="Proxima Nova"/>
                <a:cs typeface="Proxima Nova"/>
                <a:sym typeface="Proxima Nova"/>
              </a:rPr>
              <a:t>Sports and entertainment. </a:t>
            </a:r>
            <a:r>
              <a:rPr b="0" i="0" lang="en" sz="1300" u="none" cap="none" strike="noStrike">
                <a:solidFill>
                  <a:srgbClr val="2D3E50"/>
                </a:solidFill>
                <a:latin typeface="Avenir"/>
                <a:ea typeface="Avenir"/>
                <a:cs typeface="Avenir"/>
                <a:sym typeface="Avenir"/>
              </a:rPr>
              <a:t>Major multinational consumer brands partner with professionals who work in the film, television, music, and professional sports industries. With follower counts in the hundreds of millions (think Cristiano Ronaldo or Ariana Grande)</a:t>
            </a:r>
            <a:r>
              <a:rPr b="0" baseline="30000" i="0" lang="en" sz="1300" u="none" cap="none" strike="noStrike">
                <a:solidFill>
                  <a:srgbClr val="2D3E50"/>
                </a:solidFill>
                <a:latin typeface="Avenir"/>
                <a:ea typeface="Avenir"/>
                <a:cs typeface="Avenir"/>
                <a:sym typeface="Avenir"/>
              </a:rPr>
              <a:t>2</a:t>
            </a:r>
            <a:r>
              <a:rPr b="0" i="0" lang="en" sz="1300" u="none" cap="none" strike="noStrike">
                <a:solidFill>
                  <a:srgbClr val="2D3E50"/>
                </a:solidFill>
                <a:latin typeface="Avenir"/>
                <a:ea typeface="Avenir"/>
                <a:cs typeface="Avenir"/>
                <a:sym typeface="Avenir"/>
              </a:rPr>
              <a:t>, these types of influencers are able to score lucrative deals with companies like Nike, Reebok, Disney+, and others. </a:t>
            </a:r>
            <a:endParaRPr b="0" i="0" sz="1300" u="none" cap="none" strike="noStrike">
              <a:solidFill>
                <a:srgbClr val="2D3E50"/>
              </a:solidFill>
              <a:latin typeface="Avenir"/>
              <a:ea typeface="Avenir"/>
              <a:cs typeface="Avenir"/>
              <a:sym typeface="Avenir"/>
            </a:endParaRPr>
          </a:p>
        </p:txBody>
      </p:sp>
      <p:sp>
        <p:nvSpPr>
          <p:cNvPr id="284" name="Google Shape;284;p41"/>
          <p:cNvSpPr txBox="1"/>
          <p:nvPr/>
        </p:nvSpPr>
        <p:spPr>
          <a:xfrm>
            <a:off x="2474125" y="6983100"/>
            <a:ext cx="60570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“Pure Michigan: Fall &amp; Seek campaign,” 10th Annual Shorty Awards, 2018. </a:t>
            </a:r>
            <a:r>
              <a:rPr b="0" i="0" lang="en" sz="800" u="sng" cap="none" strike="noStrike">
                <a:solidFill>
                  <a:schemeClr val="hlink"/>
                </a:solidFill>
                <a:latin typeface="Avenir"/>
                <a:ea typeface="Avenir"/>
                <a:cs typeface="Avenir"/>
                <a:sym typeface="Avenir"/>
                <a:hlinkClick r:id="rId6"/>
              </a:rPr>
              <a:t>https://shortyawards.com/10th/pure-michigan-fall-seek-campaign</a:t>
            </a:r>
            <a:endParaRPr b="0" i="0" sz="800" u="none" cap="none" strike="noStrike">
              <a:solidFill>
                <a:srgbClr val="0FA1E2"/>
              </a:solidFill>
              <a:latin typeface="Avenir"/>
              <a:ea typeface="Avenir"/>
              <a:cs typeface="Avenir"/>
              <a:sym typeface="Avenir"/>
            </a:endParaRPr>
          </a:p>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Cristiano Ronaldo, Instagram, https://www.instagram.com/cristiano; and Ariana Grande, Instagram, </a:t>
            </a:r>
            <a:r>
              <a:rPr b="0" i="0" lang="en" sz="800" u="sng" cap="none" strike="noStrike">
                <a:solidFill>
                  <a:schemeClr val="hlink"/>
                </a:solidFill>
                <a:latin typeface="Avenir"/>
                <a:ea typeface="Avenir"/>
                <a:cs typeface="Avenir"/>
                <a:sym typeface="Avenir"/>
                <a:hlinkClick r:id="rId7"/>
              </a:rPr>
              <a:t>https://www.instagram.com/arianagrande</a:t>
            </a:r>
            <a:endParaRPr b="0" i="0" sz="800" u="none" cap="none" strike="noStrike">
              <a:solidFill>
                <a:srgbClr val="0FA1E2"/>
              </a:solidFill>
              <a:latin typeface="Avenir"/>
              <a:ea typeface="Avenir"/>
              <a:cs typeface="Avenir"/>
              <a:sym typeface="Avenir"/>
            </a:endParaRPr>
          </a:p>
          <a:p>
            <a:pPr indent="-118871" lvl="0" marL="118871" marR="0" rtl="0" algn="l">
              <a:lnSpc>
                <a:spcPct val="115000"/>
              </a:lnSpc>
              <a:spcBef>
                <a:spcPts val="400"/>
              </a:spcBef>
              <a:spcAft>
                <a:spcPts val="0"/>
              </a:spcAft>
              <a:buClr>
                <a:srgbClr val="000000"/>
              </a:buClr>
              <a:buSzPts val="800"/>
              <a:buFont typeface="Arial"/>
              <a:buNone/>
            </a:pPr>
            <a:r>
              <a:t/>
            </a:r>
            <a:endParaRPr b="0" i="0" sz="800" u="none" cap="none" strike="noStrike">
              <a:solidFill>
                <a:srgbClr val="0FA1E2"/>
              </a:solidFill>
              <a:latin typeface="Avenir"/>
              <a:ea typeface="Avenir"/>
              <a:cs typeface="Avenir"/>
              <a:sym typeface="Avenir"/>
            </a:endParaRPr>
          </a:p>
          <a:p>
            <a:pPr indent="-118871" lvl="0" marL="118871" marR="0" rtl="0" algn="l">
              <a:lnSpc>
                <a:spcPct val="115000"/>
              </a:lnSpc>
              <a:spcBef>
                <a:spcPts val="400"/>
              </a:spcBef>
              <a:spcAft>
                <a:spcPts val="400"/>
              </a:spcAft>
              <a:buClr>
                <a:srgbClr val="000000"/>
              </a:buClr>
              <a:buSzPts val="800"/>
              <a:buFont typeface="Arial"/>
              <a:buNone/>
            </a:pPr>
            <a:r>
              <a:t/>
            </a:r>
            <a:endParaRPr b="0" i="0" sz="800" u="none" cap="none" strike="noStrike">
              <a:solidFill>
                <a:srgbClr val="0FA1E2"/>
              </a:solidFill>
              <a:latin typeface="Avenir"/>
              <a:ea typeface="Avenir"/>
              <a:cs typeface="Avenir"/>
              <a:sym typeface="Avenir"/>
            </a:endParaRPr>
          </a:p>
        </p:txBody>
      </p:sp>
      <p:pic>
        <p:nvPicPr>
          <p:cNvPr id="285" name="Google Shape;285;p41">
            <a:hlinkClick r:id="rId8"/>
          </p:cNvPr>
          <p:cNvPicPr preferRelativeResize="0"/>
          <p:nvPr/>
        </p:nvPicPr>
        <p:blipFill rotWithShape="1">
          <a:blip r:embed="rId9">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pic>
        <p:nvPicPr>
          <p:cNvPr id="290" name="Google Shape;290;p42"/>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291" name="Google Shape;291;p4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292" name="Google Shape;292;p4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93" name="Google Shape;293;p42"/>
          <p:cNvSpPr txBox="1"/>
          <p:nvPr/>
        </p:nvSpPr>
        <p:spPr>
          <a:xfrm>
            <a:off x="2474125" y="1075875"/>
            <a:ext cx="6860400" cy="4329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What platforms do influencers use?	</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Although there seems to be an infinite number of social media apps, influencers tend to gravitate toward the same handful of platforms.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Here’s the lowdown on some of the most popular social media platforms that influencers use today:</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Instagram: The reigning favorite for social</a:t>
            </a:r>
            <a:br>
              <a:rPr b="1" i="0" lang="en" sz="1600" u="none" cap="none" strike="noStrike">
                <a:solidFill>
                  <a:srgbClr val="E40046"/>
                </a:solidFill>
                <a:latin typeface="Proxima Nova"/>
                <a:ea typeface="Proxima Nova"/>
                <a:cs typeface="Proxima Nova"/>
                <a:sym typeface="Proxima Nova"/>
              </a:rPr>
            </a:br>
            <a:r>
              <a:rPr b="1" i="0" lang="en" sz="1600" u="none" cap="none" strike="noStrike">
                <a:solidFill>
                  <a:srgbClr val="E40046"/>
                </a:solidFill>
                <a:latin typeface="Proxima Nova"/>
                <a:ea typeface="Proxima Nova"/>
                <a:cs typeface="Proxima Nova"/>
                <a:sym typeface="Proxima Nova"/>
              </a:rPr>
              <a:t>media influencers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If you’ve been living under a rock: Instagram</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is a photo and video-sharing social networking</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service owned by Facebook, Inc.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The platform allows users to share media,</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which can be filtered and organized by tags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and location. Users share publicly or with their</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approved network of followers. Today, most</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users have broadened the network of creators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they follow beyond just friends, family, and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colleagues — they also follow tastemakers,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celebrities, cultural leaders, organizations, and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institutions, and, of course, influencers.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t/>
            </a:r>
            <a:endParaRPr b="1" i="0" sz="1300" u="none" cap="none" strike="noStrike">
              <a:solidFill>
                <a:srgbClr val="2D3E50"/>
              </a:solidFill>
              <a:latin typeface="Proxima Nova"/>
              <a:ea typeface="Proxima Nova"/>
              <a:cs typeface="Proxima Nova"/>
              <a:sym typeface="Proxima Nova"/>
            </a:endParaRPr>
          </a:p>
        </p:txBody>
      </p:sp>
      <p:pic>
        <p:nvPicPr>
          <p:cNvPr id="294" name="Google Shape;294;p42"/>
          <p:cNvPicPr preferRelativeResize="0"/>
          <p:nvPr/>
        </p:nvPicPr>
        <p:blipFill rotWithShape="1">
          <a:blip r:embed="rId4">
            <a:alphaModFix/>
          </a:blip>
          <a:srcRect b="0" l="31880" r="1453" t="0"/>
          <a:stretch/>
        </p:blipFill>
        <p:spPr>
          <a:xfrm>
            <a:off x="6277259" y="2841968"/>
            <a:ext cx="4666500" cy="4666500"/>
          </a:xfrm>
          <a:prstGeom prst="ellipse">
            <a:avLst/>
          </a:prstGeom>
          <a:noFill/>
          <a:ln>
            <a:noFill/>
          </a:ln>
        </p:spPr>
      </p:pic>
      <p:sp>
        <p:nvSpPr>
          <p:cNvPr id="295" name="Google Shape;295;p42"/>
          <p:cNvSpPr/>
          <p:nvPr/>
        </p:nvSpPr>
        <p:spPr>
          <a:xfrm>
            <a:off x="-1484850" y="2658650"/>
            <a:ext cx="1331400" cy="411600"/>
          </a:xfrm>
          <a:prstGeom prst="rect">
            <a:avLst/>
          </a:prstGeom>
          <a:solidFill>
            <a:srgbClr val="EEEEEE">
              <a:alpha val="40000"/>
            </a:srgbClr>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42"/>
          <p:cNvSpPr/>
          <p:nvPr/>
        </p:nvSpPr>
        <p:spPr>
          <a:xfrm>
            <a:off x="-1484850" y="3544100"/>
            <a:ext cx="1331400" cy="411600"/>
          </a:xfrm>
          <a:prstGeom prst="rect">
            <a:avLst/>
          </a:prstGeom>
          <a:solidFill>
            <a:srgbClr val="EEEEEE">
              <a:alpha val="40000"/>
            </a:srgbClr>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97" name="Google Shape;297;p42">
            <a:hlinkClick r:id="rId5"/>
          </p:cNvPr>
          <p:cNvPicPr preferRelativeResize="0"/>
          <p:nvPr/>
        </p:nvPicPr>
        <p:blipFill rotWithShape="1">
          <a:blip r:embed="rId6">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pic>
        <p:nvPicPr>
          <p:cNvPr id="302" name="Google Shape;302;p43"/>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grpSp>
        <p:nvGrpSpPr>
          <p:cNvPr id="303" name="Google Shape;303;p43"/>
          <p:cNvGrpSpPr/>
          <p:nvPr/>
        </p:nvGrpSpPr>
        <p:grpSpPr>
          <a:xfrm>
            <a:off x="6135548" y="984124"/>
            <a:ext cx="1862536" cy="3898793"/>
            <a:chOff x="6127300" y="966633"/>
            <a:chExt cx="1870956" cy="3916417"/>
          </a:xfrm>
        </p:grpSpPr>
        <p:pic>
          <p:nvPicPr>
            <p:cNvPr id="304" name="Google Shape;304;p43"/>
            <p:cNvPicPr preferRelativeResize="0"/>
            <p:nvPr/>
          </p:nvPicPr>
          <p:blipFill rotWithShape="1">
            <a:blip r:embed="rId4">
              <a:alphaModFix/>
            </a:blip>
            <a:srcRect b="0" l="0" r="0" t="0"/>
            <a:stretch/>
          </p:blipFill>
          <p:spPr>
            <a:xfrm>
              <a:off x="6246721" y="1367183"/>
              <a:ext cx="1660178" cy="2946812"/>
            </a:xfrm>
            <a:prstGeom prst="rect">
              <a:avLst/>
            </a:prstGeom>
            <a:noFill/>
            <a:ln>
              <a:noFill/>
            </a:ln>
          </p:spPr>
        </p:pic>
        <p:pic>
          <p:nvPicPr>
            <p:cNvPr id="305" name="Google Shape;305;p43"/>
            <p:cNvPicPr preferRelativeResize="0"/>
            <p:nvPr/>
          </p:nvPicPr>
          <p:blipFill rotWithShape="1">
            <a:blip r:embed="rId5">
              <a:alphaModFix/>
            </a:blip>
            <a:srcRect b="0" l="0" r="0" t="0"/>
            <a:stretch/>
          </p:blipFill>
          <p:spPr>
            <a:xfrm>
              <a:off x="6127300" y="966633"/>
              <a:ext cx="1870956" cy="3916417"/>
            </a:xfrm>
            <a:prstGeom prst="rect">
              <a:avLst/>
            </a:prstGeom>
            <a:noFill/>
            <a:ln>
              <a:noFill/>
            </a:ln>
          </p:spPr>
        </p:pic>
      </p:grpSp>
      <p:pic>
        <p:nvPicPr>
          <p:cNvPr id="306" name="Google Shape;306;p43"/>
          <p:cNvPicPr preferRelativeResize="0"/>
          <p:nvPr/>
        </p:nvPicPr>
        <p:blipFill rotWithShape="1">
          <a:blip r:embed="rId5">
            <a:alphaModFix/>
          </a:blip>
          <a:srcRect b="0" l="0" r="0" t="0"/>
          <a:stretch/>
        </p:blipFill>
        <p:spPr>
          <a:xfrm>
            <a:off x="7731319" y="2446771"/>
            <a:ext cx="1870956" cy="3916417"/>
          </a:xfrm>
          <a:prstGeom prst="rect">
            <a:avLst/>
          </a:prstGeom>
          <a:noFill/>
          <a:ln>
            <a:noFill/>
          </a:ln>
        </p:spPr>
      </p:pic>
      <p:sp>
        <p:nvSpPr>
          <p:cNvPr id="307" name="Google Shape;307;p43"/>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308" name="Google Shape;308;p43"/>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09" name="Google Shape;309;p43"/>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310" name="Google Shape;310;p43"/>
          <p:cNvPicPr preferRelativeResize="0"/>
          <p:nvPr/>
        </p:nvPicPr>
        <p:blipFill rotWithShape="1">
          <a:blip r:embed="rId6">
            <a:alphaModFix/>
          </a:blip>
          <a:srcRect b="26932" l="5729" r="85937" t="18034"/>
          <a:stretch/>
        </p:blipFill>
        <p:spPr>
          <a:xfrm>
            <a:off x="9587937" y="7256250"/>
            <a:ext cx="145026" cy="359526"/>
          </a:xfrm>
          <a:prstGeom prst="rect">
            <a:avLst/>
          </a:prstGeom>
          <a:noFill/>
          <a:ln>
            <a:noFill/>
          </a:ln>
        </p:spPr>
      </p:pic>
      <p:sp>
        <p:nvSpPr>
          <p:cNvPr id="311" name="Google Shape;311;p43"/>
          <p:cNvSpPr txBox="1"/>
          <p:nvPr/>
        </p:nvSpPr>
        <p:spPr>
          <a:xfrm>
            <a:off x="6062952" y="5227061"/>
            <a:ext cx="1565100" cy="14349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0"/>
              </a:spcBef>
              <a:spcAft>
                <a:spcPts val="400"/>
              </a:spcAft>
              <a:buClr>
                <a:srgbClr val="000000"/>
              </a:buClr>
              <a:buSzPts val="800"/>
              <a:buFont typeface="Arial"/>
              <a:buNone/>
            </a:pPr>
            <a:r>
              <a:rPr b="0" i="0" lang="en" sz="800" u="none" cap="none" strike="noStrike">
                <a:solidFill>
                  <a:srgbClr val="2D3E50"/>
                </a:solidFill>
                <a:latin typeface="Avenir"/>
                <a:ea typeface="Avenir"/>
                <a:cs typeface="Avenir"/>
                <a:sym typeface="Avenir"/>
              </a:rPr>
              <a:t>ACTIVATE Studios campaigns: @mcarthurjoseph, Saks OFF 5th PRIDE Campaign; @kellyinthecity, BBQGuys Campaign.</a:t>
            </a:r>
            <a:endParaRPr b="0" i="0" sz="800" u="none" cap="none" strike="noStrike">
              <a:solidFill>
                <a:srgbClr val="0FA1E2"/>
              </a:solidFill>
              <a:latin typeface="Avenir"/>
              <a:ea typeface="Avenir"/>
              <a:cs typeface="Avenir"/>
              <a:sym typeface="Avenir"/>
            </a:endParaRPr>
          </a:p>
        </p:txBody>
      </p:sp>
      <p:sp>
        <p:nvSpPr>
          <p:cNvPr id="312" name="Google Shape;312;p43"/>
          <p:cNvSpPr txBox="1"/>
          <p:nvPr/>
        </p:nvSpPr>
        <p:spPr>
          <a:xfrm>
            <a:off x="2584975" y="7318275"/>
            <a:ext cx="1688100" cy="192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 name="Google Shape;313;p43"/>
          <p:cNvSpPr txBox="1"/>
          <p:nvPr/>
        </p:nvSpPr>
        <p:spPr>
          <a:xfrm>
            <a:off x="2474125" y="1078992"/>
            <a:ext cx="3526500" cy="3509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Beyond a user’s Instagram feed, which is populated with posts from all the accounts they follow and dotted with ads, there’s the Instagram Discover feed. Here, Instagram surfaces posts, stories, and IGTV content that its algorithm determines you may like. A search function and filters allow you to find specific users or content.</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In terms of influencer marketing, Instagram rules. In fact, 93 percent</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of influencer marketers pay for sponsored content on the Instagram accounts of influencers, and 89 percent of influencer marketers spend more on Instagram than any other social media platform.</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Instagram is appealing for influencer partnerships in part because the Instagram Stories swipe-up feature offers a seamless path to click-through.</a:t>
            </a:r>
            <a:endParaRPr b="0" i="0" sz="1300" u="none" cap="none" strike="noStrike">
              <a:solidFill>
                <a:srgbClr val="2D3E50"/>
              </a:solidFill>
              <a:latin typeface="Avenir"/>
              <a:ea typeface="Avenir"/>
              <a:cs typeface="Avenir"/>
              <a:sym typeface="Avenir"/>
            </a:endParaRPr>
          </a:p>
        </p:txBody>
      </p:sp>
      <p:sp>
        <p:nvSpPr>
          <p:cNvPr id="314" name="Google Shape;314;p43"/>
          <p:cNvSpPr txBox="1"/>
          <p:nvPr/>
        </p:nvSpPr>
        <p:spPr>
          <a:xfrm>
            <a:off x="2474125" y="7072208"/>
            <a:ext cx="69402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Dan Whateley, “Influencer marketers share which platforms they are spending on and Instagram crushes the competition,” Business Insider, February 21, 2020. </a:t>
            </a:r>
            <a:r>
              <a:rPr b="0" i="0" lang="en" sz="800" u="sng" cap="none" strike="noStrike">
                <a:solidFill>
                  <a:schemeClr val="hlink"/>
                </a:solidFill>
                <a:latin typeface="Avenir"/>
                <a:ea typeface="Avenir"/>
                <a:cs typeface="Avenir"/>
                <a:sym typeface="Avenir"/>
                <a:hlinkClick r:id="rId7"/>
              </a:rPr>
              <a:t>https://www.businessinsider.com/influencer-marketer-platforms-ad-spend-analysis-instagram-tiktok-2020-2</a:t>
            </a:r>
            <a:br>
              <a:rPr b="0" i="0" lang="en" sz="800" u="none" cap="none" strike="noStrike">
                <a:solidFill>
                  <a:srgbClr val="0FA1E2"/>
                </a:solidFill>
                <a:latin typeface="Avenir"/>
                <a:ea typeface="Avenir"/>
                <a:cs typeface="Avenir"/>
                <a:sym typeface="Avenir"/>
              </a:rPr>
            </a:br>
            <a:endParaRPr b="0" i="0" sz="800" u="none" cap="none" strike="noStrike">
              <a:solidFill>
                <a:srgbClr val="0FA1E2"/>
              </a:solidFill>
              <a:latin typeface="Avenir"/>
              <a:ea typeface="Avenir"/>
              <a:cs typeface="Avenir"/>
              <a:sym typeface="Avenir"/>
            </a:endParaRPr>
          </a:p>
        </p:txBody>
      </p:sp>
      <p:pic>
        <p:nvPicPr>
          <p:cNvPr id="315" name="Google Shape;315;p43"/>
          <p:cNvPicPr preferRelativeResize="0"/>
          <p:nvPr/>
        </p:nvPicPr>
        <p:blipFill rotWithShape="1">
          <a:blip r:embed="rId8">
            <a:alphaModFix/>
          </a:blip>
          <a:srcRect b="0" l="0" r="0" t="2845"/>
          <a:stretch/>
        </p:blipFill>
        <p:spPr>
          <a:xfrm>
            <a:off x="7844300" y="2931050"/>
            <a:ext cx="1661574" cy="2864626"/>
          </a:xfrm>
          <a:prstGeom prst="rect">
            <a:avLst/>
          </a:prstGeom>
          <a:noFill/>
          <a:ln>
            <a:noFill/>
          </a:ln>
        </p:spPr>
      </p:pic>
      <p:pic>
        <p:nvPicPr>
          <p:cNvPr id="316" name="Google Shape;316;p43">
            <a:hlinkClick r:id="rId9"/>
          </p:cNvPr>
          <p:cNvPicPr preferRelativeResize="0"/>
          <p:nvPr/>
        </p:nvPicPr>
        <p:blipFill rotWithShape="1">
          <a:blip r:embed="rId10">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44"/>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322" name="Google Shape;322;p4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323" name="Google Shape;323;p4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24" name="Google Shape;324;p44"/>
          <p:cNvSpPr txBox="1"/>
          <p:nvPr/>
        </p:nvSpPr>
        <p:spPr>
          <a:xfrm>
            <a:off x="2474125" y="1078992"/>
            <a:ext cx="6940200" cy="1623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TikTok: The platform of choice for short-form viral video content</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TikTok’s parent company, the Chinese internet technology company ByteDance, was founded in 2012 and is headquartered in Beijing. In November of 2017, ByteDance acquired Musical.ly, a lip-syncing app with about 60 million predominantly American users, for $1 billion.</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ByteDance officially rebranded Musical.ly and TikTok into one app in August 2018 and launched in the U.S. market.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In the two short years since then, TikTok has skyrocketed to become the seventh most downloaded mobile app</a:t>
            </a:r>
            <a:r>
              <a:rPr b="0" baseline="30000" i="0" lang="en" sz="1300" u="none" cap="none" strike="noStrike">
                <a:solidFill>
                  <a:srgbClr val="2D3E50"/>
                </a:solidFill>
                <a:latin typeface="Avenir"/>
                <a:ea typeface="Avenir"/>
                <a:cs typeface="Avenir"/>
                <a:sym typeface="Avenir"/>
              </a:rPr>
              <a:t>2</a:t>
            </a:r>
            <a:r>
              <a:rPr b="0" i="0" lang="en" sz="1300" u="none" cap="none" strike="noStrike">
                <a:solidFill>
                  <a:srgbClr val="2D3E50"/>
                </a:solidFill>
                <a:latin typeface="Avenir"/>
                <a:ea typeface="Avenir"/>
                <a:cs typeface="Avenir"/>
                <a:sym typeface="Avenir"/>
              </a:rPr>
              <a:t> of the past decade. </a:t>
            </a:r>
            <a:endParaRPr b="0" i="0" sz="1300" u="none" cap="none" strike="noStrike">
              <a:solidFill>
                <a:srgbClr val="2D3E50"/>
              </a:solidFill>
              <a:latin typeface="Avenir"/>
              <a:ea typeface="Avenir"/>
              <a:cs typeface="Avenir"/>
              <a:sym typeface="Avenir"/>
            </a:endParaRPr>
          </a:p>
        </p:txBody>
      </p:sp>
      <p:sp>
        <p:nvSpPr>
          <p:cNvPr id="325" name="Google Shape;325;p44"/>
          <p:cNvSpPr txBox="1"/>
          <p:nvPr/>
        </p:nvSpPr>
        <p:spPr>
          <a:xfrm>
            <a:off x="2474125" y="6996008"/>
            <a:ext cx="69402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Jon Russell and Katie Roof, “China’s ByteDance is buying Musical.ly in a deal worth $800m-$1b,” </a:t>
            </a:r>
            <a:br>
              <a:rPr b="0" i="0" lang="en" sz="800" u="none" cap="none" strike="noStrike">
                <a:solidFill>
                  <a:srgbClr val="2D3E50"/>
                </a:solidFill>
                <a:latin typeface="Avenir"/>
                <a:ea typeface="Avenir"/>
                <a:cs typeface="Avenir"/>
                <a:sym typeface="Avenir"/>
              </a:rPr>
            </a:br>
            <a:r>
              <a:rPr b="0" i="0" lang="en" sz="800" u="none" cap="none" strike="noStrike">
                <a:solidFill>
                  <a:srgbClr val="2D3E50"/>
                </a:solidFill>
                <a:latin typeface="Avenir"/>
                <a:ea typeface="Avenir"/>
                <a:cs typeface="Avenir"/>
                <a:sym typeface="Avenir"/>
              </a:rPr>
              <a:t>TechCrunch, November 9, 2017. </a:t>
            </a:r>
            <a:r>
              <a:rPr b="0" i="0" lang="en" sz="800" u="sng" cap="none" strike="noStrike">
                <a:solidFill>
                  <a:schemeClr val="hlink"/>
                </a:solidFill>
                <a:latin typeface="Avenir"/>
                <a:ea typeface="Avenir"/>
                <a:cs typeface="Avenir"/>
                <a:sym typeface="Avenir"/>
                <a:hlinkClick r:id="rId4"/>
              </a:rPr>
              <a:t>https://techcrunch.com/2017/11/09/chinas-toutiao-is-buying-musical-ly-</a:t>
            </a:r>
            <a:br>
              <a:rPr b="0" i="0" lang="en" sz="800" u="sng" cap="none" strike="noStrike">
                <a:solidFill>
                  <a:schemeClr val="hlink"/>
                </a:solidFill>
                <a:latin typeface="Avenir"/>
                <a:ea typeface="Avenir"/>
                <a:cs typeface="Avenir"/>
                <a:sym typeface="Avenir"/>
                <a:hlinkClick r:id="rId5"/>
              </a:rPr>
            </a:br>
            <a:r>
              <a:rPr b="0" i="0" lang="en" sz="800" u="sng" cap="none" strike="noStrike">
                <a:solidFill>
                  <a:schemeClr val="hlink"/>
                </a:solidFill>
                <a:latin typeface="Avenir"/>
                <a:ea typeface="Avenir"/>
                <a:cs typeface="Avenir"/>
                <a:sym typeface="Avenir"/>
                <a:hlinkClick r:id="rId6"/>
              </a:rPr>
              <a:t>in-a-deal-worth-800m-1b/</a:t>
            </a:r>
            <a:endParaRPr b="0" i="0" sz="800" u="none" cap="none" strike="noStrike">
              <a:solidFill>
                <a:srgbClr val="0FA1E2"/>
              </a:solidFill>
              <a:latin typeface="Avenir"/>
              <a:ea typeface="Avenir"/>
              <a:cs typeface="Avenir"/>
              <a:sym typeface="Avenir"/>
            </a:endParaRPr>
          </a:p>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Alison DeNisco Rayome, “10 most-downloaded apps of the 2010s: Facebook dominates the decade,” CNET, </a:t>
            </a:r>
            <a:br>
              <a:rPr b="0" i="0" lang="en" sz="800" u="none" cap="none" strike="noStrike">
                <a:solidFill>
                  <a:srgbClr val="2D3E50"/>
                </a:solidFill>
                <a:latin typeface="Avenir"/>
                <a:ea typeface="Avenir"/>
                <a:cs typeface="Avenir"/>
                <a:sym typeface="Avenir"/>
              </a:rPr>
            </a:br>
            <a:r>
              <a:rPr b="0" i="0" lang="en" sz="800" u="none" cap="none" strike="noStrike">
                <a:solidFill>
                  <a:srgbClr val="2D3E50"/>
                </a:solidFill>
                <a:latin typeface="Avenir"/>
                <a:ea typeface="Avenir"/>
                <a:cs typeface="Avenir"/>
                <a:sym typeface="Avenir"/>
              </a:rPr>
              <a:t>December 16, 2019. </a:t>
            </a:r>
            <a:r>
              <a:rPr b="0" i="0" lang="en" sz="800" u="sng" cap="none" strike="noStrike">
                <a:solidFill>
                  <a:schemeClr val="hlink"/>
                </a:solidFill>
                <a:latin typeface="Avenir"/>
                <a:ea typeface="Avenir"/>
                <a:cs typeface="Avenir"/>
                <a:sym typeface="Avenir"/>
                <a:hlinkClick r:id="rId7"/>
              </a:rPr>
              <a:t>https://www.cnet.com/news/10-most-downloaded-apps-of-the-decade-facebook-dominated-2010-2019/</a:t>
            </a:r>
            <a:endParaRPr b="0" i="0" sz="800" u="none" cap="none" strike="noStrike">
              <a:solidFill>
                <a:srgbClr val="0FA1E2"/>
              </a:solidFill>
              <a:latin typeface="Avenir"/>
              <a:ea typeface="Avenir"/>
              <a:cs typeface="Avenir"/>
              <a:sym typeface="Avenir"/>
            </a:endParaRPr>
          </a:p>
        </p:txBody>
      </p:sp>
      <p:pic>
        <p:nvPicPr>
          <p:cNvPr id="326" name="Google Shape;326;p44"/>
          <p:cNvPicPr preferRelativeResize="0"/>
          <p:nvPr/>
        </p:nvPicPr>
        <p:blipFill rotWithShape="1">
          <a:blip r:embed="rId8">
            <a:alphaModFix/>
          </a:blip>
          <a:srcRect b="0" l="0" r="0" t="0"/>
          <a:stretch/>
        </p:blipFill>
        <p:spPr>
          <a:xfrm>
            <a:off x="6613975" y="3824700"/>
            <a:ext cx="2048376" cy="2486702"/>
          </a:xfrm>
          <a:prstGeom prst="rect">
            <a:avLst/>
          </a:prstGeom>
          <a:noFill/>
          <a:ln>
            <a:noFill/>
          </a:ln>
        </p:spPr>
      </p:pic>
      <p:sp>
        <p:nvSpPr>
          <p:cNvPr id="327" name="Google Shape;327;p44"/>
          <p:cNvSpPr txBox="1"/>
          <p:nvPr/>
        </p:nvSpPr>
        <p:spPr>
          <a:xfrm>
            <a:off x="2474125" y="3700309"/>
            <a:ext cx="3526500" cy="3509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As journalist Jia Tolentino puts it, TikTok “is a social network that has nothing to do with one’s social network.” The platform doesn’t ask you to upload your contacts or tell it who you know. Instead, you can spend most of your time watching short-form videos in TikTok’s For You feed or its Discover page, which will offer you an increasingly personalized stream of global content and a catalog of trending hashtags.</a:t>
            </a:r>
            <a:endParaRPr b="0" i="0" sz="1300" u="none" cap="none" strike="noStrike">
              <a:solidFill>
                <a:srgbClr val="2D3E50"/>
              </a:solidFill>
              <a:latin typeface="Avenir"/>
              <a:ea typeface="Avenir"/>
              <a:cs typeface="Avenir"/>
              <a:sym typeface="Avenir"/>
            </a:endParaRPr>
          </a:p>
        </p:txBody>
      </p:sp>
      <p:pic>
        <p:nvPicPr>
          <p:cNvPr id="328" name="Google Shape;328;p44">
            <a:hlinkClick r:id="rId9"/>
          </p:cNvPr>
          <p:cNvPicPr preferRelativeResize="0"/>
          <p:nvPr/>
        </p:nvPicPr>
        <p:blipFill rotWithShape="1">
          <a:blip r:embed="rId10">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id="333" name="Google Shape;333;p45"/>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grpSp>
        <p:nvGrpSpPr>
          <p:cNvPr id="334" name="Google Shape;334;p45"/>
          <p:cNvGrpSpPr/>
          <p:nvPr/>
        </p:nvGrpSpPr>
        <p:grpSpPr>
          <a:xfrm>
            <a:off x="7749433" y="3218528"/>
            <a:ext cx="1462811" cy="3060044"/>
            <a:chOff x="7765522" y="3171979"/>
            <a:chExt cx="1481328" cy="3098778"/>
          </a:xfrm>
        </p:grpSpPr>
        <p:pic>
          <p:nvPicPr>
            <p:cNvPr id="335" name="Google Shape;335;p45"/>
            <p:cNvPicPr preferRelativeResize="0"/>
            <p:nvPr/>
          </p:nvPicPr>
          <p:blipFill rotWithShape="1">
            <a:blip r:embed="rId4">
              <a:alphaModFix/>
            </a:blip>
            <a:srcRect b="0" l="0" r="0" t="0"/>
            <a:stretch/>
          </p:blipFill>
          <p:spPr>
            <a:xfrm>
              <a:off x="7850716" y="3477334"/>
              <a:ext cx="1321184" cy="2343544"/>
            </a:xfrm>
            <a:prstGeom prst="rect">
              <a:avLst/>
            </a:prstGeom>
            <a:noFill/>
            <a:ln>
              <a:noFill/>
            </a:ln>
          </p:spPr>
        </p:pic>
        <p:pic>
          <p:nvPicPr>
            <p:cNvPr id="336" name="Google Shape;336;p45"/>
            <p:cNvPicPr preferRelativeResize="0"/>
            <p:nvPr/>
          </p:nvPicPr>
          <p:blipFill rotWithShape="1">
            <a:blip r:embed="rId5">
              <a:alphaModFix/>
            </a:blip>
            <a:srcRect b="0" l="0" r="0" t="0"/>
            <a:stretch/>
          </p:blipFill>
          <p:spPr>
            <a:xfrm>
              <a:off x="7765522" y="3171979"/>
              <a:ext cx="1481328" cy="3098778"/>
            </a:xfrm>
            <a:prstGeom prst="rect">
              <a:avLst/>
            </a:prstGeom>
            <a:noFill/>
            <a:ln>
              <a:noFill/>
            </a:ln>
          </p:spPr>
        </p:pic>
      </p:grpSp>
      <p:sp>
        <p:nvSpPr>
          <p:cNvPr id="337" name="Google Shape;337;p4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338" name="Google Shape;338;p45"/>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39" name="Google Shape;339;p4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340" name="Google Shape;340;p45"/>
          <p:cNvPicPr preferRelativeResize="0"/>
          <p:nvPr/>
        </p:nvPicPr>
        <p:blipFill rotWithShape="1">
          <a:blip r:embed="rId6">
            <a:alphaModFix/>
          </a:blip>
          <a:srcRect b="26932" l="5729" r="85937" t="18034"/>
          <a:stretch/>
        </p:blipFill>
        <p:spPr>
          <a:xfrm>
            <a:off x="9587937" y="7256250"/>
            <a:ext cx="145026" cy="359526"/>
          </a:xfrm>
          <a:prstGeom prst="rect">
            <a:avLst/>
          </a:prstGeom>
          <a:noFill/>
          <a:ln>
            <a:noFill/>
          </a:ln>
        </p:spPr>
      </p:pic>
      <p:sp>
        <p:nvSpPr>
          <p:cNvPr id="341" name="Google Shape;341;p45"/>
          <p:cNvSpPr txBox="1"/>
          <p:nvPr/>
        </p:nvSpPr>
        <p:spPr>
          <a:xfrm>
            <a:off x="2474125" y="1078992"/>
            <a:ext cx="6940200" cy="1623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On TikTok, you almost always consume content of creators you don’t personally know.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As Casey Newton explains</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“In previous eras, most of the spoils went to the platform’s earliest adopters — mining value gets harder as the platform ages. TikTok, on the other hand, promotes all content regardless of who made it or how many followers they have.”</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This means TikTok is a platform uniquely capable of launching individuals into the mega- influencer stratosphere. It also promises the brands that partner with these influencers that their messages and offers will be widely seen.</a:t>
            </a:r>
            <a:endParaRPr b="0" i="0" sz="1300" u="none" cap="none" strike="noStrike">
              <a:solidFill>
                <a:srgbClr val="2D3E50"/>
              </a:solidFill>
              <a:latin typeface="Avenir"/>
              <a:ea typeface="Avenir"/>
              <a:cs typeface="Avenir"/>
              <a:sym typeface="Avenir"/>
            </a:endParaRPr>
          </a:p>
          <a:p>
            <a:pPr indent="0" lvl="0" marL="0" marR="320040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TikTok also departs from its peers by taking itself less seriously — unlike Twitter, Facebook, and Instagram, there’s no “legitimate” use of the app. </a:t>
            </a:r>
            <a:endParaRPr b="0" i="0" sz="1300" u="none" cap="none" strike="noStrike">
              <a:solidFill>
                <a:srgbClr val="2D3E50"/>
              </a:solidFill>
              <a:latin typeface="Avenir"/>
              <a:ea typeface="Avenir"/>
              <a:cs typeface="Avenir"/>
              <a:sym typeface="Avenir"/>
            </a:endParaRPr>
          </a:p>
          <a:p>
            <a:pPr indent="0" lvl="0" marL="0" marR="320040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While world leaders, decorated academics, and spiritual guides have deemed Twitter and Facebook professional-grade communication channels, TikTok influencers run the gamut from teens creating content for entertainment value alone to budding musicians, micro-influencers, celebrities, and more.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p:txBody>
      </p:sp>
      <p:sp>
        <p:nvSpPr>
          <p:cNvPr id="342" name="Google Shape;342;p45"/>
          <p:cNvSpPr txBox="1"/>
          <p:nvPr/>
        </p:nvSpPr>
        <p:spPr>
          <a:xfrm>
            <a:off x="2474125" y="7072208"/>
            <a:ext cx="69402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 Turner Novak, “The rise of TikTok and understanding its parent company ByteDance,” Substack, May 21, 2020. </a:t>
            </a:r>
            <a:r>
              <a:rPr b="0" i="0" lang="en" sz="800" u="sng" cap="none" strike="noStrike">
                <a:solidFill>
                  <a:schemeClr val="hlink"/>
                </a:solidFill>
                <a:latin typeface="Avenir"/>
                <a:ea typeface="Avenir"/>
                <a:cs typeface="Avenir"/>
                <a:sym typeface="Avenir"/>
                <a:hlinkClick r:id="rId7"/>
              </a:rPr>
              <a:t>https://turner.substack.com/p/the-rise-of-tiktok-and-understanding</a:t>
            </a:r>
            <a:endParaRPr b="0" i="0" sz="800" u="none" cap="none" strike="noStrike">
              <a:solidFill>
                <a:srgbClr val="0FA1E2"/>
              </a:solidFill>
              <a:latin typeface="Avenir"/>
              <a:ea typeface="Avenir"/>
              <a:cs typeface="Avenir"/>
              <a:sym typeface="Avenir"/>
            </a:endParaRPr>
          </a:p>
        </p:txBody>
      </p:sp>
      <p:grpSp>
        <p:nvGrpSpPr>
          <p:cNvPr id="343" name="Google Shape;343;p45"/>
          <p:cNvGrpSpPr/>
          <p:nvPr/>
        </p:nvGrpSpPr>
        <p:grpSpPr>
          <a:xfrm>
            <a:off x="6477554" y="3836428"/>
            <a:ext cx="1462907" cy="3062287"/>
            <a:chOff x="6477542" y="3797700"/>
            <a:chExt cx="1481425" cy="3101050"/>
          </a:xfrm>
        </p:grpSpPr>
        <p:pic>
          <p:nvPicPr>
            <p:cNvPr id="344" name="Google Shape;344;p45"/>
            <p:cNvPicPr preferRelativeResize="0"/>
            <p:nvPr/>
          </p:nvPicPr>
          <p:blipFill rotWithShape="1">
            <a:blip r:embed="rId8">
              <a:alphaModFix/>
            </a:blip>
            <a:srcRect b="0" l="0" r="0" t="0"/>
            <a:stretch/>
          </p:blipFill>
          <p:spPr>
            <a:xfrm>
              <a:off x="6563692" y="4115307"/>
              <a:ext cx="1321270" cy="2351866"/>
            </a:xfrm>
            <a:prstGeom prst="rect">
              <a:avLst/>
            </a:prstGeom>
            <a:noFill/>
            <a:ln>
              <a:noFill/>
            </a:ln>
          </p:spPr>
        </p:pic>
        <p:pic>
          <p:nvPicPr>
            <p:cNvPr id="345" name="Google Shape;345;p45"/>
            <p:cNvPicPr preferRelativeResize="0"/>
            <p:nvPr/>
          </p:nvPicPr>
          <p:blipFill rotWithShape="1">
            <a:blip r:embed="rId5">
              <a:alphaModFix/>
            </a:blip>
            <a:srcRect b="0" l="0" r="0" t="0"/>
            <a:stretch/>
          </p:blipFill>
          <p:spPr>
            <a:xfrm>
              <a:off x="6477542" y="3797700"/>
              <a:ext cx="1481425" cy="3101050"/>
            </a:xfrm>
            <a:prstGeom prst="rect">
              <a:avLst/>
            </a:prstGeom>
            <a:noFill/>
            <a:ln>
              <a:noFill/>
            </a:ln>
          </p:spPr>
        </p:pic>
      </p:grpSp>
      <p:pic>
        <p:nvPicPr>
          <p:cNvPr id="346" name="Google Shape;346;p45">
            <a:hlinkClick r:id="rId9"/>
          </p:cNvPr>
          <p:cNvPicPr preferRelativeResize="0"/>
          <p:nvPr/>
        </p:nvPicPr>
        <p:blipFill rotWithShape="1">
          <a:blip r:embed="rId10">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pic>
        <p:nvPicPr>
          <p:cNvPr id="351" name="Google Shape;351;p46"/>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352" name="Google Shape;352;p4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353" name="Google Shape;353;p4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54" name="Google Shape;354;p46"/>
          <p:cNvSpPr txBox="1"/>
          <p:nvPr/>
        </p:nvSpPr>
        <p:spPr>
          <a:xfrm>
            <a:off x="2474125" y="1078992"/>
            <a:ext cx="6940200" cy="1623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YouTube: The incumbent platform for long-form content</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YouTube is an American online video-sharing platform founded in 2005 and owned by Google since 2006. Users can upload, view, rate, share, add to playlists, report, comment on videos, and subscribe to other users. </a:t>
            </a:r>
            <a:endParaRPr b="0" i="0" sz="1300" u="none" cap="none" strike="noStrike">
              <a:solidFill>
                <a:srgbClr val="2D3E50"/>
              </a:solidFill>
              <a:latin typeface="Avenir"/>
              <a:ea typeface="Avenir"/>
              <a:cs typeface="Avenir"/>
              <a:sym typeface="Avenir"/>
            </a:endParaRPr>
          </a:p>
        </p:txBody>
      </p:sp>
      <p:sp>
        <p:nvSpPr>
          <p:cNvPr id="355" name="Google Shape;355;p46"/>
          <p:cNvSpPr/>
          <p:nvPr/>
        </p:nvSpPr>
        <p:spPr>
          <a:xfrm>
            <a:off x="5928237" y="3144777"/>
            <a:ext cx="32100" cy="321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4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357" name="Google Shape;357;p4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grpSp>
        <p:nvGrpSpPr>
          <p:cNvPr id="358" name="Google Shape;358;p46"/>
          <p:cNvGrpSpPr/>
          <p:nvPr/>
        </p:nvGrpSpPr>
        <p:grpSpPr>
          <a:xfrm>
            <a:off x="2551016" y="2938900"/>
            <a:ext cx="6586425" cy="3747726"/>
            <a:chOff x="2551016" y="2938900"/>
            <a:chExt cx="6586425" cy="3747726"/>
          </a:xfrm>
        </p:grpSpPr>
        <p:sp>
          <p:nvSpPr>
            <p:cNvPr id="359" name="Google Shape;359;p46"/>
            <p:cNvSpPr/>
            <p:nvPr/>
          </p:nvSpPr>
          <p:spPr>
            <a:xfrm>
              <a:off x="3246392" y="3111085"/>
              <a:ext cx="5190600" cy="3193200"/>
            </a:xfrm>
            <a:prstGeom prst="rect">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0" name="Google Shape;360;p46"/>
            <p:cNvPicPr preferRelativeResize="0"/>
            <p:nvPr/>
          </p:nvPicPr>
          <p:blipFill rotWithShape="1">
            <a:blip r:embed="rId5">
              <a:alphaModFix/>
            </a:blip>
            <a:srcRect b="0" l="0" r="0" t="0"/>
            <a:stretch/>
          </p:blipFill>
          <p:spPr>
            <a:xfrm>
              <a:off x="3347551" y="3270182"/>
              <a:ext cx="4997267" cy="2835482"/>
            </a:xfrm>
            <a:prstGeom prst="rect">
              <a:avLst/>
            </a:prstGeom>
            <a:noFill/>
            <a:ln>
              <a:noFill/>
            </a:ln>
          </p:spPr>
        </p:pic>
        <p:pic>
          <p:nvPicPr>
            <p:cNvPr id="361" name="Google Shape;361;p46"/>
            <p:cNvPicPr preferRelativeResize="0"/>
            <p:nvPr/>
          </p:nvPicPr>
          <p:blipFill rotWithShape="1">
            <a:blip r:embed="rId6">
              <a:alphaModFix/>
            </a:blip>
            <a:srcRect b="0" l="0" r="0" t="0"/>
            <a:stretch/>
          </p:blipFill>
          <p:spPr>
            <a:xfrm>
              <a:off x="2551016" y="2938900"/>
              <a:ext cx="6586425" cy="3747726"/>
            </a:xfrm>
            <a:prstGeom prst="rect">
              <a:avLst/>
            </a:prstGeom>
            <a:noFill/>
            <a:ln>
              <a:noFill/>
            </a:ln>
          </p:spPr>
        </p:pic>
      </p:grpSp>
      <p:pic>
        <p:nvPicPr>
          <p:cNvPr id="362" name="Google Shape;362;p46">
            <a:hlinkClick r:id="rId7"/>
          </p:cNvPr>
          <p:cNvPicPr preferRelativeResize="0"/>
          <p:nvPr/>
        </p:nvPicPr>
        <p:blipFill rotWithShape="1">
          <a:blip r:embed="rId8">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pic>
        <p:nvPicPr>
          <p:cNvPr id="367" name="Google Shape;367;p47"/>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368" name="Google Shape;368;p4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369" name="Google Shape;369;p4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70" name="Google Shape;370;p47"/>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371" name="Google Shape;371;p47"/>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72" name="Google Shape;372;p47"/>
          <p:cNvSpPr txBox="1"/>
          <p:nvPr/>
        </p:nvSpPr>
        <p:spPr>
          <a:xfrm>
            <a:off x="2474125" y="6996008"/>
            <a:ext cx="69402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James Hale, “More than 500 hours of content are now being uploaded to YouTube every minute,” Tubefilter, May 7, 2019. </a:t>
            </a:r>
            <a:r>
              <a:rPr b="0" i="0" lang="en" sz="800" u="none" cap="none" strike="noStrike">
                <a:solidFill>
                  <a:srgbClr val="0FA1E2"/>
                </a:solidFill>
                <a:latin typeface="Avenir"/>
                <a:ea typeface="Avenir"/>
                <a:cs typeface="Avenir"/>
                <a:sym typeface="Avenir"/>
              </a:rPr>
              <a:t>ttps://www.tubefilter.com/2019/05/07/number-hours-video-uploaded-to-youtube-per-minute/</a:t>
            </a:r>
            <a:endParaRPr b="0" i="0" sz="800" u="none" cap="none" strike="noStrike">
              <a:solidFill>
                <a:srgbClr val="0FA1E2"/>
              </a:solidFill>
              <a:latin typeface="Avenir"/>
              <a:ea typeface="Avenir"/>
              <a:cs typeface="Avenir"/>
              <a:sym typeface="Avenir"/>
            </a:endParaRPr>
          </a:p>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Whateley, 2020.</a:t>
            </a:r>
            <a:endParaRPr b="0" i="0" sz="800" u="none" cap="none" strike="noStrike">
              <a:solidFill>
                <a:srgbClr val="0FA1E2"/>
              </a:solidFill>
              <a:latin typeface="Avenir"/>
              <a:ea typeface="Avenir"/>
              <a:cs typeface="Avenir"/>
              <a:sym typeface="Avenir"/>
            </a:endParaRPr>
          </a:p>
        </p:txBody>
      </p:sp>
      <p:sp>
        <p:nvSpPr>
          <p:cNvPr id="373" name="Google Shape;373;p47"/>
          <p:cNvSpPr txBox="1"/>
          <p:nvPr/>
        </p:nvSpPr>
        <p:spPr>
          <a:xfrm>
            <a:off x="2474125" y="1075875"/>
            <a:ext cx="6940200" cy="4304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mature platform features a huge library of videos spanning formats like video clips, movie trailers, vlogs, original shorts, documentary films, music videos, live streams, and more. More than 500 hours</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of video are uploaded to YouTube every minute. YouTube has become the second most popular search engine behind Google, and about 38 percent</a:t>
            </a:r>
            <a:r>
              <a:rPr b="0" baseline="30000" i="0" lang="en" sz="1300" u="none" cap="none" strike="noStrike">
                <a:solidFill>
                  <a:srgbClr val="2D3E50"/>
                </a:solidFill>
                <a:latin typeface="Avenir"/>
                <a:ea typeface="Avenir"/>
                <a:cs typeface="Avenir"/>
                <a:sym typeface="Avenir"/>
              </a:rPr>
              <a:t>2</a:t>
            </a:r>
            <a:r>
              <a:rPr b="0" i="0" lang="en" sz="1300" u="none" cap="none" strike="noStrike">
                <a:solidFill>
                  <a:srgbClr val="2D3E50"/>
                </a:solidFill>
                <a:latin typeface="Avenir"/>
                <a:ea typeface="Avenir"/>
                <a:cs typeface="Avenir"/>
                <a:sym typeface="Avenir"/>
              </a:rPr>
              <a:t>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of influencer marketers spend on YouTube.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Despite Instagram’s IGTV advances, YouTube undisputedly remains the leading platform for long-form video consumption.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YouTube vs. TikTok</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Although like TikTok, YouTube allows you to follow other accounts (or “subscribe,” in YouTube parlance), most don’t subscribe to many accounts. Instead, like TikTok users, YouTube users seem less concerned with whose content they’re watching and more concerned with the entertainment and/or information they extract from it.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These parallel usage patterns suggest users derive similar value from TikTok and YouTube. However, TikTok has one major differentiator: a time constraint. TikTok videos can’t run longer than 60 seconds. YouTube creators are allowed much more time and space to relate with their audiences and infuse authenticity into their promotional content. </a:t>
            </a:r>
            <a:endParaRPr b="0" i="0" sz="1300" u="none" cap="none" strike="noStrike">
              <a:solidFill>
                <a:srgbClr val="2D3E50"/>
              </a:solidFill>
              <a:latin typeface="Avenir"/>
              <a:ea typeface="Avenir"/>
              <a:cs typeface="Avenir"/>
              <a:sym typeface="Avenir"/>
            </a:endParaRPr>
          </a:p>
        </p:txBody>
      </p:sp>
      <p:pic>
        <p:nvPicPr>
          <p:cNvPr id="374" name="Google Shape;374;p47">
            <a:hlinkClick r:id="rId5"/>
          </p:cNvPr>
          <p:cNvPicPr preferRelativeResize="0"/>
          <p:nvPr/>
        </p:nvPicPr>
        <p:blipFill rotWithShape="1">
          <a:blip r:embed="rId6">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pic>
        <p:nvPicPr>
          <p:cNvPr id="379" name="Google Shape;379;p48"/>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380" name="Google Shape;380;p4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381" name="Google Shape;381;p48"/>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82" name="Google Shape;382;p48"/>
          <p:cNvSpPr txBox="1"/>
          <p:nvPr/>
        </p:nvSpPr>
        <p:spPr>
          <a:xfrm>
            <a:off x="2474125" y="1075875"/>
            <a:ext cx="6860400" cy="2360100"/>
          </a:xfrm>
          <a:prstGeom prst="rect">
            <a:avLst/>
          </a:prstGeom>
          <a:noFill/>
          <a:ln>
            <a:noFill/>
          </a:ln>
        </p:spPr>
        <p:txBody>
          <a:bodyPr anchorCtr="0" anchor="t" bIns="113100" lIns="1143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Is influencer marketing actually effective?</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When managed and tracked properly — absolutely! Influencer marketing has huge potential to deliver results.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For example: Let’s say you run an influencer marketing program for a vegan food company based in the United States. Would it be effective for you to partner with a Norway-based fitness influencer who follows a carnivore-only diet and loves posting meat-based recipes? Probably not . . .</a:t>
            </a:r>
            <a:endParaRPr b="1" i="0" sz="1600" u="none" cap="none" strike="noStrike">
              <a:solidFill>
                <a:srgbClr val="E40046"/>
              </a:solidFill>
              <a:latin typeface="Proxima Nova"/>
              <a:ea typeface="Proxima Nova"/>
              <a:cs typeface="Proxima Nova"/>
              <a:sym typeface="Proxima Nova"/>
            </a:endParaRPr>
          </a:p>
        </p:txBody>
      </p:sp>
      <p:sp>
        <p:nvSpPr>
          <p:cNvPr id="383" name="Google Shape;383;p4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384" name="Google Shape;384;p48"/>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85" name="Google Shape;385;p48"/>
          <p:cNvSpPr txBox="1"/>
          <p:nvPr/>
        </p:nvSpPr>
        <p:spPr>
          <a:xfrm>
            <a:off x="2474125" y="3578290"/>
            <a:ext cx="3369900" cy="149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So before recruiting influencers to promote your brand, it’s important to really think about the type of influencer that will be a good fit for the product or service you want to promote.</a:t>
            </a:r>
            <a:endParaRPr b="0" i="0" sz="1300" u="none" cap="none" strike="noStrike">
              <a:solidFill>
                <a:srgbClr val="2D3E50"/>
              </a:solidFill>
              <a:latin typeface="Avenir"/>
              <a:ea typeface="Avenir"/>
              <a:cs typeface="Avenir"/>
              <a:sym typeface="Avenir"/>
            </a:endParaRPr>
          </a:p>
        </p:txBody>
      </p:sp>
      <p:pic>
        <p:nvPicPr>
          <p:cNvPr id="386" name="Google Shape;386;p48"/>
          <p:cNvPicPr preferRelativeResize="0"/>
          <p:nvPr/>
        </p:nvPicPr>
        <p:blipFill rotWithShape="1">
          <a:blip r:embed="rId5">
            <a:alphaModFix/>
          </a:blip>
          <a:srcRect b="0" l="0" r="0" t="0"/>
          <a:stretch/>
        </p:blipFill>
        <p:spPr>
          <a:xfrm>
            <a:off x="6052800" y="3737950"/>
            <a:ext cx="3281725" cy="1746600"/>
          </a:xfrm>
          <a:prstGeom prst="rect">
            <a:avLst/>
          </a:prstGeom>
          <a:noFill/>
          <a:ln>
            <a:noFill/>
          </a:ln>
        </p:spPr>
      </p:pic>
      <p:pic>
        <p:nvPicPr>
          <p:cNvPr id="387" name="Google Shape;387;p48">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pic>
        <p:nvPicPr>
          <p:cNvPr id="392" name="Google Shape;392;p49"/>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393" name="Google Shape;393;p4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394" name="Google Shape;394;p49"/>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395" name="Google Shape;395;p49"/>
          <p:cNvSpPr txBox="1"/>
          <p:nvPr/>
        </p:nvSpPr>
        <p:spPr>
          <a:xfrm>
            <a:off x="2474125" y="1075875"/>
            <a:ext cx="6860400" cy="17601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20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Some factors to consider:</a:t>
            </a:r>
            <a:endParaRPr b="0" i="0" sz="1300" u="none" cap="none" strike="noStrike">
              <a:solidFill>
                <a:srgbClr val="2D3E50"/>
              </a:solidFill>
              <a:latin typeface="Avenir"/>
              <a:ea typeface="Avenir"/>
              <a:cs typeface="Avenir"/>
              <a:sym typeface="Avenir"/>
            </a:endParaRPr>
          </a:p>
        </p:txBody>
      </p:sp>
      <p:sp>
        <p:nvSpPr>
          <p:cNvPr id="396" name="Google Shape;396;p49"/>
          <p:cNvSpPr txBox="1"/>
          <p:nvPr/>
        </p:nvSpPr>
        <p:spPr>
          <a:xfrm>
            <a:off x="2474125" y="1723900"/>
            <a:ext cx="3369900" cy="32631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Audience/niche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Who do your influencers talk to? What do they specialize in?</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Relevance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What content resonates with their audience?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Engagement</a:t>
            </a:r>
            <a:br>
              <a:rPr b="1" i="0" lang="en" sz="1300" u="none" cap="none" strike="noStrike">
                <a:solidFill>
                  <a:srgbClr val="2D3E50"/>
                </a:solidFill>
                <a:latin typeface="Proxima Nova"/>
                <a:ea typeface="Proxima Nova"/>
                <a:cs typeface="Proxima Nova"/>
                <a:sym typeface="Proxima Nova"/>
              </a:rPr>
            </a:br>
            <a:r>
              <a:rPr b="0" i="0" lang="en" sz="1300" u="none" cap="none" strike="noStrike">
                <a:solidFill>
                  <a:srgbClr val="2D3E50"/>
                </a:solidFill>
                <a:latin typeface="Avenir"/>
                <a:ea typeface="Avenir"/>
                <a:cs typeface="Avenir"/>
                <a:sym typeface="Avenir"/>
              </a:rPr>
              <a:t>What level of engagement do they get?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80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Geography</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Is the location right for your brand?</a:t>
            </a:r>
            <a:endParaRPr b="0" i="0" sz="1300" u="none" cap="none" strike="noStrike">
              <a:solidFill>
                <a:srgbClr val="2D3E50"/>
              </a:solidFill>
              <a:latin typeface="Avenir"/>
              <a:ea typeface="Avenir"/>
              <a:cs typeface="Avenir"/>
              <a:sym typeface="Avenir"/>
            </a:endParaRPr>
          </a:p>
        </p:txBody>
      </p:sp>
      <p:sp>
        <p:nvSpPr>
          <p:cNvPr id="397" name="Google Shape;397;p49"/>
          <p:cNvSpPr txBox="1"/>
          <p:nvPr/>
        </p:nvSpPr>
        <p:spPr>
          <a:xfrm>
            <a:off x="6040525" y="1723900"/>
            <a:ext cx="3369900" cy="32631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Quality</a:t>
            </a:r>
            <a:br>
              <a:rPr b="1" i="0" lang="en" sz="1300" u="none" cap="none" strike="noStrike">
                <a:solidFill>
                  <a:srgbClr val="2D3E50"/>
                </a:solidFill>
                <a:latin typeface="Proxima Nova"/>
                <a:ea typeface="Proxima Nova"/>
                <a:cs typeface="Proxima Nova"/>
                <a:sym typeface="Proxima Nova"/>
              </a:rPr>
            </a:br>
            <a:r>
              <a:rPr b="0" i="0" lang="en" sz="1300" u="none" cap="none" strike="noStrike">
                <a:solidFill>
                  <a:srgbClr val="2D3E50"/>
                </a:solidFill>
                <a:latin typeface="Avenir"/>
                <a:ea typeface="Avenir"/>
                <a:cs typeface="Avenir"/>
                <a:sym typeface="Avenir"/>
              </a:rPr>
              <a:t>Is quality consistent over time? Does it align with your brand’s standards?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Channel</a:t>
            </a:r>
            <a:br>
              <a:rPr b="1" i="0" lang="en" sz="1300" u="none" cap="none" strike="noStrike">
                <a:solidFill>
                  <a:srgbClr val="2D3E50"/>
                </a:solidFill>
                <a:latin typeface="Proxima Nova"/>
                <a:ea typeface="Proxima Nova"/>
                <a:cs typeface="Proxima Nova"/>
                <a:sym typeface="Proxima Nova"/>
              </a:rPr>
            </a:br>
            <a:r>
              <a:rPr b="0" i="0" lang="en" sz="1300" u="none" cap="none" strike="noStrike">
                <a:solidFill>
                  <a:srgbClr val="2D3E50"/>
                </a:solidFill>
                <a:latin typeface="Avenir"/>
                <a:ea typeface="Avenir"/>
                <a:cs typeface="Avenir"/>
                <a:sym typeface="Avenir"/>
              </a:rPr>
              <a:t>Are the channels (blog, Instagram, TikTok, etc.) relevant to your brand?</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Authenticity and honesty</a:t>
            </a:r>
            <a:br>
              <a:rPr b="1" i="0" lang="en" sz="1300" u="none" cap="none" strike="noStrike">
                <a:solidFill>
                  <a:srgbClr val="2D3E50"/>
                </a:solidFill>
                <a:latin typeface="Proxima Nova"/>
                <a:ea typeface="Proxima Nova"/>
                <a:cs typeface="Proxima Nova"/>
                <a:sym typeface="Proxima Nova"/>
              </a:rPr>
            </a:br>
            <a:r>
              <a:rPr b="0" i="0" lang="en" sz="1300" u="none" cap="none" strike="noStrike">
                <a:solidFill>
                  <a:srgbClr val="2D3E50"/>
                </a:solidFill>
                <a:latin typeface="Avenir"/>
                <a:ea typeface="Avenir"/>
                <a:cs typeface="Avenir"/>
                <a:sym typeface="Avenir"/>
              </a:rPr>
              <a:t>Do you see signs of odd activity, such as purchased likes or comments? Here's how to detect scams.</a:t>
            </a:r>
            <a:r>
              <a:rPr b="0" baseline="30000" i="0" lang="en" sz="1300" u="none" cap="none" strike="noStrike">
                <a:solidFill>
                  <a:srgbClr val="2D3E50"/>
                </a:solidFill>
                <a:latin typeface="Avenir"/>
                <a:ea typeface="Avenir"/>
                <a:cs typeface="Avenir"/>
                <a:sym typeface="Avenir"/>
              </a:rPr>
              <a:t>1</a:t>
            </a:r>
            <a:endParaRPr b="0" baseline="3000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200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p:txBody>
      </p:sp>
      <p:sp>
        <p:nvSpPr>
          <p:cNvPr id="398" name="Google Shape;398;p49"/>
          <p:cNvSpPr txBox="1"/>
          <p:nvPr/>
        </p:nvSpPr>
        <p:spPr>
          <a:xfrm>
            <a:off x="2474125" y="6996008"/>
            <a:ext cx="69402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Molly Doyle Young, “Spot the bot: Five tips to avoid scammy influencers, impact.com., October 29, 2019. </a:t>
            </a:r>
            <a:r>
              <a:rPr b="0" i="0" lang="en" sz="800" u="sng" cap="none" strike="noStrike">
                <a:solidFill>
                  <a:schemeClr val="hlink"/>
                </a:solidFill>
                <a:latin typeface="Avenir"/>
                <a:ea typeface="Avenir"/>
                <a:cs typeface="Avenir"/>
                <a:sym typeface="Avenir"/>
                <a:hlinkClick r:id="rId4"/>
              </a:rPr>
              <a:t>https://impact.com/partnerships/spot-the-bot-five-tips-to-avoid-scammy-influencers/ </a:t>
            </a:r>
            <a:endParaRPr b="0" i="0" sz="800" u="none" cap="none" strike="noStrike">
              <a:solidFill>
                <a:srgbClr val="0FA1E2"/>
              </a:solidFill>
              <a:latin typeface="Avenir"/>
              <a:ea typeface="Avenir"/>
              <a:cs typeface="Avenir"/>
              <a:sym typeface="Avenir"/>
            </a:endParaRPr>
          </a:p>
        </p:txBody>
      </p:sp>
      <p:sp>
        <p:nvSpPr>
          <p:cNvPr id="399" name="Google Shape;399;p49"/>
          <p:cNvSpPr txBox="1"/>
          <p:nvPr/>
        </p:nvSpPr>
        <p:spPr>
          <a:xfrm>
            <a:off x="2474125" y="5240375"/>
            <a:ext cx="6940200" cy="89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Analyzing an influencer’s channel and content to determine fit is just one part of the puzzle.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next step entails thinking about how an influencer’s channel can fit into your broader business goals and, more importantly, how to accurately measure and report on ROI.</a:t>
            </a:r>
            <a:endParaRPr b="0" i="0" sz="1300" u="none" cap="none" strike="noStrike">
              <a:solidFill>
                <a:srgbClr val="2D3E50"/>
              </a:solidFill>
              <a:latin typeface="Avenir"/>
              <a:ea typeface="Avenir"/>
              <a:cs typeface="Avenir"/>
              <a:sym typeface="Avenir"/>
            </a:endParaRPr>
          </a:p>
        </p:txBody>
      </p:sp>
      <p:sp>
        <p:nvSpPr>
          <p:cNvPr id="400" name="Google Shape;400;p4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401" name="Google Shape;401;p49"/>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pic>
        <p:nvPicPr>
          <p:cNvPr id="402" name="Google Shape;402;p49">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8" name="Shape 118"/>
        <p:cNvGrpSpPr/>
        <p:nvPr/>
      </p:nvGrpSpPr>
      <p:grpSpPr>
        <a:xfrm>
          <a:off x="0" y="0"/>
          <a:ext cx="0" cy="0"/>
          <a:chOff x="0" y="0"/>
          <a:chExt cx="0" cy="0"/>
        </a:xfrm>
      </p:grpSpPr>
      <p:sp>
        <p:nvSpPr>
          <p:cNvPr id="119" name="Google Shape;119;p32"/>
          <p:cNvSpPr/>
          <p:nvPr/>
        </p:nvSpPr>
        <p:spPr>
          <a:xfrm>
            <a:off x="1913375" y="0"/>
            <a:ext cx="81450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0" name="Google Shape;120;p32"/>
          <p:cNvPicPr preferRelativeResize="0"/>
          <p:nvPr/>
        </p:nvPicPr>
        <p:blipFill rotWithShape="1">
          <a:blip r:embed="rId3">
            <a:alphaModFix amt="10000"/>
          </a:blip>
          <a:srcRect b="23177" l="5217" r="44175" t="4368"/>
          <a:stretch/>
        </p:blipFill>
        <p:spPr>
          <a:xfrm>
            <a:off x="1913401" y="0"/>
            <a:ext cx="8144998" cy="7772399"/>
          </a:xfrm>
          <a:prstGeom prst="rect">
            <a:avLst/>
          </a:prstGeom>
          <a:noFill/>
          <a:ln>
            <a:noFill/>
          </a:ln>
        </p:spPr>
      </p:pic>
      <p:sp>
        <p:nvSpPr>
          <p:cNvPr id="121" name="Google Shape;121;p32"/>
          <p:cNvSpPr txBox="1"/>
          <p:nvPr/>
        </p:nvSpPr>
        <p:spPr>
          <a:xfrm rot="-5400000">
            <a:off x="-1913816" y="3812203"/>
            <a:ext cx="5794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2600" u="none" cap="none" strike="noStrike">
                <a:solidFill>
                  <a:srgbClr val="2D3E50"/>
                </a:solidFill>
                <a:latin typeface="Proxima Nova"/>
                <a:ea typeface="Proxima Nova"/>
                <a:cs typeface="Proxima Nova"/>
                <a:sym typeface="Proxima Nova"/>
              </a:rPr>
              <a:t>Contents</a:t>
            </a:r>
            <a:endParaRPr b="1" i="0" sz="2600" u="none" cap="none" strike="noStrike">
              <a:solidFill>
                <a:srgbClr val="2D3E50"/>
              </a:solidFill>
              <a:latin typeface="Proxima Nova"/>
              <a:ea typeface="Proxima Nova"/>
              <a:cs typeface="Proxima Nova"/>
              <a:sym typeface="Proxima Nova"/>
            </a:endParaRPr>
          </a:p>
        </p:txBody>
      </p:sp>
      <p:cxnSp>
        <p:nvCxnSpPr>
          <p:cNvPr id="122" name="Google Shape;122;p32"/>
          <p:cNvCxnSpPr/>
          <p:nvPr/>
        </p:nvCxnSpPr>
        <p:spPr>
          <a:xfrm>
            <a:off x="971400" y="7341825"/>
            <a:ext cx="0" cy="941400"/>
          </a:xfrm>
          <a:prstGeom prst="straightConnector1">
            <a:avLst/>
          </a:prstGeom>
          <a:noFill/>
          <a:ln cap="flat" cmpd="sng" w="19050">
            <a:solidFill>
              <a:srgbClr val="D9D9D9"/>
            </a:solidFill>
            <a:prstDash val="solid"/>
            <a:round/>
            <a:headEnd len="sm" w="sm" type="none"/>
            <a:tailEnd len="sm" w="sm" type="none"/>
          </a:ln>
        </p:spPr>
      </p:cxnSp>
      <p:grpSp>
        <p:nvGrpSpPr>
          <p:cNvPr id="123" name="Google Shape;123;p32"/>
          <p:cNvGrpSpPr/>
          <p:nvPr/>
        </p:nvGrpSpPr>
        <p:grpSpPr>
          <a:xfrm>
            <a:off x="2186470" y="697803"/>
            <a:ext cx="6761877" cy="2439900"/>
            <a:chOff x="2186470" y="697803"/>
            <a:chExt cx="6761877" cy="2439900"/>
          </a:xfrm>
        </p:grpSpPr>
        <p:sp>
          <p:nvSpPr>
            <p:cNvPr id="124" name="Google Shape;124;p32"/>
            <p:cNvSpPr txBox="1"/>
            <p:nvPr/>
          </p:nvSpPr>
          <p:spPr>
            <a:xfrm>
              <a:off x="3197647" y="697803"/>
              <a:ext cx="5750700" cy="2439900"/>
            </a:xfrm>
            <a:prstGeom prst="rect">
              <a:avLst/>
            </a:prstGeom>
            <a:noFill/>
            <a:ln>
              <a:noFill/>
            </a:ln>
          </p:spPr>
          <p:txBody>
            <a:bodyPr anchorCtr="0" anchor="ctr" bIns="113100" lIns="113100" spcFirstLastPara="1" rIns="113100" wrap="square" tIns="113100">
              <a:spAutoFit/>
            </a:bodyPr>
            <a:lstStyle/>
            <a:p>
              <a:pPr indent="0" lvl="0" marL="0" marR="0" rtl="0" algn="l">
                <a:lnSpc>
                  <a:spcPct val="115000"/>
                </a:lnSpc>
                <a:spcBef>
                  <a:spcPts val="0"/>
                </a:spcBef>
                <a:spcAft>
                  <a:spcPts val="0"/>
                </a:spcAft>
                <a:buClr>
                  <a:srgbClr val="000000"/>
                </a:buClr>
                <a:buSzPts val="1100"/>
                <a:buFont typeface="Arial"/>
                <a:buNone/>
              </a:pPr>
              <a:r>
                <a:rPr b="0" i="0" lang="en" sz="1800" u="none" cap="none" strike="noStrike">
                  <a:solidFill>
                    <a:srgbClr val="FFFFFF"/>
                  </a:solidFill>
                  <a:latin typeface="Avenir"/>
                  <a:ea typeface="Avenir"/>
                  <a:cs typeface="Avenir"/>
                  <a:sym typeface="Avenir"/>
                </a:rPr>
                <a:t>What is influencer marketing and how does it work?	</a:t>
              </a:r>
              <a:endParaRPr b="0" i="0" sz="1800" u="none" cap="none" strike="noStrike">
                <a:solidFill>
                  <a:srgbClr val="FFFFFF"/>
                </a:solidFill>
                <a:latin typeface="Avenir"/>
                <a:ea typeface="Avenir"/>
                <a:cs typeface="Avenir"/>
                <a:sym typeface="Avenir"/>
              </a:endParaRPr>
            </a:p>
            <a:p>
              <a:pPr indent="-317500" lvl="0" marL="457200" marR="0" rtl="0" algn="l">
                <a:lnSpc>
                  <a:spcPct val="114000"/>
                </a:lnSpc>
                <a:spcBef>
                  <a:spcPts val="1000"/>
                </a:spcBef>
                <a:spcAft>
                  <a:spcPts val="0"/>
                </a:spcAft>
                <a:buClr>
                  <a:schemeClr val="lt1"/>
                </a:buClr>
                <a:buSzPts val="1400"/>
                <a:buFont typeface="Avenir"/>
                <a:buChar char="●"/>
              </a:pPr>
              <a:r>
                <a:rPr b="0" i="0" lang="en" sz="1400" u="none" cap="none" strike="noStrike">
                  <a:solidFill>
                    <a:schemeClr val="lt1"/>
                  </a:solidFill>
                  <a:latin typeface="Avenir"/>
                  <a:ea typeface="Avenir"/>
                  <a:cs typeface="Avenir"/>
                  <a:sym typeface="Avenir"/>
                </a:rPr>
                <a:t>What are influencers?</a:t>
              </a:r>
              <a:endParaRPr b="0" i="0" sz="1400" u="none" cap="none" strike="noStrike">
                <a:solidFill>
                  <a:schemeClr val="lt1"/>
                </a:solidFill>
                <a:latin typeface="Avenir"/>
                <a:ea typeface="Avenir"/>
                <a:cs typeface="Avenir"/>
                <a:sym typeface="Avenir"/>
              </a:endParaRPr>
            </a:p>
            <a:p>
              <a:pPr indent="-317500" lvl="0" marL="457200" marR="0" rtl="0" algn="l">
                <a:lnSpc>
                  <a:spcPct val="114000"/>
                </a:lnSpc>
                <a:spcBef>
                  <a:spcPts val="500"/>
                </a:spcBef>
                <a:spcAft>
                  <a:spcPts val="0"/>
                </a:spcAft>
                <a:buClr>
                  <a:schemeClr val="lt1"/>
                </a:buClr>
                <a:buSzPts val="1400"/>
                <a:buFont typeface="Avenir"/>
                <a:buChar char="●"/>
              </a:pPr>
              <a:r>
                <a:rPr b="0" i="0" lang="en" sz="1400" u="none" cap="none" strike="noStrike">
                  <a:solidFill>
                    <a:schemeClr val="lt1"/>
                  </a:solidFill>
                  <a:latin typeface="Avenir"/>
                  <a:ea typeface="Avenir"/>
                  <a:cs typeface="Avenir"/>
                  <a:sym typeface="Avenir"/>
                </a:rPr>
                <a:t>How exactly do influencers get paid?</a:t>
              </a:r>
              <a:endParaRPr b="0" i="0" sz="1400" u="none" cap="none" strike="noStrike">
                <a:solidFill>
                  <a:schemeClr val="lt1"/>
                </a:solidFill>
                <a:latin typeface="Avenir"/>
                <a:ea typeface="Avenir"/>
                <a:cs typeface="Avenir"/>
                <a:sym typeface="Avenir"/>
              </a:endParaRPr>
            </a:p>
            <a:p>
              <a:pPr indent="-317500" lvl="0" marL="457200" marR="0" rtl="0" algn="l">
                <a:lnSpc>
                  <a:spcPct val="114000"/>
                </a:lnSpc>
                <a:spcBef>
                  <a:spcPts val="500"/>
                </a:spcBef>
                <a:spcAft>
                  <a:spcPts val="0"/>
                </a:spcAft>
                <a:buClr>
                  <a:schemeClr val="lt1"/>
                </a:buClr>
                <a:buSzPts val="1400"/>
                <a:buFont typeface="Avenir"/>
                <a:buChar char="●"/>
              </a:pPr>
              <a:r>
                <a:rPr b="0" i="0" lang="en" sz="1400" u="none" cap="none" strike="noStrike">
                  <a:solidFill>
                    <a:schemeClr val="lt1"/>
                  </a:solidFill>
                  <a:latin typeface="Avenir"/>
                  <a:ea typeface="Avenir"/>
                  <a:cs typeface="Avenir"/>
                  <a:sym typeface="Avenir"/>
                </a:rPr>
                <a:t>What kinds of brands work with influencers?</a:t>
              </a:r>
              <a:endParaRPr b="0" i="0" sz="1400" u="none" cap="none" strike="noStrike">
                <a:solidFill>
                  <a:schemeClr val="lt1"/>
                </a:solidFill>
                <a:latin typeface="Avenir"/>
                <a:ea typeface="Avenir"/>
                <a:cs typeface="Avenir"/>
                <a:sym typeface="Avenir"/>
              </a:endParaRPr>
            </a:p>
            <a:p>
              <a:pPr indent="-317500" lvl="0" marL="457200" marR="0" rtl="0" algn="l">
                <a:lnSpc>
                  <a:spcPct val="114000"/>
                </a:lnSpc>
                <a:spcBef>
                  <a:spcPts val="500"/>
                </a:spcBef>
                <a:spcAft>
                  <a:spcPts val="0"/>
                </a:spcAft>
                <a:buClr>
                  <a:schemeClr val="lt1"/>
                </a:buClr>
                <a:buSzPts val="1400"/>
                <a:buFont typeface="Avenir"/>
                <a:buChar char="●"/>
              </a:pPr>
              <a:r>
                <a:rPr b="0" i="0" lang="en" sz="1400" u="none" cap="none" strike="noStrike">
                  <a:solidFill>
                    <a:schemeClr val="lt1"/>
                  </a:solidFill>
                  <a:latin typeface="Avenir"/>
                  <a:ea typeface="Avenir"/>
                  <a:cs typeface="Avenir"/>
                  <a:sym typeface="Avenir"/>
                </a:rPr>
                <a:t>What platforms do influencers use?</a:t>
              </a:r>
              <a:endParaRPr b="0" i="0" sz="1400" u="none" cap="none" strike="noStrike">
                <a:solidFill>
                  <a:schemeClr val="lt1"/>
                </a:solidFill>
                <a:latin typeface="Avenir"/>
                <a:ea typeface="Avenir"/>
                <a:cs typeface="Avenir"/>
                <a:sym typeface="Avenir"/>
              </a:endParaRPr>
            </a:p>
            <a:p>
              <a:pPr indent="-317500" lvl="0" marL="457200" marR="0" rtl="0" algn="l">
                <a:lnSpc>
                  <a:spcPct val="114000"/>
                </a:lnSpc>
                <a:spcBef>
                  <a:spcPts val="500"/>
                </a:spcBef>
                <a:spcAft>
                  <a:spcPts val="0"/>
                </a:spcAft>
                <a:buClr>
                  <a:schemeClr val="lt1"/>
                </a:buClr>
                <a:buSzPts val="1400"/>
                <a:buFont typeface="Avenir"/>
                <a:buChar char="●"/>
              </a:pPr>
              <a:r>
                <a:rPr b="0" i="0" lang="en" sz="1400" u="none" cap="none" strike="noStrike">
                  <a:solidFill>
                    <a:schemeClr val="lt1"/>
                  </a:solidFill>
                  <a:latin typeface="Avenir"/>
                  <a:ea typeface="Avenir"/>
                  <a:cs typeface="Avenir"/>
                  <a:sym typeface="Avenir"/>
                </a:rPr>
                <a:t>Is influencer marketing actually effective?	</a:t>
              </a:r>
              <a:endParaRPr b="0" i="0" sz="1400" u="none" cap="none" strike="noStrike">
                <a:solidFill>
                  <a:schemeClr val="lt1"/>
                </a:solidFill>
                <a:latin typeface="Avenir"/>
                <a:ea typeface="Avenir"/>
                <a:cs typeface="Avenir"/>
                <a:sym typeface="Avenir"/>
              </a:endParaRPr>
            </a:p>
            <a:p>
              <a:pPr indent="-317500" lvl="0" marL="457200" marR="0" rtl="0" algn="l">
                <a:lnSpc>
                  <a:spcPct val="114000"/>
                </a:lnSpc>
                <a:spcBef>
                  <a:spcPts val="500"/>
                </a:spcBef>
                <a:spcAft>
                  <a:spcPts val="500"/>
                </a:spcAft>
                <a:buClr>
                  <a:schemeClr val="lt1"/>
                </a:buClr>
                <a:buSzPts val="1400"/>
                <a:buFont typeface="Avenir"/>
                <a:buChar char="●"/>
              </a:pPr>
              <a:r>
                <a:rPr b="0" i="0" lang="en" sz="1400" u="none" cap="none" strike="noStrike">
                  <a:solidFill>
                    <a:schemeClr val="lt1"/>
                  </a:solidFill>
                  <a:latin typeface="Avenir"/>
                  <a:ea typeface="Avenir"/>
                  <a:cs typeface="Avenir"/>
                  <a:sym typeface="Avenir"/>
                </a:rPr>
                <a:t>Tips for using influencer marketing for your business</a:t>
              </a:r>
              <a:endParaRPr b="0" i="0" sz="1400" u="none" cap="none" strike="noStrike">
                <a:solidFill>
                  <a:schemeClr val="lt1"/>
                </a:solidFill>
                <a:latin typeface="Avenir"/>
                <a:ea typeface="Avenir"/>
                <a:cs typeface="Avenir"/>
                <a:sym typeface="Avenir"/>
              </a:endParaRPr>
            </a:p>
          </p:txBody>
        </p:sp>
        <p:sp>
          <p:nvSpPr>
            <p:cNvPr id="125" name="Google Shape;125;p32"/>
            <p:cNvSpPr txBox="1"/>
            <p:nvPr/>
          </p:nvSpPr>
          <p:spPr>
            <a:xfrm>
              <a:off x="2186470" y="739100"/>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1</a:t>
              </a:r>
              <a:endParaRPr b="1" i="0" sz="3000" u="none" cap="none" strike="noStrike">
                <a:solidFill>
                  <a:srgbClr val="FFFFFF"/>
                </a:solidFill>
                <a:latin typeface="Proxima Nova"/>
                <a:ea typeface="Proxima Nova"/>
                <a:cs typeface="Proxima Nova"/>
                <a:sym typeface="Proxima Nova"/>
              </a:endParaRPr>
            </a:p>
          </p:txBody>
        </p:sp>
      </p:grpSp>
      <p:grpSp>
        <p:nvGrpSpPr>
          <p:cNvPr id="126" name="Google Shape;126;p32"/>
          <p:cNvGrpSpPr/>
          <p:nvPr/>
        </p:nvGrpSpPr>
        <p:grpSpPr>
          <a:xfrm>
            <a:off x="2186470" y="3241864"/>
            <a:ext cx="6761880" cy="2074800"/>
            <a:chOff x="2186470" y="3024975"/>
            <a:chExt cx="6761880" cy="2074800"/>
          </a:xfrm>
        </p:grpSpPr>
        <p:sp>
          <p:nvSpPr>
            <p:cNvPr id="127" name="Google Shape;127;p32"/>
            <p:cNvSpPr txBox="1"/>
            <p:nvPr/>
          </p:nvSpPr>
          <p:spPr>
            <a:xfrm>
              <a:off x="3197650" y="3024975"/>
              <a:ext cx="5750700" cy="2074800"/>
            </a:xfrm>
            <a:prstGeom prst="rect">
              <a:avLst/>
            </a:prstGeom>
            <a:noFill/>
            <a:ln>
              <a:noFill/>
            </a:ln>
          </p:spPr>
          <p:txBody>
            <a:bodyPr anchorCtr="0" anchor="ctr" bIns="113100" lIns="113100" spcFirstLastPara="1" rIns="113100" wrap="square" tIns="113100">
              <a:spAutoFit/>
            </a:bodyPr>
            <a:lstStyle/>
            <a:p>
              <a:pPr indent="0" lvl="0" marL="0" marR="0" rtl="0" algn="l">
                <a:lnSpc>
                  <a:spcPct val="115000"/>
                </a:lnSpc>
                <a:spcBef>
                  <a:spcPts val="0"/>
                </a:spcBef>
                <a:spcAft>
                  <a:spcPts val="0"/>
                </a:spcAft>
                <a:buClr>
                  <a:srgbClr val="000000"/>
                </a:buClr>
                <a:buSzPts val="1100"/>
                <a:buFont typeface="Arial"/>
                <a:buNone/>
              </a:pPr>
              <a:r>
                <a:rPr b="0" i="0" lang="en" sz="1800" u="none" cap="none" strike="noStrike">
                  <a:solidFill>
                    <a:srgbClr val="FFFFFF"/>
                  </a:solidFill>
                  <a:latin typeface="Avenir"/>
                  <a:ea typeface="Avenir"/>
                  <a:cs typeface="Avenir"/>
                  <a:sym typeface="Avenir"/>
                </a:rPr>
                <a:t>What are influencer marketing campaigns and how do they work?	</a:t>
              </a:r>
              <a:endParaRPr b="0" baseline="30000" i="0" sz="1800" u="none" cap="none" strike="noStrike">
                <a:solidFill>
                  <a:srgbClr val="FFFFFF"/>
                </a:solidFill>
                <a:latin typeface="Avenir"/>
                <a:ea typeface="Avenir"/>
                <a:cs typeface="Avenir"/>
                <a:sym typeface="Avenir"/>
              </a:endParaRPr>
            </a:p>
            <a:p>
              <a:pPr indent="-317500" lvl="0" marL="457200" marR="0" rtl="0" algn="l">
                <a:lnSpc>
                  <a:spcPct val="114000"/>
                </a:lnSpc>
                <a:spcBef>
                  <a:spcPts val="1000"/>
                </a:spcBef>
                <a:spcAft>
                  <a:spcPts val="0"/>
                </a:spcAft>
                <a:buClr>
                  <a:srgbClr val="FFFFFF"/>
                </a:buClr>
                <a:buSzPts val="1400"/>
                <a:buFont typeface="Avenir"/>
                <a:buChar char="●"/>
              </a:pPr>
              <a:r>
                <a:rPr b="0" i="0" lang="en" sz="1400" u="none" cap="none" strike="noStrike">
                  <a:solidFill>
                    <a:srgbClr val="FFFFFF"/>
                  </a:solidFill>
                  <a:latin typeface="Avenir"/>
                  <a:ea typeface="Avenir"/>
                  <a:cs typeface="Avenir"/>
                  <a:sym typeface="Avenir"/>
                </a:rPr>
                <a:t>How do you recruit the right influencers for your campaign?</a:t>
              </a:r>
              <a:endParaRPr b="0" i="0" sz="1400" u="none" cap="none" strike="noStrike">
                <a:solidFill>
                  <a:srgbClr val="FFFFFF"/>
                </a:solidFill>
                <a:latin typeface="Avenir"/>
                <a:ea typeface="Avenir"/>
                <a:cs typeface="Avenir"/>
                <a:sym typeface="Avenir"/>
              </a:endParaRPr>
            </a:p>
            <a:p>
              <a:pPr indent="-317500" lvl="0" marL="457200" marR="0" rtl="0" algn="l">
                <a:lnSpc>
                  <a:spcPct val="114000"/>
                </a:lnSpc>
                <a:spcBef>
                  <a:spcPts val="500"/>
                </a:spcBef>
                <a:spcAft>
                  <a:spcPts val="0"/>
                </a:spcAft>
                <a:buClr>
                  <a:srgbClr val="FFFFFF"/>
                </a:buClr>
                <a:buSzPts val="1400"/>
                <a:buFont typeface="Avenir"/>
                <a:buChar char="●"/>
              </a:pPr>
              <a:r>
                <a:rPr b="0" i="0" lang="en" sz="1400" u="none" cap="none" strike="noStrike">
                  <a:solidFill>
                    <a:srgbClr val="FFFFFF"/>
                  </a:solidFill>
                  <a:latin typeface="Avenir"/>
                  <a:ea typeface="Avenir"/>
                  <a:cs typeface="Avenir"/>
                  <a:sym typeface="Avenir"/>
                </a:rPr>
                <a:t>How do you measure ROI for an influencer campaign?</a:t>
              </a:r>
              <a:endParaRPr b="0" i="0" sz="1400" u="none" cap="none" strike="noStrike">
                <a:solidFill>
                  <a:srgbClr val="FFFFFF"/>
                </a:solidFill>
                <a:latin typeface="Avenir"/>
                <a:ea typeface="Avenir"/>
                <a:cs typeface="Avenir"/>
                <a:sym typeface="Avenir"/>
              </a:endParaRPr>
            </a:p>
            <a:p>
              <a:pPr indent="-317500" lvl="0" marL="457200" marR="0" rtl="0" algn="l">
                <a:lnSpc>
                  <a:spcPct val="114000"/>
                </a:lnSpc>
                <a:spcBef>
                  <a:spcPts val="500"/>
                </a:spcBef>
                <a:spcAft>
                  <a:spcPts val="500"/>
                </a:spcAft>
                <a:buClr>
                  <a:srgbClr val="FFFFFF"/>
                </a:buClr>
                <a:buSzPts val="1400"/>
                <a:buFont typeface="Avenir"/>
                <a:buChar char="●"/>
              </a:pPr>
              <a:r>
                <a:rPr b="0" i="0" lang="en" sz="1400" u="none" cap="none" strike="noStrike">
                  <a:solidFill>
                    <a:srgbClr val="FFFFFF"/>
                  </a:solidFill>
                  <a:latin typeface="Avenir"/>
                  <a:ea typeface="Avenir"/>
                  <a:cs typeface="Avenir"/>
                  <a:sym typeface="Avenir"/>
                </a:rPr>
                <a:t>What are examples of successful influencer marketing campaigns?</a:t>
              </a:r>
              <a:endParaRPr b="0" i="0" sz="1800" u="none" cap="none" strike="noStrike">
                <a:solidFill>
                  <a:srgbClr val="FFFFFF"/>
                </a:solidFill>
                <a:latin typeface="Avenir"/>
                <a:ea typeface="Avenir"/>
                <a:cs typeface="Avenir"/>
                <a:sym typeface="Avenir"/>
              </a:endParaRPr>
            </a:p>
          </p:txBody>
        </p:sp>
        <p:sp>
          <p:nvSpPr>
            <p:cNvPr id="128" name="Google Shape;128;p32"/>
            <p:cNvSpPr txBox="1"/>
            <p:nvPr/>
          </p:nvSpPr>
          <p:spPr>
            <a:xfrm>
              <a:off x="2186470" y="3076449"/>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100"/>
                <a:buFont typeface="Arial"/>
                <a:buNone/>
              </a:pPr>
              <a:r>
                <a:rPr b="1" i="0" lang="en" sz="3000" u="none" cap="none" strike="noStrike">
                  <a:solidFill>
                    <a:srgbClr val="FFFFFF"/>
                  </a:solidFill>
                  <a:latin typeface="Proxima Nova"/>
                  <a:ea typeface="Proxima Nova"/>
                  <a:cs typeface="Proxima Nova"/>
                  <a:sym typeface="Proxima Nova"/>
                </a:rPr>
                <a:t>2</a:t>
              </a:r>
              <a:endParaRPr b="1" i="0" sz="3000" u="none" cap="none" strike="noStrike">
                <a:solidFill>
                  <a:srgbClr val="FFFFFF"/>
                </a:solidFill>
                <a:latin typeface="Proxima Nova"/>
                <a:ea typeface="Proxima Nova"/>
                <a:cs typeface="Proxima Nova"/>
                <a:sym typeface="Proxima Nova"/>
              </a:endParaRPr>
            </a:p>
          </p:txBody>
        </p:sp>
      </p:grpSp>
      <p:grpSp>
        <p:nvGrpSpPr>
          <p:cNvPr id="129" name="Google Shape;129;p32"/>
          <p:cNvGrpSpPr/>
          <p:nvPr/>
        </p:nvGrpSpPr>
        <p:grpSpPr>
          <a:xfrm>
            <a:off x="2186470" y="5420825"/>
            <a:ext cx="6761880" cy="2074800"/>
            <a:chOff x="2186470" y="5192225"/>
            <a:chExt cx="6761880" cy="2074800"/>
          </a:xfrm>
        </p:grpSpPr>
        <p:sp>
          <p:nvSpPr>
            <p:cNvPr id="130" name="Google Shape;130;p32"/>
            <p:cNvSpPr txBox="1"/>
            <p:nvPr/>
          </p:nvSpPr>
          <p:spPr>
            <a:xfrm>
              <a:off x="3197650" y="5192225"/>
              <a:ext cx="5750700" cy="2074800"/>
            </a:xfrm>
            <a:prstGeom prst="rect">
              <a:avLst/>
            </a:prstGeom>
            <a:noFill/>
            <a:ln>
              <a:noFill/>
            </a:ln>
          </p:spPr>
          <p:txBody>
            <a:bodyPr anchorCtr="0" anchor="ctr" bIns="113100" lIns="113100" spcFirstLastPara="1" rIns="113100" wrap="square" tIns="113100">
              <a:spAutoFit/>
            </a:bodyPr>
            <a:lstStyle/>
            <a:p>
              <a:pPr indent="0" lvl="0" marL="0" marR="0" rtl="0" algn="l">
                <a:lnSpc>
                  <a:spcPct val="115000"/>
                </a:lnSpc>
                <a:spcBef>
                  <a:spcPts val="0"/>
                </a:spcBef>
                <a:spcAft>
                  <a:spcPts val="0"/>
                </a:spcAft>
                <a:buClr>
                  <a:srgbClr val="000000"/>
                </a:buClr>
                <a:buSzPts val="1100"/>
                <a:buFont typeface="Arial"/>
                <a:buNone/>
              </a:pPr>
              <a:r>
                <a:rPr b="0" i="0" lang="en" sz="1800" u="none" cap="none" strike="noStrike">
                  <a:solidFill>
                    <a:srgbClr val="FFFFFF"/>
                  </a:solidFill>
                  <a:latin typeface="Avenir"/>
                  <a:ea typeface="Avenir"/>
                  <a:cs typeface="Avenir"/>
                  <a:sym typeface="Avenir"/>
                </a:rPr>
                <a:t>Best practices for launching influencer marketing campaigns	</a:t>
              </a:r>
              <a:endParaRPr b="0" i="0" sz="1800" u="none" cap="none" strike="noStrike">
                <a:solidFill>
                  <a:srgbClr val="FFFFFF"/>
                </a:solidFill>
                <a:latin typeface="Avenir"/>
                <a:ea typeface="Avenir"/>
                <a:cs typeface="Avenir"/>
                <a:sym typeface="Avenir"/>
              </a:endParaRPr>
            </a:p>
            <a:p>
              <a:pPr indent="-317500" lvl="0" marL="457200" marR="0" rtl="0" algn="l">
                <a:lnSpc>
                  <a:spcPct val="114000"/>
                </a:lnSpc>
                <a:spcBef>
                  <a:spcPts val="1000"/>
                </a:spcBef>
                <a:spcAft>
                  <a:spcPts val="0"/>
                </a:spcAft>
                <a:buClr>
                  <a:schemeClr val="lt1"/>
                </a:buClr>
                <a:buSzPts val="1400"/>
                <a:buFont typeface="Avenir"/>
                <a:buChar char="●"/>
              </a:pPr>
              <a:r>
                <a:rPr b="0" i="0" lang="en" sz="1400" u="none" cap="none" strike="noStrike">
                  <a:solidFill>
                    <a:schemeClr val="lt1"/>
                  </a:solidFill>
                  <a:latin typeface="Avenir"/>
                  <a:ea typeface="Avenir"/>
                  <a:cs typeface="Avenir"/>
                  <a:sym typeface="Avenir"/>
                </a:rPr>
                <a:t>How do you develop a sustainable influencer marketing strategy?</a:t>
              </a:r>
              <a:endParaRPr b="0" i="0" sz="1400" u="none" cap="none" strike="noStrike">
                <a:solidFill>
                  <a:schemeClr val="lt1"/>
                </a:solidFill>
                <a:latin typeface="Avenir"/>
                <a:ea typeface="Avenir"/>
                <a:cs typeface="Avenir"/>
                <a:sym typeface="Avenir"/>
              </a:endParaRPr>
            </a:p>
            <a:p>
              <a:pPr indent="-317500" lvl="0" marL="457200" marR="0" rtl="0" algn="l">
                <a:lnSpc>
                  <a:spcPct val="114000"/>
                </a:lnSpc>
                <a:spcBef>
                  <a:spcPts val="500"/>
                </a:spcBef>
                <a:spcAft>
                  <a:spcPts val="0"/>
                </a:spcAft>
                <a:buClr>
                  <a:schemeClr val="lt1"/>
                </a:buClr>
                <a:buSzPts val="1400"/>
                <a:buFont typeface="Avenir"/>
                <a:buChar char="●"/>
              </a:pPr>
              <a:r>
                <a:rPr b="0" i="0" lang="en" sz="1400" u="none" cap="none" strike="noStrike">
                  <a:solidFill>
                    <a:schemeClr val="lt1"/>
                  </a:solidFill>
                  <a:latin typeface="Avenir"/>
                  <a:ea typeface="Avenir"/>
                  <a:cs typeface="Avenir"/>
                  <a:sym typeface="Avenir"/>
                </a:rPr>
                <a:t>What are the best influencer marketing tools for brands?</a:t>
              </a:r>
              <a:endParaRPr b="0" i="0" sz="1400" u="none" cap="none" strike="noStrike">
                <a:solidFill>
                  <a:schemeClr val="lt1"/>
                </a:solidFill>
                <a:latin typeface="Avenir"/>
                <a:ea typeface="Avenir"/>
                <a:cs typeface="Avenir"/>
                <a:sym typeface="Avenir"/>
              </a:endParaRPr>
            </a:p>
            <a:p>
              <a:pPr indent="-317500" lvl="0" marL="457200" marR="0" rtl="0" algn="l">
                <a:lnSpc>
                  <a:spcPct val="114000"/>
                </a:lnSpc>
                <a:spcBef>
                  <a:spcPts val="500"/>
                </a:spcBef>
                <a:spcAft>
                  <a:spcPts val="500"/>
                </a:spcAft>
                <a:buClr>
                  <a:schemeClr val="lt1"/>
                </a:buClr>
                <a:buSzPts val="1400"/>
                <a:buFont typeface="Avenir"/>
                <a:buChar char="●"/>
              </a:pPr>
              <a:r>
                <a:rPr b="0" i="0" lang="en" sz="1400" u="none" cap="none" strike="noStrike">
                  <a:solidFill>
                    <a:schemeClr val="lt1"/>
                  </a:solidFill>
                  <a:latin typeface="Avenir"/>
                  <a:ea typeface="Avenir"/>
                  <a:cs typeface="Avenir"/>
                  <a:sym typeface="Avenir"/>
                </a:rPr>
                <a:t>Conclusion	</a:t>
              </a:r>
              <a:endParaRPr b="0" i="0" sz="1400" u="none" cap="none" strike="noStrike">
                <a:solidFill>
                  <a:schemeClr val="lt1"/>
                </a:solidFill>
                <a:latin typeface="Avenir"/>
                <a:ea typeface="Avenir"/>
                <a:cs typeface="Avenir"/>
                <a:sym typeface="Avenir"/>
              </a:endParaRPr>
            </a:p>
          </p:txBody>
        </p:sp>
        <p:sp>
          <p:nvSpPr>
            <p:cNvPr id="131" name="Google Shape;131;p32"/>
            <p:cNvSpPr txBox="1"/>
            <p:nvPr/>
          </p:nvSpPr>
          <p:spPr>
            <a:xfrm>
              <a:off x="2186470" y="5242728"/>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3</a:t>
              </a:r>
              <a:endParaRPr b="1" i="0" sz="3000" u="none" cap="none" strike="noStrike">
                <a:solidFill>
                  <a:srgbClr val="FFFFFF"/>
                </a:solidFill>
                <a:latin typeface="Proxima Nova"/>
                <a:ea typeface="Proxima Nova"/>
                <a:cs typeface="Proxima Nova"/>
                <a:sym typeface="Proxima Nova"/>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pic>
        <p:nvPicPr>
          <p:cNvPr id="407" name="Google Shape;407;p50"/>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408" name="Google Shape;408;p50"/>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409" name="Google Shape;409;p50"/>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10" name="Google Shape;410;p50"/>
          <p:cNvSpPr txBox="1"/>
          <p:nvPr/>
        </p:nvSpPr>
        <p:spPr>
          <a:xfrm>
            <a:off x="2474125" y="1075875"/>
            <a:ext cx="6860400" cy="16746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Tips for using influencer marketing for your business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Whether you define success through brand awareness, content creation, audience acquisition, new market penetration, number of downloads, or subscription rates, influencer marketing — when thoughtfully managed and executed — has the potential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yield tangible business results.    </a:t>
            </a:r>
            <a:endParaRPr b="1" i="0" sz="1600" u="none" cap="none" strike="noStrike">
              <a:solidFill>
                <a:srgbClr val="E40046"/>
              </a:solidFill>
              <a:latin typeface="Proxima Nova"/>
              <a:ea typeface="Proxima Nova"/>
              <a:cs typeface="Proxima Nova"/>
              <a:sym typeface="Proxima Nova"/>
            </a:endParaRPr>
          </a:p>
        </p:txBody>
      </p:sp>
      <p:sp>
        <p:nvSpPr>
          <p:cNvPr id="411" name="Google Shape;411;p50"/>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412" name="Google Shape;412;p50"/>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13" name="Google Shape;413;p50"/>
          <p:cNvSpPr/>
          <p:nvPr/>
        </p:nvSpPr>
        <p:spPr>
          <a:xfrm>
            <a:off x="7790727" y="3621533"/>
            <a:ext cx="554100" cy="554400"/>
          </a:xfrm>
          <a:prstGeom prst="ellipse">
            <a:avLst/>
          </a:prstGeom>
          <a:solidFill>
            <a:srgbClr val="FFFFFF"/>
          </a:solidFill>
          <a:ln cap="flat" cmpd="sng" w="9525">
            <a:solidFill>
              <a:srgbClr val="0FA1E2"/>
            </a:solidFill>
            <a:prstDash val="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14" name="Google Shape;414;p50"/>
          <p:cNvPicPr preferRelativeResize="0"/>
          <p:nvPr/>
        </p:nvPicPr>
        <p:blipFill rotWithShape="1">
          <a:blip r:embed="rId5">
            <a:alphaModFix/>
          </a:blip>
          <a:srcRect b="-24882" l="-36255" r="-35740" t="-24391"/>
          <a:stretch/>
        </p:blipFill>
        <p:spPr>
          <a:xfrm>
            <a:off x="7819537" y="3655131"/>
            <a:ext cx="496500" cy="492000"/>
          </a:xfrm>
          <a:prstGeom prst="ellipse">
            <a:avLst/>
          </a:prstGeom>
          <a:noFill/>
          <a:ln>
            <a:noFill/>
          </a:ln>
        </p:spPr>
      </p:pic>
      <p:sp>
        <p:nvSpPr>
          <p:cNvPr id="415" name="Google Shape;415;p50"/>
          <p:cNvSpPr/>
          <p:nvPr/>
        </p:nvSpPr>
        <p:spPr>
          <a:xfrm>
            <a:off x="3575899" y="3587883"/>
            <a:ext cx="554100" cy="554400"/>
          </a:xfrm>
          <a:prstGeom prst="ellipse">
            <a:avLst/>
          </a:prstGeom>
          <a:solidFill>
            <a:srgbClr val="FFFFFF"/>
          </a:solidFill>
          <a:ln cap="flat" cmpd="sng" w="9525">
            <a:solidFill>
              <a:srgbClr val="0FA1E2"/>
            </a:solidFill>
            <a:prstDash val="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16" name="Google Shape;416;p50"/>
          <p:cNvPicPr preferRelativeResize="0"/>
          <p:nvPr/>
        </p:nvPicPr>
        <p:blipFill rotWithShape="1">
          <a:blip r:embed="rId6">
            <a:alphaModFix/>
          </a:blip>
          <a:srcRect b="-36593" l="-41017" r="-33746" t="-36595"/>
          <a:stretch/>
        </p:blipFill>
        <p:spPr>
          <a:xfrm>
            <a:off x="3593112" y="3621481"/>
            <a:ext cx="496500" cy="492000"/>
          </a:xfrm>
          <a:prstGeom prst="ellipse">
            <a:avLst/>
          </a:prstGeom>
          <a:noFill/>
          <a:ln>
            <a:noFill/>
          </a:ln>
        </p:spPr>
      </p:pic>
      <p:sp>
        <p:nvSpPr>
          <p:cNvPr id="417" name="Google Shape;417;p50"/>
          <p:cNvSpPr/>
          <p:nvPr/>
        </p:nvSpPr>
        <p:spPr>
          <a:xfrm>
            <a:off x="5675393" y="3590283"/>
            <a:ext cx="554100" cy="554400"/>
          </a:xfrm>
          <a:prstGeom prst="ellipse">
            <a:avLst/>
          </a:prstGeom>
          <a:solidFill>
            <a:srgbClr val="FFFFFF"/>
          </a:solidFill>
          <a:ln cap="flat" cmpd="sng" w="9525">
            <a:solidFill>
              <a:srgbClr val="0FA1E2"/>
            </a:solidFill>
            <a:prstDash val="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18" name="Google Shape;418;p50"/>
          <p:cNvPicPr preferRelativeResize="0"/>
          <p:nvPr/>
        </p:nvPicPr>
        <p:blipFill rotWithShape="1">
          <a:blip r:embed="rId7">
            <a:alphaModFix/>
          </a:blip>
          <a:srcRect b="-23529" l="-23833" r="-23833" t="-23529"/>
          <a:stretch/>
        </p:blipFill>
        <p:spPr>
          <a:xfrm>
            <a:off x="5704210" y="3621481"/>
            <a:ext cx="496500" cy="492000"/>
          </a:xfrm>
          <a:prstGeom prst="ellipse">
            <a:avLst/>
          </a:prstGeom>
          <a:noFill/>
          <a:ln>
            <a:noFill/>
          </a:ln>
        </p:spPr>
      </p:pic>
      <p:sp>
        <p:nvSpPr>
          <p:cNvPr id="419" name="Google Shape;419;p50"/>
          <p:cNvSpPr txBox="1"/>
          <p:nvPr/>
        </p:nvSpPr>
        <p:spPr>
          <a:xfrm>
            <a:off x="2997934" y="4202906"/>
            <a:ext cx="1710000" cy="359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600"/>
              </a:spcAft>
              <a:buClr>
                <a:srgbClr val="000000"/>
              </a:buClr>
              <a:buSzPts val="1100"/>
              <a:buFont typeface="Arial"/>
              <a:buNone/>
            </a:pPr>
            <a:r>
              <a:rPr b="0" i="0" lang="en" sz="1100" u="none" cap="none" strike="noStrike">
                <a:solidFill>
                  <a:srgbClr val="2D3E50"/>
                </a:solidFill>
                <a:latin typeface="Avenir"/>
                <a:ea typeface="Avenir"/>
                <a:cs typeface="Avenir"/>
                <a:sym typeface="Avenir"/>
              </a:rPr>
              <a:t>Brand awareness</a:t>
            </a:r>
            <a:endParaRPr b="0" i="0" sz="1100" u="none" cap="none" strike="noStrike">
              <a:solidFill>
                <a:srgbClr val="2D3E50"/>
              </a:solidFill>
              <a:latin typeface="Proxima Nova Semibold"/>
              <a:ea typeface="Proxima Nova Semibold"/>
              <a:cs typeface="Proxima Nova Semibold"/>
              <a:sym typeface="Proxima Nova Semibold"/>
            </a:endParaRPr>
          </a:p>
        </p:txBody>
      </p:sp>
      <p:sp>
        <p:nvSpPr>
          <p:cNvPr id="420" name="Google Shape;420;p50"/>
          <p:cNvSpPr txBox="1"/>
          <p:nvPr/>
        </p:nvSpPr>
        <p:spPr>
          <a:xfrm>
            <a:off x="5096710" y="4202906"/>
            <a:ext cx="1710000" cy="359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600"/>
              </a:spcAft>
              <a:buClr>
                <a:srgbClr val="000000"/>
              </a:buClr>
              <a:buSzPts val="1100"/>
              <a:buFont typeface="Arial"/>
              <a:buNone/>
            </a:pPr>
            <a:r>
              <a:rPr b="0" i="0" lang="en" sz="1100" u="none" cap="none" strike="noStrike">
                <a:solidFill>
                  <a:srgbClr val="2D3E50"/>
                </a:solidFill>
                <a:latin typeface="Avenir"/>
                <a:ea typeface="Avenir"/>
                <a:cs typeface="Avenir"/>
                <a:sym typeface="Avenir"/>
              </a:rPr>
              <a:t>Content creation</a:t>
            </a:r>
            <a:endParaRPr b="0" i="0" sz="1100" u="none" cap="none" strike="noStrike">
              <a:solidFill>
                <a:srgbClr val="2D3E50"/>
              </a:solidFill>
              <a:latin typeface="Proxima Nova Semibold"/>
              <a:ea typeface="Proxima Nova Semibold"/>
              <a:cs typeface="Proxima Nova Semibold"/>
              <a:sym typeface="Proxima Nova Semibold"/>
            </a:endParaRPr>
          </a:p>
        </p:txBody>
      </p:sp>
      <p:sp>
        <p:nvSpPr>
          <p:cNvPr id="421" name="Google Shape;421;p50"/>
          <p:cNvSpPr txBox="1"/>
          <p:nvPr/>
        </p:nvSpPr>
        <p:spPr>
          <a:xfrm>
            <a:off x="7195486" y="4202906"/>
            <a:ext cx="1710000" cy="359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600"/>
              </a:spcAft>
              <a:buClr>
                <a:srgbClr val="000000"/>
              </a:buClr>
              <a:buSzPts val="1100"/>
              <a:buFont typeface="Arial"/>
              <a:buNone/>
            </a:pPr>
            <a:r>
              <a:rPr b="0" i="0" lang="en" sz="1100" u="none" cap="none" strike="noStrike">
                <a:solidFill>
                  <a:srgbClr val="2D3E50"/>
                </a:solidFill>
                <a:latin typeface="Avenir"/>
                <a:ea typeface="Avenir"/>
                <a:cs typeface="Avenir"/>
                <a:sym typeface="Avenir"/>
              </a:rPr>
              <a:t>Audience acquisition</a:t>
            </a:r>
            <a:endParaRPr b="0" i="0" sz="1100" u="none" cap="none" strike="noStrike">
              <a:solidFill>
                <a:srgbClr val="2D3E50"/>
              </a:solidFill>
              <a:latin typeface="Proxima Nova Semibold"/>
              <a:ea typeface="Proxima Nova Semibold"/>
              <a:cs typeface="Proxima Nova Semibold"/>
              <a:sym typeface="Proxima Nova Semibold"/>
            </a:endParaRPr>
          </a:p>
        </p:txBody>
      </p:sp>
      <p:sp>
        <p:nvSpPr>
          <p:cNvPr id="422" name="Google Shape;422;p50"/>
          <p:cNvSpPr/>
          <p:nvPr/>
        </p:nvSpPr>
        <p:spPr>
          <a:xfrm>
            <a:off x="7790727" y="4696533"/>
            <a:ext cx="554100" cy="554400"/>
          </a:xfrm>
          <a:prstGeom prst="ellipse">
            <a:avLst/>
          </a:prstGeom>
          <a:solidFill>
            <a:srgbClr val="FFFFFF"/>
          </a:solidFill>
          <a:ln cap="flat" cmpd="sng" w="9525">
            <a:solidFill>
              <a:srgbClr val="0FA1E2"/>
            </a:solidFill>
            <a:prstDash val="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23" name="Google Shape;423;p50"/>
          <p:cNvPicPr preferRelativeResize="0"/>
          <p:nvPr/>
        </p:nvPicPr>
        <p:blipFill rotWithShape="1">
          <a:blip r:embed="rId5">
            <a:alphaModFix/>
          </a:blip>
          <a:srcRect b="-24882" l="-36255" r="-35740" t="-24391"/>
          <a:stretch/>
        </p:blipFill>
        <p:spPr>
          <a:xfrm>
            <a:off x="7819537" y="4730131"/>
            <a:ext cx="496500" cy="492000"/>
          </a:xfrm>
          <a:prstGeom prst="ellipse">
            <a:avLst/>
          </a:prstGeom>
          <a:noFill/>
          <a:ln>
            <a:noFill/>
          </a:ln>
        </p:spPr>
      </p:pic>
      <p:sp>
        <p:nvSpPr>
          <p:cNvPr id="424" name="Google Shape;424;p50"/>
          <p:cNvSpPr/>
          <p:nvPr/>
        </p:nvSpPr>
        <p:spPr>
          <a:xfrm>
            <a:off x="3575899" y="4662883"/>
            <a:ext cx="554100" cy="554400"/>
          </a:xfrm>
          <a:prstGeom prst="ellipse">
            <a:avLst/>
          </a:prstGeom>
          <a:solidFill>
            <a:srgbClr val="FFFFFF"/>
          </a:solidFill>
          <a:ln cap="flat" cmpd="sng" w="9525">
            <a:solidFill>
              <a:srgbClr val="0FA1E2"/>
            </a:solidFill>
            <a:prstDash val="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25" name="Google Shape;425;p50"/>
          <p:cNvPicPr preferRelativeResize="0"/>
          <p:nvPr/>
        </p:nvPicPr>
        <p:blipFill rotWithShape="1">
          <a:blip r:embed="rId6">
            <a:alphaModFix/>
          </a:blip>
          <a:srcRect b="-36593" l="-41017" r="-33746" t="-36595"/>
          <a:stretch/>
        </p:blipFill>
        <p:spPr>
          <a:xfrm>
            <a:off x="3593112" y="4696481"/>
            <a:ext cx="496500" cy="492000"/>
          </a:xfrm>
          <a:prstGeom prst="ellipse">
            <a:avLst/>
          </a:prstGeom>
          <a:noFill/>
          <a:ln>
            <a:noFill/>
          </a:ln>
        </p:spPr>
      </p:pic>
      <p:sp>
        <p:nvSpPr>
          <p:cNvPr id="426" name="Google Shape;426;p50"/>
          <p:cNvSpPr/>
          <p:nvPr/>
        </p:nvSpPr>
        <p:spPr>
          <a:xfrm>
            <a:off x="5675393" y="4665283"/>
            <a:ext cx="554100" cy="554400"/>
          </a:xfrm>
          <a:prstGeom prst="ellipse">
            <a:avLst/>
          </a:prstGeom>
          <a:solidFill>
            <a:srgbClr val="FFFFFF"/>
          </a:solidFill>
          <a:ln cap="flat" cmpd="sng" w="9525">
            <a:solidFill>
              <a:srgbClr val="0FA1E2"/>
            </a:solidFill>
            <a:prstDash val="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27" name="Google Shape;427;p50"/>
          <p:cNvPicPr preferRelativeResize="0"/>
          <p:nvPr/>
        </p:nvPicPr>
        <p:blipFill rotWithShape="1">
          <a:blip r:embed="rId7">
            <a:alphaModFix/>
          </a:blip>
          <a:srcRect b="-23529" l="-23833" r="-23833" t="-23529"/>
          <a:stretch/>
        </p:blipFill>
        <p:spPr>
          <a:xfrm>
            <a:off x="5704210" y="4696481"/>
            <a:ext cx="496500" cy="492000"/>
          </a:xfrm>
          <a:prstGeom prst="ellipse">
            <a:avLst/>
          </a:prstGeom>
          <a:noFill/>
          <a:ln>
            <a:noFill/>
          </a:ln>
        </p:spPr>
      </p:pic>
      <p:sp>
        <p:nvSpPr>
          <p:cNvPr id="428" name="Google Shape;428;p50"/>
          <p:cNvSpPr txBox="1"/>
          <p:nvPr/>
        </p:nvSpPr>
        <p:spPr>
          <a:xfrm>
            <a:off x="2997934" y="5277906"/>
            <a:ext cx="1710000" cy="359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600"/>
              </a:spcAft>
              <a:buClr>
                <a:srgbClr val="000000"/>
              </a:buClr>
              <a:buSzPts val="1100"/>
              <a:buFont typeface="Arial"/>
              <a:buNone/>
            </a:pPr>
            <a:r>
              <a:rPr b="0" i="0" lang="en" sz="1100" u="none" cap="none" strike="noStrike">
                <a:solidFill>
                  <a:srgbClr val="2D3E50"/>
                </a:solidFill>
                <a:latin typeface="Avenir"/>
                <a:ea typeface="Avenir"/>
                <a:cs typeface="Avenir"/>
                <a:sym typeface="Avenir"/>
              </a:rPr>
              <a:t>New market penetration</a:t>
            </a:r>
            <a:endParaRPr b="0" i="0" sz="1100" u="none" cap="none" strike="noStrike">
              <a:solidFill>
                <a:srgbClr val="2D3E50"/>
              </a:solidFill>
              <a:latin typeface="Proxima Nova Semibold"/>
              <a:ea typeface="Proxima Nova Semibold"/>
              <a:cs typeface="Proxima Nova Semibold"/>
              <a:sym typeface="Proxima Nova Semibold"/>
            </a:endParaRPr>
          </a:p>
        </p:txBody>
      </p:sp>
      <p:sp>
        <p:nvSpPr>
          <p:cNvPr id="429" name="Google Shape;429;p50"/>
          <p:cNvSpPr txBox="1"/>
          <p:nvPr/>
        </p:nvSpPr>
        <p:spPr>
          <a:xfrm>
            <a:off x="5096710" y="5277906"/>
            <a:ext cx="1710000" cy="359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600"/>
              </a:spcAft>
              <a:buClr>
                <a:srgbClr val="000000"/>
              </a:buClr>
              <a:buSzPts val="1100"/>
              <a:buFont typeface="Arial"/>
              <a:buNone/>
            </a:pPr>
            <a:r>
              <a:rPr b="0" i="0" lang="en" sz="1100" u="none" cap="none" strike="noStrike">
                <a:solidFill>
                  <a:srgbClr val="2D3E50"/>
                </a:solidFill>
                <a:latin typeface="Avenir"/>
                <a:ea typeface="Avenir"/>
                <a:cs typeface="Avenir"/>
                <a:sym typeface="Avenir"/>
              </a:rPr>
              <a:t>Number of downloads</a:t>
            </a:r>
            <a:endParaRPr b="0" i="0" sz="1100" u="none" cap="none" strike="noStrike">
              <a:solidFill>
                <a:srgbClr val="2D3E50"/>
              </a:solidFill>
              <a:latin typeface="Proxima Nova Semibold"/>
              <a:ea typeface="Proxima Nova Semibold"/>
              <a:cs typeface="Proxima Nova Semibold"/>
              <a:sym typeface="Proxima Nova Semibold"/>
            </a:endParaRPr>
          </a:p>
        </p:txBody>
      </p:sp>
      <p:sp>
        <p:nvSpPr>
          <p:cNvPr id="430" name="Google Shape;430;p50"/>
          <p:cNvSpPr txBox="1"/>
          <p:nvPr/>
        </p:nvSpPr>
        <p:spPr>
          <a:xfrm>
            <a:off x="7195486" y="5277906"/>
            <a:ext cx="1710000" cy="359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600"/>
              </a:spcAft>
              <a:buClr>
                <a:srgbClr val="000000"/>
              </a:buClr>
              <a:buSzPts val="1100"/>
              <a:buFont typeface="Arial"/>
              <a:buNone/>
            </a:pPr>
            <a:r>
              <a:rPr b="0" i="0" lang="en" sz="1100" u="none" cap="none" strike="noStrike">
                <a:solidFill>
                  <a:srgbClr val="2D3E50"/>
                </a:solidFill>
                <a:latin typeface="Avenir"/>
                <a:ea typeface="Avenir"/>
                <a:cs typeface="Avenir"/>
                <a:sym typeface="Avenir"/>
              </a:rPr>
              <a:t>Subscription rates</a:t>
            </a:r>
            <a:endParaRPr b="0" i="0" sz="1100" u="none" cap="none" strike="noStrike">
              <a:solidFill>
                <a:srgbClr val="2D3E50"/>
              </a:solidFill>
              <a:latin typeface="Proxima Nova Semibold"/>
              <a:ea typeface="Proxima Nova Semibold"/>
              <a:cs typeface="Proxima Nova Semibold"/>
              <a:sym typeface="Proxima Nova Semibold"/>
            </a:endParaRPr>
          </a:p>
        </p:txBody>
      </p:sp>
      <p:sp>
        <p:nvSpPr>
          <p:cNvPr id="431" name="Google Shape;431;p50"/>
          <p:cNvSpPr txBox="1"/>
          <p:nvPr/>
        </p:nvSpPr>
        <p:spPr>
          <a:xfrm>
            <a:off x="4278474" y="2964750"/>
            <a:ext cx="3251700" cy="558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600"/>
              </a:spcAft>
              <a:buClr>
                <a:srgbClr val="000000"/>
              </a:buClr>
              <a:buSzPts val="1300"/>
              <a:buFont typeface="Arial"/>
              <a:buNone/>
            </a:pPr>
            <a:r>
              <a:rPr b="1" i="0" lang="en" sz="1300" u="none" cap="none" strike="noStrike">
                <a:solidFill>
                  <a:srgbClr val="2D3E50"/>
                </a:solidFill>
                <a:latin typeface="Proxima Nova"/>
                <a:ea typeface="Proxima Nova"/>
                <a:cs typeface="Proxima Nova"/>
                <a:sym typeface="Proxima Nova"/>
              </a:rPr>
              <a:t>How do you define your success?</a:t>
            </a:r>
            <a:endParaRPr b="1" i="0" sz="1300" u="none" cap="none" strike="noStrike">
              <a:solidFill>
                <a:srgbClr val="2D3E50"/>
              </a:solidFill>
              <a:latin typeface="Proxima Nova"/>
              <a:ea typeface="Proxima Nova"/>
              <a:cs typeface="Proxima Nova"/>
              <a:sym typeface="Proxima Nova"/>
            </a:endParaRPr>
          </a:p>
        </p:txBody>
      </p:sp>
      <p:sp>
        <p:nvSpPr>
          <p:cNvPr id="432" name="Google Shape;432;p50"/>
          <p:cNvSpPr txBox="1"/>
          <p:nvPr/>
        </p:nvSpPr>
        <p:spPr>
          <a:xfrm>
            <a:off x="2474125" y="5914656"/>
            <a:ext cx="6940200" cy="1623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If you decide to earmark some budget for influencer marketing, you owe yourself a critical question: </a:t>
            </a:r>
            <a:r>
              <a:rPr b="1" i="0" lang="en" sz="1300" u="none" cap="none" strike="noStrike">
                <a:solidFill>
                  <a:srgbClr val="2D3E50"/>
                </a:solidFill>
                <a:latin typeface="Proxima Nova"/>
                <a:ea typeface="Proxima Nova"/>
                <a:cs typeface="Proxima Nova"/>
                <a:sym typeface="Proxima Nova"/>
              </a:rPr>
              <a:t>Do I really know what I’m buying?</a:t>
            </a:r>
            <a:endParaRPr b="1" i="0" sz="1300" u="none" cap="none" strike="noStrike">
              <a:solidFill>
                <a:srgbClr val="2D3E50"/>
              </a:solidFill>
              <a:latin typeface="Proxima Nova"/>
              <a:ea typeface="Proxima Nova"/>
              <a:cs typeface="Proxima Nova"/>
              <a:sym typeface="Proxima Nova"/>
            </a:endParaRPr>
          </a:p>
        </p:txBody>
      </p:sp>
      <p:pic>
        <p:nvPicPr>
          <p:cNvPr id="433" name="Google Shape;433;p50">
            <a:hlinkClick r:id="rId8"/>
          </p:cNvPr>
          <p:cNvPicPr preferRelativeResize="0"/>
          <p:nvPr/>
        </p:nvPicPr>
        <p:blipFill rotWithShape="1">
          <a:blip r:embed="rId9">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pic>
        <p:nvPicPr>
          <p:cNvPr id="438" name="Google Shape;438;p51"/>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pic>
        <p:nvPicPr>
          <p:cNvPr id="439" name="Google Shape;439;p51"/>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40" name="Google Shape;440;p51"/>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41" name="Google Shape;441;p51"/>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42" name="Google Shape;442;p5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sp>
        <p:nvSpPr>
          <p:cNvPr id="443" name="Google Shape;443;p51"/>
          <p:cNvSpPr txBox="1"/>
          <p:nvPr/>
        </p:nvSpPr>
        <p:spPr>
          <a:xfrm>
            <a:off x="2474125" y="1075875"/>
            <a:ext cx="6912000" cy="5789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 avoid the pitfalls of influencer marketing and wasting precious advertising spend, look over these words of wisdom:</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14000"/>
              </a:lnSpc>
              <a:spcBef>
                <a:spcPts val="2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1.  Followers, likes, and inane “this is great” comments are not the mark of top-performing content. Demand more than vanity metrics.</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While follower counts and retweets can be something to brag about, the bottom line is that they’re just vanity metrics. They don’t translate into tangible results for your business so why pay attention to them?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Make sure you have insights into audience quality, and hold your campaigns accountable to performance metrics and delivered value.</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2. Ditch the chaos of multi-spreadsheet management. Commit to one end-to-end solution. </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Consolidate your patchwork of point solutions into one platform for influencer discovery, recruitment, contracting, campaign management and monitoring, and payments processing. Having a common system of record across all partnerships not only cuts down on subscription costs and saves administrative hours, it helps you make contextualized, strategic decisions for your program.</a:t>
            </a:r>
            <a:endParaRPr b="0" i="0" sz="1300" u="none" cap="none" strike="noStrike">
              <a:solidFill>
                <a:srgbClr val="2D3E50"/>
              </a:solidFill>
              <a:latin typeface="Avenir"/>
              <a:ea typeface="Avenir"/>
              <a:cs typeface="Avenir"/>
              <a:sym typeface="Avenir"/>
            </a:endParaRPr>
          </a:p>
          <a:p>
            <a:pPr indent="0" lvl="0" marL="228600" marR="0" rtl="0" algn="l">
              <a:lnSpc>
                <a:spcPct val="130000"/>
              </a:lnSpc>
              <a:spcBef>
                <a:spcPts val="100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228600" marR="0" rtl="0" algn="l">
              <a:lnSpc>
                <a:spcPct val="130000"/>
              </a:lnSpc>
              <a:spcBef>
                <a:spcPts val="9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 </a:t>
            </a:r>
            <a:endParaRPr b="0" i="0" sz="1300" u="none" cap="none" strike="noStrike">
              <a:solidFill>
                <a:srgbClr val="2D3E50"/>
              </a:solidFill>
              <a:latin typeface="Avenir"/>
              <a:ea typeface="Avenir"/>
              <a:cs typeface="Avenir"/>
              <a:sym typeface="Avenir"/>
            </a:endParaRPr>
          </a:p>
          <a:p>
            <a:pPr indent="0" lvl="0" marL="228600" marR="0" rtl="0" algn="l">
              <a:lnSpc>
                <a:spcPct val="130000"/>
              </a:lnSpc>
              <a:spcBef>
                <a:spcPts val="900"/>
              </a:spcBef>
              <a:spcAft>
                <a:spcPts val="90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pic>
        <p:nvPicPr>
          <p:cNvPr id="444" name="Google Shape;444;p51">
            <a:hlinkClick r:id="rId5"/>
          </p:cNvPr>
          <p:cNvPicPr preferRelativeResize="0"/>
          <p:nvPr/>
        </p:nvPicPr>
        <p:blipFill rotWithShape="1">
          <a:blip r:embed="rId6">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pic>
        <p:nvPicPr>
          <p:cNvPr id="449" name="Google Shape;449;p52"/>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cxnSp>
        <p:nvCxnSpPr>
          <p:cNvPr id="450" name="Google Shape;450;p5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51" name="Google Shape;451;p5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sp>
        <p:nvSpPr>
          <p:cNvPr id="452" name="Google Shape;452;p52"/>
          <p:cNvSpPr txBox="1"/>
          <p:nvPr/>
        </p:nvSpPr>
        <p:spPr>
          <a:xfrm>
            <a:off x="2474125" y="1075875"/>
            <a:ext cx="6940200" cy="8937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3. Don’t put all your eggs in one influencer basket. Break out of the rigid influencer model and diversify your roster.</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Historically, marketers often made the mistake of partnering only with mega-influencers with deceivingly impressive metrics. They regularly deployed lump sums of cash in exchange for sponsored posts and hoped for the best results.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9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More often than not, this rinse-and-repeat method led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stagnation and blocked opportunities for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discovering tailored approaches that </a:t>
            </a:r>
            <a:r>
              <a:rPr b="0" i="1" lang="en" sz="1300" u="none" cap="none" strike="noStrike">
                <a:solidFill>
                  <a:srgbClr val="2D3E50"/>
                </a:solidFill>
                <a:latin typeface="Avenir"/>
                <a:ea typeface="Avenir"/>
                <a:cs typeface="Avenir"/>
                <a:sym typeface="Avenir"/>
              </a:rPr>
              <a:t>actually</a:t>
            </a:r>
            <a:r>
              <a:rPr b="0" i="0" lang="en" sz="1300" u="none" cap="none" strike="noStrike">
                <a:solidFill>
                  <a:srgbClr val="2D3E50"/>
                </a:solidFill>
                <a:latin typeface="Avenir"/>
                <a:ea typeface="Avenir"/>
                <a:cs typeface="Avenir"/>
                <a:sym typeface="Avenir"/>
              </a:rPr>
              <a:t>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deliver real results.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Although the influencer universe seems infinite,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don’t let that keep you from partnering with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more than one type of influencer. Diversification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is the name of the game.</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Enlist hundreds of micro partners, optimize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payout terms, and customize your campaigns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satisfy endless objectives.</a:t>
            </a:r>
            <a:endParaRPr b="0" i="0" sz="1300" u="none" cap="none" strike="noStrike">
              <a:solidFill>
                <a:srgbClr val="2D3E50"/>
              </a:solidFill>
              <a:latin typeface="Avenir"/>
              <a:ea typeface="Avenir"/>
              <a:cs typeface="Avenir"/>
              <a:sym typeface="Avenir"/>
            </a:endParaRPr>
          </a:p>
        </p:txBody>
      </p:sp>
      <p:pic>
        <p:nvPicPr>
          <p:cNvPr id="453" name="Google Shape;453;p52"/>
          <p:cNvPicPr preferRelativeResize="0"/>
          <p:nvPr/>
        </p:nvPicPr>
        <p:blipFill rotWithShape="1">
          <a:blip r:embed="rId4">
            <a:alphaModFix/>
          </a:blip>
          <a:srcRect b="3838" l="919" r="-18815" t="1848"/>
          <a:stretch/>
        </p:blipFill>
        <p:spPr>
          <a:xfrm>
            <a:off x="6277259" y="2841978"/>
            <a:ext cx="4666500" cy="4666500"/>
          </a:xfrm>
          <a:prstGeom prst="ellipse">
            <a:avLst/>
          </a:prstGeom>
          <a:noFill/>
          <a:ln>
            <a:noFill/>
          </a:ln>
        </p:spPr>
      </p:pic>
      <p:pic>
        <p:nvPicPr>
          <p:cNvPr id="454" name="Google Shape;454;p52">
            <a:hlinkClick r:id="rId5"/>
          </p:cNvPr>
          <p:cNvPicPr preferRelativeResize="0"/>
          <p:nvPr/>
        </p:nvPicPr>
        <p:blipFill rotWithShape="1">
          <a:blip r:embed="rId6">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53"/>
          <p:cNvSpPr txBox="1"/>
          <p:nvPr/>
        </p:nvSpPr>
        <p:spPr>
          <a:xfrm>
            <a:off x="5177600" y="2384804"/>
            <a:ext cx="4104000" cy="1670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When navigating the influencer recruitment process, be sure to take off any vision-altering glasses so you can avoid red flags and pick the best influencers for your campaigns.</a:t>
            </a:r>
            <a:endParaRPr b="0" i="0" sz="1300" u="none" cap="none" strike="noStrike">
              <a:solidFill>
                <a:srgbClr val="2D3E50"/>
              </a:solidFill>
              <a:latin typeface="Avenir"/>
              <a:ea typeface="Avenir"/>
              <a:cs typeface="Avenir"/>
              <a:sym typeface="Avenir"/>
            </a:endParaRPr>
          </a:p>
        </p:txBody>
      </p:sp>
      <p:sp>
        <p:nvSpPr>
          <p:cNvPr id="460" name="Google Shape;460;p53"/>
          <p:cNvSpPr txBox="1"/>
          <p:nvPr/>
        </p:nvSpPr>
        <p:spPr>
          <a:xfrm>
            <a:off x="582075" y="2389456"/>
            <a:ext cx="4158000" cy="4416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Influencer marketing campaigns are coordinated efforts to accomplish a particular business goal by leveraging influencers. As the name might suggest, these types of campaigns target consumers with influencer-generated social media content.</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600"/>
              <a:buFont typeface="Arial"/>
              <a:buNone/>
            </a:pPr>
            <a:r>
              <a:rPr b="1" i="0" lang="en" sz="1600" u="none" cap="none" strike="noStrike">
                <a:solidFill>
                  <a:srgbClr val="DF2F4D"/>
                </a:solidFill>
                <a:latin typeface="Proxima Nova"/>
                <a:ea typeface="Proxima Nova"/>
                <a:cs typeface="Proxima Nova"/>
                <a:sym typeface="Proxima Nova"/>
              </a:rPr>
              <a:t>How do you recruit the right influencers for your campaign?</a:t>
            </a:r>
            <a:endParaRPr b="1" i="0" sz="1600" u="none" cap="none" strike="noStrike">
              <a:solidFill>
                <a:srgbClr val="DF2F4D"/>
              </a:solidFill>
              <a:latin typeface="Proxima Nova"/>
              <a:ea typeface="Proxima Nova"/>
              <a:cs typeface="Proxima Nova"/>
              <a:sym typeface="Proxima Nova"/>
            </a:endParaRPr>
          </a:p>
          <a:p>
            <a:pPr indent="0" lvl="0" marL="0" marR="0" rtl="0" algn="l">
              <a:lnSpc>
                <a:spcPct val="130000"/>
              </a:lnSpc>
              <a:spcBef>
                <a:spcPts val="15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 quote a character from the Netflix show </a:t>
            </a:r>
            <a:r>
              <a:rPr b="0" i="1" lang="en" sz="1300" u="none" cap="none" strike="noStrike">
                <a:solidFill>
                  <a:srgbClr val="2D3E50"/>
                </a:solidFill>
                <a:latin typeface="Avenir"/>
                <a:ea typeface="Avenir"/>
                <a:cs typeface="Avenir"/>
                <a:sym typeface="Avenir"/>
              </a:rPr>
              <a:t>Bojack Horseman,</a:t>
            </a:r>
            <a:r>
              <a:rPr b="0" i="0" lang="en" sz="1300" u="none" cap="none" strike="noStrike">
                <a:solidFill>
                  <a:srgbClr val="2D3E50"/>
                </a:solidFill>
                <a:latin typeface="Avenir"/>
                <a:ea typeface="Avenir"/>
                <a:cs typeface="Avenir"/>
                <a:sym typeface="Avenir"/>
              </a:rPr>
              <a:t> “When you look at someone through rose-colored glasses, all the red flags just look like flags.”</a:t>
            </a:r>
            <a:endParaRPr b="1" i="0" sz="1600" u="none" cap="none" strike="noStrike">
              <a:solidFill>
                <a:srgbClr val="DF2F4D"/>
              </a:solidFill>
              <a:latin typeface="Proxima Nova"/>
              <a:ea typeface="Proxima Nova"/>
              <a:cs typeface="Proxima Nova"/>
              <a:sym typeface="Proxima Nova"/>
            </a:endParaRPr>
          </a:p>
        </p:txBody>
      </p:sp>
      <p:sp>
        <p:nvSpPr>
          <p:cNvPr id="461" name="Google Shape;461;p53"/>
          <p:cNvSpPr txBox="1"/>
          <p:nvPr/>
        </p:nvSpPr>
        <p:spPr>
          <a:xfrm>
            <a:off x="555125" y="1330950"/>
            <a:ext cx="8726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What are influencer marketing campaigns and how do they work?</a:t>
            </a:r>
            <a:endParaRPr b="0" i="0" sz="1200" u="none" cap="none" strike="noStrike">
              <a:solidFill>
                <a:srgbClr val="2D3E50"/>
              </a:solidFill>
              <a:latin typeface="Avenir"/>
              <a:ea typeface="Avenir"/>
              <a:cs typeface="Avenir"/>
              <a:sym typeface="Avenir"/>
            </a:endParaRPr>
          </a:p>
        </p:txBody>
      </p:sp>
      <p:sp>
        <p:nvSpPr>
          <p:cNvPr id="462" name="Google Shape;462;p53"/>
          <p:cNvSpPr txBox="1"/>
          <p:nvPr/>
        </p:nvSpPr>
        <p:spPr>
          <a:xfrm>
            <a:off x="612553"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2</a:t>
            </a:r>
            <a:endParaRPr b="1" i="0" sz="1300" u="none" cap="none" strike="noStrike">
              <a:solidFill>
                <a:srgbClr val="DF2F4D"/>
              </a:solidFill>
              <a:latin typeface="Proxima Nova"/>
              <a:ea typeface="Proxima Nova"/>
              <a:cs typeface="Proxima Nova"/>
              <a:sym typeface="Proxima Nova"/>
            </a:endParaRPr>
          </a:p>
        </p:txBody>
      </p:sp>
      <p:pic>
        <p:nvPicPr>
          <p:cNvPr id="463" name="Google Shape;463;p53"/>
          <p:cNvPicPr preferRelativeResize="0"/>
          <p:nvPr/>
        </p:nvPicPr>
        <p:blipFill rotWithShape="1">
          <a:blip r:embed="rId3">
            <a:alphaModFix/>
          </a:blip>
          <a:srcRect b="-28947" l="8987" r="-1066" t="0"/>
          <a:stretch/>
        </p:blipFill>
        <p:spPr>
          <a:xfrm>
            <a:off x="4685805" y="3748819"/>
            <a:ext cx="6705300" cy="6705300"/>
          </a:xfrm>
          <a:prstGeom prst="ellipse">
            <a:avLst/>
          </a:prstGeom>
          <a:noFill/>
          <a:ln>
            <a:noFill/>
          </a:ln>
        </p:spPr>
      </p:pic>
      <p:pic>
        <p:nvPicPr>
          <p:cNvPr id="464" name="Google Shape;464;p53">
            <a:hlinkClick r:id="rId4"/>
          </p:cNvPr>
          <p:cNvPicPr preferRelativeResize="0"/>
          <p:nvPr/>
        </p:nvPicPr>
        <p:blipFill rotWithShape="1">
          <a:blip r:embed="rId5">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pic>
        <p:nvPicPr>
          <p:cNvPr id="469" name="Google Shape;469;p54"/>
          <p:cNvPicPr preferRelativeResize="0"/>
          <p:nvPr/>
        </p:nvPicPr>
        <p:blipFill rotWithShape="1">
          <a:blip r:embed="rId3">
            <a:alphaModFix/>
          </a:blip>
          <a:srcRect b="0" l="0" r="0" t="0"/>
          <a:stretch/>
        </p:blipFill>
        <p:spPr>
          <a:xfrm>
            <a:off x="5914875" y="3711525"/>
            <a:ext cx="3374136" cy="2831210"/>
          </a:xfrm>
          <a:prstGeom prst="rect">
            <a:avLst/>
          </a:prstGeom>
          <a:noFill/>
          <a:ln>
            <a:noFill/>
          </a:ln>
        </p:spPr>
      </p:pic>
      <p:pic>
        <p:nvPicPr>
          <p:cNvPr id="470" name="Google Shape;470;p54"/>
          <p:cNvPicPr preferRelativeResize="0"/>
          <p:nvPr/>
        </p:nvPicPr>
        <p:blipFill rotWithShape="1">
          <a:blip r:embed="rId4">
            <a:alphaModFix amt="11000"/>
          </a:blip>
          <a:srcRect b="-17957" l="-41080" r="48888" t="-11155"/>
          <a:stretch/>
        </p:blipFill>
        <p:spPr>
          <a:xfrm>
            <a:off x="-6505525" y="-1188375"/>
            <a:ext cx="10637100" cy="10637100"/>
          </a:xfrm>
          <a:prstGeom prst="donut">
            <a:avLst>
              <a:gd fmla="val 19423" name="adj"/>
            </a:avLst>
          </a:prstGeom>
          <a:noFill/>
          <a:ln>
            <a:noFill/>
          </a:ln>
        </p:spPr>
      </p:pic>
      <p:sp>
        <p:nvSpPr>
          <p:cNvPr id="471" name="Google Shape;471;p5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are influencer marketing campaigns and how do they work?</a:t>
            </a:r>
            <a:endParaRPr b="1" i="0" sz="1400" u="none" cap="none" strike="noStrike">
              <a:solidFill>
                <a:srgbClr val="2D3E50"/>
              </a:solidFill>
              <a:latin typeface="Proxima Nova"/>
              <a:ea typeface="Proxima Nova"/>
              <a:cs typeface="Proxima Nova"/>
              <a:sym typeface="Proxima Nova"/>
            </a:endParaRPr>
          </a:p>
        </p:txBody>
      </p:sp>
      <p:cxnSp>
        <p:nvCxnSpPr>
          <p:cNvPr id="472" name="Google Shape;472;p5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73" name="Google Shape;473;p54"/>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474" name="Google Shape;474;p54"/>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475" name="Google Shape;475;p54"/>
          <p:cNvSpPr txBox="1"/>
          <p:nvPr/>
        </p:nvSpPr>
        <p:spPr>
          <a:xfrm>
            <a:off x="2474125" y="6996008"/>
            <a:ext cx="69402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Activate by impact.com is an end-to-end influencer campaign automation tool that provides an opt-in network of 175k+ influencers, workflows for content &amp; branding campaigns and in-depth campaign-based reporting for influencer marketers, agencies, talent managers and creators. </a:t>
            </a:r>
            <a:endParaRPr b="0" i="0" sz="800" u="none" cap="none" strike="noStrike">
              <a:solidFill>
                <a:srgbClr val="0FA1E2"/>
              </a:solidFill>
              <a:latin typeface="Avenir"/>
              <a:ea typeface="Avenir"/>
              <a:cs typeface="Avenir"/>
              <a:sym typeface="Avenir"/>
            </a:endParaRPr>
          </a:p>
        </p:txBody>
      </p:sp>
      <p:sp>
        <p:nvSpPr>
          <p:cNvPr id="476" name="Google Shape;476;p54"/>
          <p:cNvSpPr txBox="1"/>
          <p:nvPr/>
        </p:nvSpPr>
        <p:spPr>
          <a:xfrm>
            <a:off x="2474125" y="1075875"/>
            <a:ext cx="6940200" cy="89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Here are three key factors to take into account. When recruiting influencers, look for:</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Authenticity</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Know they’re legit. Look for influencers with meaningful audience engagement who deliver on the authenticity and objectivity consumers want.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80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Audience quality</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Kick third-wheel bots to the curb. Investigate audience quality metrics to avoid burning budget on low-quality followers. Use influencer marketing automation tools like ACTIVATE</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not only to find the right influencers but to detect fraud. You’ll save both money and time. </a:t>
            </a:r>
            <a:endParaRPr b="0" i="0" sz="1300" u="none" cap="none" strike="noStrike">
              <a:solidFill>
                <a:srgbClr val="2D3E50"/>
              </a:solidFill>
              <a:latin typeface="Avenir"/>
              <a:ea typeface="Avenir"/>
              <a:cs typeface="Avenir"/>
              <a:sym typeface="Avenir"/>
            </a:endParaRPr>
          </a:p>
        </p:txBody>
      </p:sp>
      <p:sp>
        <p:nvSpPr>
          <p:cNvPr id="477" name="Google Shape;477;p54"/>
          <p:cNvSpPr txBox="1"/>
          <p:nvPr/>
        </p:nvSpPr>
        <p:spPr>
          <a:xfrm>
            <a:off x="2474125" y="3726330"/>
            <a:ext cx="3369900" cy="32631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80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Performance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Avoid limp results. Look past vanity data and track actionable insights on metrics that matter, including exposure to branding, revenue, new customers, and email sign-ups. </a:t>
            </a:r>
            <a:endParaRPr b="0" i="0" sz="1300" u="none" cap="none" strike="noStrike">
              <a:solidFill>
                <a:srgbClr val="2D3E50"/>
              </a:solidFill>
              <a:latin typeface="Avenir"/>
              <a:ea typeface="Avenir"/>
              <a:cs typeface="Avenir"/>
              <a:sym typeface="Avenir"/>
            </a:endParaRPr>
          </a:p>
        </p:txBody>
      </p:sp>
      <p:pic>
        <p:nvPicPr>
          <p:cNvPr id="478" name="Google Shape;478;p54">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pic>
        <p:nvPicPr>
          <p:cNvPr id="483" name="Google Shape;483;p55"/>
          <p:cNvPicPr preferRelativeResize="0"/>
          <p:nvPr/>
        </p:nvPicPr>
        <p:blipFill rotWithShape="1">
          <a:blip r:embed="rId3">
            <a:alphaModFix amt="11000"/>
          </a:blip>
          <a:srcRect b="-17957" l="-41080" r="48888" t="-11155"/>
          <a:stretch/>
        </p:blipFill>
        <p:spPr>
          <a:xfrm>
            <a:off x="-6505525" y="-1188375"/>
            <a:ext cx="10637100" cy="10637100"/>
          </a:xfrm>
          <a:prstGeom prst="donut">
            <a:avLst>
              <a:gd fmla="val 19423" name="adj"/>
            </a:avLst>
          </a:prstGeom>
          <a:noFill/>
          <a:ln>
            <a:noFill/>
          </a:ln>
        </p:spPr>
      </p:pic>
      <p:sp>
        <p:nvSpPr>
          <p:cNvPr id="484" name="Google Shape;484;p5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are influencer marketing campaigns and how do they work?</a:t>
            </a:r>
            <a:endParaRPr b="1" i="0" sz="1400" u="none" cap="none" strike="noStrike">
              <a:solidFill>
                <a:srgbClr val="2D3E50"/>
              </a:solidFill>
              <a:latin typeface="Proxima Nova"/>
              <a:ea typeface="Proxima Nova"/>
              <a:cs typeface="Proxima Nova"/>
              <a:sym typeface="Proxima Nova"/>
            </a:endParaRPr>
          </a:p>
        </p:txBody>
      </p:sp>
      <p:cxnSp>
        <p:nvCxnSpPr>
          <p:cNvPr id="485" name="Google Shape;485;p55"/>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486" name="Google Shape;486;p55"/>
          <p:cNvSpPr txBox="1"/>
          <p:nvPr/>
        </p:nvSpPr>
        <p:spPr>
          <a:xfrm>
            <a:off x="2474125" y="1075875"/>
            <a:ext cx="6860400" cy="4329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20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How do you measure ROI for an influencer campaign?</a:t>
            </a:r>
            <a:endParaRPr b="1" i="0" sz="1600" u="none" cap="none" strike="noStrike">
              <a:solidFill>
                <a:srgbClr val="E40046"/>
              </a:solidFill>
              <a:latin typeface="Proxima Nova"/>
              <a:ea typeface="Proxima Nova"/>
              <a:cs typeface="Proxima Nova"/>
              <a:sym typeface="Proxima Nova"/>
            </a:endParaRPr>
          </a:p>
        </p:txBody>
      </p:sp>
      <p:sp>
        <p:nvSpPr>
          <p:cNvPr id="487" name="Google Shape;487;p55"/>
          <p:cNvSpPr txBox="1"/>
          <p:nvPr/>
        </p:nvSpPr>
        <p:spPr>
          <a:xfrm>
            <a:off x="2474125" y="1608151"/>
            <a:ext cx="3630300" cy="1599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Like any top-funnel marketing activity or brand awareness campaign, proving the value of influencer marketing historically has been difficult. In fact, 76 percent of U.S. marketers</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say measuring ROI is one of the biggest challenges of influencer marketing.</a:t>
            </a:r>
            <a:endParaRPr b="0" i="0" sz="1300" u="none" cap="none" strike="noStrike">
              <a:solidFill>
                <a:srgbClr val="2D3E50"/>
              </a:solidFill>
              <a:latin typeface="Avenir"/>
              <a:ea typeface="Avenir"/>
              <a:cs typeface="Avenir"/>
              <a:sym typeface="Avenir"/>
            </a:endParaRPr>
          </a:p>
        </p:txBody>
      </p:sp>
      <p:sp>
        <p:nvSpPr>
          <p:cNvPr id="488" name="Google Shape;488;p5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489" name="Google Shape;489;p55"/>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90" name="Google Shape;490;p55"/>
          <p:cNvSpPr txBox="1"/>
          <p:nvPr/>
        </p:nvSpPr>
        <p:spPr>
          <a:xfrm>
            <a:off x="2474125" y="6996008"/>
            <a:ext cx="69402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Nina Goetzen, “Influencer marketing’s growing popularity comes with growing pains, with ROI and measurement posing the biggest challenges,” eMarkteter, January 22, 2021. </a:t>
            </a:r>
            <a:r>
              <a:rPr b="0" i="0" lang="en" sz="800" u="sng" cap="none" strike="noStrike">
                <a:solidFill>
                  <a:schemeClr val="hlink"/>
                </a:solidFill>
                <a:latin typeface="Avenir"/>
                <a:ea typeface="Avenir"/>
                <a:cs typeface="Avenir"/>
                <a:sym typeface="Avenir"/>
                <a:hlinkClick r:id="rId5"/>
              </a:rPr>
              <a:t>https://content-na1.emarketer.com/influencer-marketing-s-growing-popularity-comes-with-growing-pains-with-roi -measurement-posing-biggest-challenges</a:t>
            </a:r>
            <a:endParaRPr b="0" i="0" sz="800" u="none" cap="none" strike="noStrike">
              <a:solidFill>
                <a:srgbClr val="0FA1E2"/>
              </a:solidFill>
              <a:latin typeface="Avenir"/>
              <a:ea typeface="Avenir"/>
              <a:cs typeface="Avenir"/>
              <a:sym typeface="Avenir"/>
            </a:endParaRPr>
          </a:p>
        </p:txBody>
      </p:sp>
      <p:sp>
        <p:nvSpPr>
          <p:cNvPr id="491" name="Google Shape;491;p55"/>
          <p:cNvSpPr txBox="1"/>
          <p:nvPr/>
        </p:nvSpPr>
        <p:spPr>
          <a:xfrm>
            <a:off x="7822908" y="2004275"/>
            <a:ext cx="1812600" cy="12036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76 percent of U.S. marketers</a:t>
            </a:r>
            <a:r>
              <a:rPr b="0" baseline="30000" i="0" lang="en" sz="1200" u="none" cap="none" strike="noStrike">
                <a:solidFill>
                  <a:srgbClr val="2D3E50"/>
                </a:solidFill>
                <a:latin typeface="Avenir"/>
                <a:ea typeface="Avenir"/>
                <a:cs typeface="Avenir"/>
                <a:sym typeface="Avenir"/>
              </a:rPr>
              <a:t>1</a:t>
            </a:r>
            <a:r>
              <a:rPr b="0" i="0" lang="en" sz="1200" u="none" cap="none" strike="noStrike">
                <a:solidFill>
                  <a:srgbClr val="2D3E50"/>
                </a:solidFill>
                <a:latin typeface="Avenir"/>
                <a:ea typeface="Avenir"/>
                <a:cs typeface="Avenir"/>
                <a:sym typeface="Avenir"/>
              </a:rPr>
              <a:t> say measuring ROI is one of the biggest challenges of influencer marketing.</a:t>
            </a:r>
            <a:endParaRPr b="0" i="0" sz="1200" u="none" cap="none" strike="noStrike">
              <a:solidFill>
                <a:srgbClr val="2D3E50"/>
              </a:solidFill>
              <a:latin typeface="Avenir"/>
              <a:ea typeface="Avenir"/>
              <a:cs typeface="Avenir"/>
              <a:sym typeface="Avenir"/>
            </a:endParaRPr>
          </a:p>
        </p:txBody>
      </p:sp>
      <p:grpSp>
        <p:nvGrpSpPr>
          <p:cNvPr id="492" name="Google Shape;492;p55"/>
          <p:cNvGrpSpPr/>
          <p:nvPr/>
        </p:nvGrpSpPr>
        <p:grpSpPr>
          <a:xfrm>
            <a:off x="6196464" y="1770090"/>
            <a:ext cx="1619645" cy="1671955"/>
            <a:chOff x="6880250" y="1749708"/>
            <a:chExt cx="1619645" cy="1671955"/>
          </a:xfrm>
        </p:grpSpPr>
        <p:sp>
          <p:nvSpPr>
            <p:cNvPr id="493" name="Google Shape;493;p55"/>
            <p:cNvSpPr/>
            <p:nvPr/>
          </p:nvSpPr>
          <p:spPr>
            <a:xfrm>
              <a:off x="7104648" y="2035364"/>
              <a:ext cx="1161900" cy="1161900"/>
            </a:xfrm>
            <a:prstGeom prst="donut">
              <a:avLst>
                <a:gd fmla="val 11713" name="adj"/>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p55"/>
            <p:cNvSpPr/>
            <p:nvPr/>
          </p:nvSpPr>
          <p:spPr>
            <a:xfrm flipH="1" rot="-8789179">
              <a:off x="7104493" y="2035207"/>
              <a:ext cx="1162213" cy="1162213"/>
            </a:xfrm>
            <a:prstGeom prst="blockArc">
              <a:avLst>
                <a:gd fmla="val 11781244"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5" name="Google Shape;495;p55"/>
            <p:cNvSpPr/>
            <p:nvPr/>
          </p:nvSpPr>
          <p:spPr>
            <a:xfrm>
              <a:off x="7913845" y="1749708"/>
              <a:ext cx="464700" cy="4647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FFFFFF"/>
                </a:solidFill>
                <a:latin typeface="Proxima Nova"/>
                <a:ea typeface="Proxima Nova"/>
                <a:cs typeface="Proxima Nova"/>
                <a:sym typeface="Proxima Nova"/>
              </a:endParaRPr>
            </a:p>
          </p:txBody>
        </p:sp>
        <p:sp>
          <p:nvSpPr>
            <p:cNvPr id="496" name="Google Shape;496;p55"/>
            <p:cNvSpPr txBox="1"/>
            <p:nvPr/>
          </p:nvSpPr>
          <p:spPr>
            <a:xfrm>
              <a:off x="7792495" y="1802358"/>
              <a:ext cx="7074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FFFFFF"/>
                  </a:solidFill>
                  <a:latin typeface="Proxima Nova"/>
                  <a:ea typeface="Proxima Nova"/>
                  <a:cs typeface="Proxima Nova"/>
                  <a:sym typeface="Proxima Nova"/>
                </a:rPr>
                <a:t>76%</a:t>
              </a:r>
              <a:endParaRPr b="1" baseline="30000" i="0" sz="1200" u="none" cap="none" strike="noStrike">
                <a:solidFill>
                  <a:srgbClr val="FFFFFF"/>
                </a:solidFill>
                <a:latin typeface="Proxima Nova"/>
                <a:ea typeface="Proxima Nova"/>
                <a:cs typeface="Proxima Nova"/>
                <a:sym typeface="Proxima Nova"/>
              </a:endParaRPr>
            </a:p>
          </p:txBody>
        </p:sp>
        <p:pic>
          <p:nvPicPr>
            <p:cNvPr id="497" name="Google Shape;497;p55"/>
            <p:cNvPicPr preferRelativeResize="0"/>
            <p:nvPr/>
          </p:nvPicPr>
          <p:blipFill rotWithShape="1">
            <a:blip r:embed="rId6">
              <a:alphaModFix/>
            </a:blip>
            <a:srcRect b="0" l="0" r="0" t="0"/>
            <a:stretch/>
          </p:blipFill>
          <p:spPr>
            <a:xfrm>
              <a:off x="7437277" y="2365591"/>
              <a:ext cx="508450" cy="508450"/>
            </a:xfrm>
            <a:prstGeom prst="rect">
              <a:avLst/>
            </a:prstGeom>
            <a:noFill/>
            <a:ln>
              <a:noFill/>
            </a:ln>
          </p:spPr>
        </p:pic>
      </p:grpSp>
      <p:sp>
        <p:nvSpPr>
          <p:cNvPr id="498" name="Google Shape;498;p55"/>
          <p:cNvSpPr txBox="1"/>
          <p:nvPr/>
        </p:nvSpPr>
        <p:spPr>
          <a:xfrm>
            <a:off x="2474125" y="3333234"/>
            <a:ext cx="6936300" cy="1443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But as budgets for influencer marketing increase, so does the need for accountability.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Many brands make the mistake of only tracking vanity metrics such as followers, likes, and shares. While it’s natural to gravitate toward these metrics since they’re so common on social platforms, ultimately they’re inadequate measures of success.</a:t>
            </a:r>
            <a:endParaRPr b="0" i="0" sz="1300" u="none" cap="none" strike="noStrike">
              <a:solidFill>
                <a:srgbClr val="2D3E50"/>
              </a:solidFill>
              <a:latin typeface="Avenir"/>
              <a:ea typeface="Avenir"/>
              <a:cs typeface="Avenir"/>
              <a:sym typeface="Avenir"/>
            </a:endParaRPr>
          </a:p>
        </p:txBody>
      </p:sp>
      <p:pic>
        <p:nvPicPr>
          <p:cNvPr id="499" name="Google Shape;499;p55">
            <a:hlinkClick r:id="rId7"/>
          </p:cNvPr>
          <p:cNvPicPr preferRelativeResize="0"/>
          <p:nvPr/>
        </p:nvPicPr>
        <p:blipFill rotWithShape="1">
          <a:blip r:embed="rId8">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pic>
        <p:nvPicPr>
          <p:cNvPr id="504" name="Google Shape;504;p56"/>
          <p:cNvPicPr preferRelativeResize="0"/>
          <p:nvPr/>
        </p:nvPicPr>
        <p:blipFill rotWithShape="1">
          <a:blip r:embed="rId3">
            <a:alphaModFix amt="11000"/>
          </a:blip>
          <a:srcRect b="-17957" l="-41080" r="48888" t="-11155"/>
          <a:stretch/>
        </p:blipFill>
        <p:spPr>
          <a:xfrm>
            <a:off x="-6505525" y="-1188375"/>
            <a:ext cx="10637100" cy="10637100"/>
          </a:xfrm>
          <a:prstGeom prst="donut">
            <a:avLst>
              <a:gd fmla="val 19423" name="adj"/>
            </a:avLst>
          </a:prstGeom>
          <a:noFill/>
          <a:ln>
            <a:noFill/>
          </a:ln>
        </p:spPr>
      </p:pic>
      <p:sp>
        <p:nvSpPr>
          <p:cNvPr id="505" name="Google Shape;505;p5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are influencer marketing campaigns and how do they work?</a:t>
            </a:r>
            <a:endParaRPr b="1" i="0" sz="1400" u="none" cap="none" strike="noStrike">
              <a:solidFill>
                <a:srgbClr val="2D3E50"/>
              </a:solidFill>
              <a:latin typeface="Proxima Nova"/>
              <a:ea typeface="Proxima Nova"/>
              <a:cs typeface="Proxima Nova"/>
              <a:sym typeface="Proxima Nova"/>
            </a:endParaRPr>
          </a:p>
        </p:txBody>
      </p:sp>
      <p:cxnSp>
        <p:nvCxnSpPr>
          <p:cNvPr id="506" name="Google Shape;506;p5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07" name="Google Shape;507;p5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508" name="Google Shape;508;p5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09" name="Google Shape;509;p56"/>
          <p:cNvSpPr txBox="1"/>
          <p:nvPr/>
        </p:nvSpPr>
        <p:spPr>
          <a:xfrm>
            <a:off x="2474125" y="1075875"/>
            <a:ext cx="6940200" cy="89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Avoid falling for the vanity trap and reorient yourself to be ROI-focused. This entails having the ability to track the following data points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Performance attribution,</a:t>
            </a:r>
            <a:r>
              <a:rPr b="0" i="0" lang="en" sz="1300" u="none" cap="none" strike="noStrike">
                <a:solidFill>
                  <a:srgbClr val="2D3E50"/>
                </a:solidFill>
                <a:latin typeface="Avenir"/>
                <a:ea typeface="Avenir"/>
                <a:cs typeface="Avenir"/>
                <a:sym typeface="Avenir"/>
              </a:rPr>
              <a:t> which encompasses actions such as click rates, app installs, and conversions, and how they drive revenue.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Revenue, </a:t>
            </a:r>
            <a:r>
              <a:rPr b="0" i="0" lang="en" sz="1300" u="none" cap="none" strike="noStrike">
                <a:solidFill>
                  <a:srgbClr val="2D3E50"/>
                </a:solidFill>
                <a:latin typeface="Avenir"/>
                <a:ea typeface="Avenir"/>
                <a:cs typeface="Avenir"/>
                <a:sym typeface="Avenir"/>
              </a:rPr>
              <a:t>or (obviously) how much money is coming into your business.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Influencer payout information,</a:t>
            </a:r>
            <a:r>
              <a:rPr b="0" i="0" lang="en" sz="1300" u="none" cap="none" strike="noStrike">
                <a:solidFill>
                  <a:srgbClr val="2D3E50"/>
                </a:solidFill>
                <a:latin typeface="Avenir"/>
                <a:ea typeface="Avenir"/>
                <a:cs typeface="Avenir"/>
                <a:sym typeface="Avenir"/>
              </a:rPr>
              <a:t> which involves the terms of how you compensate influencers for certain actions taken.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Chances are you already realize that much of your influencer performance tracking has	consisted of taking your best guess.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To avoid guesswork and the overuse of random graphs to prove a point at board meetings, enlist attribution and conversion tracking tools. These solutions are built to capture the real, measurable value of influencer partners, campaigns, and programs. They tie results to the business KPIs your finance stakeholders really care about.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Once you’ve gained insight into these metrics, you can more readily define goals and set metrics around influencer campaigns. </a:t>
            </a:r>
            <a:endParaRPr b="0" i="0" sz="1300" u="none" cap="none" strike="noStrike">
              <a:solidFill>
                <a:srgbClr val="2D3E50"/>
              </a:solidFill>
              <a:latin typeface="Avenir"/>
              <a:ea typeface="Avenir"/>
              <a:cs typeface="Avenir"/>
              <a:sym typeface="Avenir"/>
            </a:endParaRPr>
          </a:p>
        </p:txBody>
      </p:sp>
      <p:pic>
        <p:nvPicPr>
          <p:cNvPr id="510" name="Google Shape;510;p56">
            <a:hlinkClick r:id="rId5"/>
          </p:cNvPr>
          <p:cNvPicPr preferRelativeResize="0"/>
          <p:nvPr/>
        </p:nvPicPr>
        <p:blipFill rotWithShape="1">
          <a:blip r:embed="rId6">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pic>
        <p:nvPicPr>
          <p:cNvPr id="515" name="Google Shape;515;p57"/>
          <p:cNvPicPr preferRelativeResize="0"/>
          <p:nvPr/>
        </p:nvPicPr>
        <p:blipFill rotWithShape="1">
          <a:blip r:embed="rId3">
            <a:alphaModFix amt="11000"/>
          </a:blip>
          <a:srcRect b="-17957" l="-41080" r="48888" t="-11155"/>
          <a:stretch/>
        </p:blipFill>
        <p:spPr>
          <a:xfrm>
            <a:off x="-6505525" y="-1188375"/>
            <a:ext cx="10637100" cy="10637100"/>
          </a:xfrm>
          <a:prstGeom prst="donut">
            <a:avLst>
              <a:gd fmla="val 19423" name="adj"/>
            </a:avLst>
          </a:prstGeom>
          <a:noFill/>
          <a:ln>
            <a:noFill/>
          </a:ln>
        </p:spPr>
      </p:pic>
      <p:sp>
        <p:nvSpPr>
          <p:cNvPr id="516" name="Google Shape;516;p5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are influencer marketing campaigns and how do they work?</a:t>
            </a:r>
            <a:endParaRPr b="1" i="0" sz="1400" u="none" cap="none" strike="noStrike">
              <a:solidFill>
                <a:srgbClr val="2D3E50"/>
              </a:solidFill>
              <a:latin typeface="Proxima Nova"/>
              <a:ea typeface="Proxima Nova"/>
              <a:cs typeface="Proxima Nova"/>
              <a:sym typeface="Proxima Nova"/>
            </a:endParaRPr>
          </a:p>
        </p:txBody>
      </p:sp>
      <p:cxnSp>
        <p:nvCxnSpPr>
          <p:cNvPr id="517" name="Google Shape;517;p5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18" name="Google Shape;518;p57"/>
          <p:cNvSpPr txBox="1"/>
          <p:nvPr/>
        </p:nvSpPr>
        <p:spPr>
          <a:xfrm>
            <a:off x="2474125" y="1075875"/>
            <a:ext cx="6860400" cy="4329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20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What are examples of successful influencer marketing campaigns?</a:t>
            </a:r>
            <a:endParaRPr b="1" i="0" sz="1600" u="none" cap="none" strike="noStrike">
              <a:solidFill>
                <a:srgbClr val="E40046"/>
              </a:solidFill>
              <a:latin typeface="Proxima Nova"/>
              <a:ea typeface="Proxima Nova"/>
              <a:cs typeface="Proxima Nova"/>
              <a:sym typeface="Proxima Nova"/>
            </a:endParaRPr>
          </a:p>
        </p:txBody>
      </p:sp>
      <p:sp>
        <p:nvSpPr>
          <p:cNvPr id="519" name="Google Shape;519;p57"/>
          <p:cNvSpPr txBox="1"/>
          <p:nvPr/>
        </p:nvSpPr>
        <p:spPr>
          <a:xfrm>
            <a:off x="2474125" y="1608150"/>
            <a:ext cx="6807600" cy="846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Markers of success may vary across influencer marketing programs, but a universal indicator of achievement is the ability to back up your decisions with data.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With accurate, thorough data in hand, it’s easier to speak tangibly to the value you drive.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The following examples showcase three successful influencer–</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brand campaigns that yielded quantifiable results for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players in the fashion and beauty, gaming, and home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and family spaces.</a:t>
            </a:r>
            <a:endParaRPr b="0" i="0" sz="1300" u="none" cap="none" strike="noStrike">
              <a:solidFill>
                <a:srgbClr val="2D3E50"/>
              </a:solidFill>
              <a:latin typeface="Avenir"/>
              <a:ea typeface="Avenir"/>
              <a:cs typeface="Avenir"/>
              <a:sym typeface="Avenir"/>
            </a:endParaRPr>
          </a:p>
        </p:txBody>
      </p:sp>
      <p:pic>
        <p:nvPicPr>
          <p:cNvPr id="520" name="Google Shape;520;p57"/>
          <p:cNvPicPr preferRelativeResize="0"/>
          <p:nvPr/>
        </p:nvPicPr>
        <p:blipFill rotWithShape="1">
          <a:blip r:embed="rId4">
            <a:alphaModFix/>
          </a:blip>
          <a:srcRect b="21477" l="17230" r="-17228" t="11859"/>
          <a:stretch/>
        </p:blipFill>
        <p:spPr>
          <a:xfrm>
            <a:off x="6277259" y="2841968"/>
            <a:ext cx="4666500" cy="4666500"/>
          </a:xfrm>
          <a:prstGeom prst="ellipse">
            <a:avLst/>
          </a:prstGeom>
          <a:noFill/>
          <a:ln>
            <a:noFill/>
          </a:ln>
        </p:spPr>
      </p:pic>
      <p:pic>
        <p:nvPicPr>
          <p:cNvPr id="521" name="Google Shape;521;p57">
            <a:hlinkClick r:id="rId5"/>
          </p:cNvPr>
          <p:cNvPicPr preferRelativeResize="0"/>
          <p:nvPr/>
        </p:nvPicPr>
        <p:blipFill rotWithShape="1">
          <a:blip r:embed="rId6">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pic>
        <p:nvPicPr>
          <p:cNvPr id="526" name="Google Shape;526;p58"/>
          <p:cNvPicPr preferRelativeResize="0"/>
          <p:nvPr/>
        </p:nvPicPr>
        <p:blipFill rotWithShape="1">
          <a:blip r:embed="rId3">
            <a:alphaModFix amt="11000"/>
          </a:blip>
          <a:srcRect b="-17957" l="-41080" r="48888" t="-11155"/>
          <a:stretch/>
        </p:blipFill>
        <p:spPr>
          <a:xfrm>
            <a:off x="-6505525" y="-1188375"/>
            <a:ext cx="10637100" cy="10637100"/>
          </a:xfrm>
          <a:prstGeom prst="donut">
            <a:avLst>
              <a:gd fmla="val 19423" name="adj"/>
            </a:avLst>
          </a:prstGeom>
          <a:noFill/>
          <a:ln>
            <a:noFill/>
          </a:ln>
        </p:spPr>
      </p:pic>
      <p:sp>
        <p:nvSpPr>
          <p:cNvPr id="527" name="Google Shape;527;p5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are influencer marketing campaigns and how do they work?</a:t>
            </a:r>
            <a:endParaRPr b="1" i="0" sz="1400" u="none" cap="none" strike="noStrike">
              <a:solidFill>
                <a:srgbClr val="2D3E50"/>
              </a:solidFill>
              <a:latin typeface="Proxima Nova"/>
              <a:ea typeface="Proxima Nova"/>
              <a:cs typeface="Proxima Nova"/>
              <a:sym typeface="Proxima Nova"/>
            </a:endParaRPr>
          </a:p>
        </p:txBody>
      </p:sp>
      <p:cxnSp>
        <p:nvCxnSpPr>
          <p:cNvPr id="528" name="Google Shape;528;p58"/>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29" name="Google Shape;529;p58"/>
          <p:cNvSpPr txBox="1"/>
          <p:nvPr/>
        </p:nvSpPr>
        <p:spPr>
          <a:xfrm>
            <a:off x="2474125" y="1075875"/>
            <a:ext cx="6860400" cy="4329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Ivory Ella</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How environmentally conscious apparel brand Ivory Ella grew revenue and maximized return with influencer marketing</a:t>
            </a:r>
            <a:endParaRPr b="1" i="0" sz="1600" u="none" cap="none" strike="noStrike">
              <a:solidFill>
                <a:srgbClr val="E40046"/>
              </a:solidFill>
              <a:latin typeface="Proxima Nova"/>
              <a:ea typeface="Proxima Nova"/>
              <a:cs typeface="Proxima Nova"/>
              <a:sym typeface="Proxima Nova"/>
            </a:endParaRPr>
          </a:p>
          <a:p>
            <a:pPr indent="0" lvl="0" marL="0" marR="3447288"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Ivory Ella is an apparel company that sells clothing and accessories. The brand donates a portion of its sales proceeds to Save the Elephants, a nonprofit dedicated to wildlife conservation of elephants. </a:t>
            </a:r>
            <a:endParaRPr b="0" i="0" sz="1300" u="none" cap="none" strike="noStrike">
              <a:solidFill>
                <a:srgbClr val="2D3E50"/>
              </a:solidFill>
              <a:latin typeface="Avenir"/>
              <a:ea typeface="Avenir"/>
              <a:cs typeface="Avenir"/>
              <a:sym typeface="Avenir"/>
            </a:endParaRPr>
          </a:p>
          <a:p>
            <a:pPr indent="0" lvl="0" marL="0" marR="3447288"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The brand wanted to launch a new partner marketing program so it could reach untapped audiences, leverage its existing influencers in a more efficient way, and form new partnerships, too. </a:t>
            </a:r>
            <a:endParaRPr b="0" i="0" sz="1300" u="none" cap="none" strike="noStrike">
              <a:solidFill>
                <a:srgbClr val="2D3E50"/>
              </a:solidFill>
              <a:latin typeface="Avenir"/>
              <a:ea typeface="Avenir"/>
              <a:cs typeface="Avenir"/>
              <a:sym typeface="Avenir"/>
            </a:endParaRPr>
          </a:p>
          <a:p>
            <a:pPr indent="0" lvl="0" marL="0" marR="3447288"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Using promo code tracking and attribution, Ivory Ella was able to quickly scale its program. It also began segmenting partners differently to take advantage of each group’s unique value adds. </a:t>
            </a:r>
            <a:endParaRPr b="0" i="0" sz="1300" u="none" cap="none" strike="noStrike">
              <a:solidFill>
                <a:srgbClr val="2D3E50"/>
              </a:solidFill>
              <a:latin typeface="Avenir"/>
              <a:ea typeface="Avenir"/>
              <a:cs typeface="Avenir"/>
              <a:sym typeface="Avenir"/>
            </a:endParaRPr>
          </a:p>
        </p:txBody>
      </p:sp>
      <p:sp>
        <p:nvSpPr>
          <p:cNvPr id="530" name="Google Shape;530;p5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531" name="Google Shape;531;p58"/>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grpSp>
        <p:nvGrpSpPr>
          <p:cNvPr id="532" name="Google Shape;532;p58"/>
          <p:cNvGrpSpPr/>
          <p:nvPr/>
        </p:nvGrpSpPr>
        <p:grpSpPr>
          <a:xfrm>
            <a:off x="6681142" y="2357175"/>
            <a:ext cx="2102900" cy="4401950"/>
            <a:chOff x="6681142" y="2357175"/>
            <a:chExt cx="2102900" cy="4401950"/>
          </a:xfrm>
        </p:grpSpPr>
        <p:pic>
          <p:nvPicPr>
            <p:cNvPr id="533" name="Google Shape;533;p58"/>
            <p:cNvPicPr preferRelativeResize="0"/>
            <p:nvPr/>
          </p:nvPicPr>
          <p:blipFill rotWithShape="1">
            <a:blip r:embed="rId5">
              <a:alphaModFix/>
            </a:blip>
            <a:srcRect b="0" l="0" r="0" t="0"/>
            <a:stretch/>
          </p:blipFill>
          <p:spPr>
            <a:xfrm>
              <a:off x="6734718" y="2804089"/>
              <a:ext cx="1850573" cy="3283881"/>
            </a:xfrm>
            <a:prstGeom prst="rect">
              <a:avLst/>
            </a:prstGeom>
            <a:noFill/>
            <a:ln>
              <a:noFill/>
            </a:ln>
          </p:spPr>
        </p:pic>
        <p:pic>
          <p:nvPicPr>
            <p:cNvPr id="534" name="Google Shape;534;p58"/>
            <p:cNvPicPr preferRelativeResize="0"/>
            <p:nvPr/>
          </p:nvPicPr>
          <p:blipFill rotWithShape="1">
            <a:blip r:embed="rId6">
              <a:alphaModFix/>
            </a:blip>
            <a:srcRect b="0" l="0" r="0" t="0"/>
            <a:stretch/>
          </p:blipFill>
          <p:spPr>
            <a:xfrm>
              <a:off x="6681142" y="2357175"/>
              <a:ext cx="2102900" cy="4401950"/>
            </a:xfrm>
            <a:prstGeom prst="rect">
              <a:avLst/>
            </a:prstGeom>
            <a:noFill/>
            <a:ln>
              <a:noFill/>
            </a:ln>
          </p:spPr>
        </p:pic>
        <p:pic>
          <p:nvPicPr>
            <p:cNvPr id="535" name="Google Shape;535;p58"/>
            <p:cNvPicPr preferRelativeResize="0"/>
            <p:nvPr/>
          </p:nvPicPr>
          <p:blipFill rotWithShape="1">
            <a:blip r:embed="rId7">
              <a:alphaModFix/>
            </a:blip>
            <a:srcRect b="13120" l="0" r="0" t="4310"/>
            <a:stretch/>
          </p:blipFill>
          <p:spPr>
            <a:xfrm>
              <a:off x="6805551" y="2804093"/>
              <a:ext cx="1867200" cy="3345300"/>
            </a:xfrm>
            <a:prstGeom prst="roundRect">
              <a:avLst>
                <a:gd fmla="val 3903" name="adj"/>
              </a:avLst>
            </a:prstGeom>
            <a:noFill/>
            <a:ln>
              <a:noFill/>
            </a:ln>
          </p:spPr>
        </p:pic>
        <p:pic>
          <p:nvPicPr>
            <p:cNvPr id="536" name="Google Shape;536;p58"/>
            <p:cNvPicPr preferRelativeResize="0"/>
            <p:nvPr/>
          </p:nvPicPr>
          <p:blipFill rotWithShape="1">
            <a:blip r:embed="rId7">
              <a:alphaModFix/>
            </a:blip>
            <a:srcRect b="3605" l="0" r="0" t="91065"/>
            <a:stretch/>
          </p:blipFill>
          <p:spPr>
            <a:xfrm>
              <a:off x="6805551" y="5953289"/>
              <a:ext cx="1867200" cy="215400"/>
            </a:xfrm>
            <a:prstGeom prst="roundRect">
              <a:avLst>
                <a:gd fmla="val 3903" name="adj"/>
              </a:avLst>
            </a:prstGeom>
            <a:noFill/>
            <a:ln>
              <a:noFill/>
            </a:ln>
          </p:spPr>
        </p:pic>
      </p:grpSp>
      <p:pic>
        <p:nvPicPr>
          <p:cNvPr id="537" name="Google Shape;537;p58">
            <a:hlinkClick r:id="rId8"/>
          </p:cNvPr>
          <p:cNvPicPr preferRelativeResize="0"/>
          <p:nvPr/>
        </p:nvPicPr>
        <p:blipFill rotWithShape="1">
          <a:blip r:embed="rId9">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pic>
        <p:nvPicPr>
          <p:cNvPr id="542" name="Google Shape;542;p59"/>
          <p:cNvPicPr preferRelativeResize="0"/>
          <p:nvPr/>
        </p:nvPicPr>
        <p:blipFill rotWithShape="1">
          <a:blip r:embed="rId3">
            <a:alphaModFix amt="11000"/>
          </a:blip>
          <a:srcRect b="-17957" l="-41080" r="48888" t="-11155"/>
          <a:stretch/>
        </p:blipFill>
        <p:spPr>
          <a:xfrm>
            <a:off x="-6505525" y="-1188375"/>
            <a:ext cx="10637100" cy="10637100"/>
          </a:xfrm>
          <a:prstGeom prst="donut">
            <a:avLst>
              <a:gd fmla="val 19423" name="adj"/>
            </a:avLst>
          </a:prstGeom>
          <a:noFill/>
          <a:ln>
            <a:noFill/>
          </a:ln>
        </p:spPr>
      </p:pic>
      <p:sp>
        <p:nvSpPr>
          <p:cNvPr id="543" name="Google Shape;543;p5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are influencer marketing campaigns and how do they work?</a:t>
            </a:r>
            <a:endParaRPr b="1" i="0" sz="1400" u="none" cap="none" strike="noStrike">
              <a:solidFill>
                <a:srgbClr val="2D3E50"/>
              </a:solidFill>
              <a:latin typeface="Proxima Nova"/>
              <a:ea typeface="Proxima Nova"/>
              <a:cs typeface="Proxima Nova"/>
              <a:sym typeface="Proxima Nova"/>
            </a:endParaRPr>
          </a:p>
        </p:txBody>
      </p:sp>
      <p:cxnSp>
        <p:nvCxnSpPr>
          <p:cNvPr id="544" name="Google Shape;544;p59"/>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45" name="Google Shape;545;p5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546" name="Google Shape;546;p59"/>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47" name="Google Shape;547;p59"/>
          <p:cNvSpPr txBox="1"/>
          <p:nvPr/>
        </p:nvSpPr>
        <p:spPr>
          <a:xfrm>
            <a:off x="2474125" y="1078992"/>
            <a:ext cx="6807600" cy="3594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Ivory Ella (cont.)</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By the end of its partner program’s first year, Ivory Ella saw: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14000"/>
              </a:lnSpc>
              <a:spcBef>
                <a:spcPts val="2000"/>
              </a:spcBef>
              <a:spcAft>
                <a:spcPts val="0"/>
              </a:spcAft>
              <a:buClr>
                <a:schemeClr val="dk1"/>
              </a:buClr>
              <a:buSzPts val="1100"/>
              <a:buFont typeface="Arial"/>
              <a:buNone/>
            </a:pPr>
            <a:r>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14000"/>
              </a:lnSpc>
              <a:spcBef>
                <a:spcPts val="2000"/>
              </a:spcBef>
              <a:spcAft>
                <a:spcPts val="2000"/>
              </a:spcAft>
              <a:buClr>
                <a:schemeClr val="dk1"/>
              </a:buClr>
              <a:buSzPts val="1100"/>
              <a:buFont typeface="Arial"/>
              <a:buNone/>
            </a:pPr>
            <a:r>
              <a:t/>
            </a:r>
            <a:endParaRPr b="1" i="0" sz="1600" u="none" cap="none" strike="noStrike">
              <a:solidFill>
                <a:srgbClr val="E40046"/>
              </a:solidFill>
              <a:latin typeface="Proxima Nova"/>
              <a:ea typeface="Proxima Nova"/>
              <a:cs typeface="Proxima Nova"/>
              <a:sym typeface="Proxima Nova"/>
            </a:endParaRPr>
          </a:p>
        </p:txBody>
      </p:sp>
      <p:sp>
        <p:nvSpPr>
          <p:cNvPr id="548" name="Google Shape;548;p59"/>
          <p:cNvSpPr txBox="1"/>
          <p:nvPr/>
        </p:nvSpPr>
        <p:spPr>
          <a:xfrm>
            <a:off x="2474125" y="5320281"/>
            <a:ext cx="6940200" cy="89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Read more about Ivory Ella’s influencer program </a:t>
            </a:r>
            <a:r>
              <a:rPr b="0" i="0" lang="en" sz="1300" u="sng" cap="none" strike="noStrike">
                <a:solidFill>
                  <a:schemeClr val="hlink"/>
                </a:solidFill>
                <a:latin typeface="Avenir"/>
                <a:ea typeface="Avenir"/>
                <a:cs typeface="Avenir"/>
                <a:sym typeface="Avenir"/>
                <a:hlinkClick r:id="rId5"/>
              </a:rPr>
              <a:t>here</a:t>
            </a:r>
            <a:r>
              <a:rPr b="0" i="0" lang="en" sz="1300" u="none" cap="none" strike="noStrike">
                <a:solidFill>
                  <a:srgbClr val="2D3E50"/>
                </a:solidFill>
                <a:latin typeface="Avenir"/>
                <a:ea typeface="Avenir"/>
                <a:cs typeface="Avenir"/>
                <a:sym typeface="Avenir"/>
              </a:rPr>
              <a:t>. </a:t>
            </a:r>
            <a:endParaRPr b="0" i="0" sz="1300" u="none" cap="none" strike="noStrike">
              <a:solidFill>
                <a:srgbClr val="2D3E50"/>
              </a:solidFill>
              <a:latin typeface="Avenir"/>
              <a:ea typeface="Avenir"/>
              <a:cs typeface="Avenir"/>
              <a:sym typeface="Avenir"/>
            </a:endParaRPr>
          </a:p>
        </p:txBody>
      </p:sp>
      <p:sp>
        <p:nvSpPr>
          <p:cNvPr id="549" name="Google Shape;549;p59"/>
          <p:cNvSpPr/>
          <p:nvPr/>
        </p:nvSpPr>
        <p:spPr>
          <a:xfrm>
            <a:off x="2636941" y="3866588"/>
            <a:ext cx="1129800" cy="1130100"/>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0" name="Google Shape;550;p59"/>
          <p:cNvSpPr/>
          <p:nvPr/>
        </p:nvSpPr>
        <p:spPr>
          <a:xfrm flipH="1" rot="-8787457">
            <a:off x="2636758" y="3866588"/>
            <a:ext cx="1129845" cy="1130095"/>
          </a:xfrm>
          <a:prstGeom prst="blockArc">
            <a:avLst>
              <a:gd fmla="val 17350962"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1" name="Google Shape;551;p59"/>
          <p:cNvSpPr txBox="1"/>
          <p:nvPr/>
        </p:nvSpPr>
        <p:spPr>
          <a:xfrm>
            <a:off x="2669307" y="4214965"/>
            <a:ext cx="1129800" cy="433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E40046"/>
                </a:solidFill>
                <a:latin typeface="Proxima Nova"/>
                <a:ea typeface="Proxima Nova"/>
                <a:cs typeface="Proxima Nova"/>
                <a:sym typeface="Proxima Nova"/>
              </a:rPr>
              <a:t>56%</a:t>
            </a:r>
            <a:endParaRPr b="1" baseline="30000" i="0" sz="2100" u="none" cap="none" strike="noStrike">
              <a:solidFill>
                <a:srgbClr val="E40046"/>
              </a:solidFill>
              <a:latin typeface="Proxima Nova"/>
              <a:ea typeface="Proxima Nova"/>
              <a:cs typeface="Proxima Nova"/>
              <a:sym typeface="Proxima Nova"/>
            </a:endParaRPr>
          </a:p>
        </p:txBody>
      </p:sp>
      <p:grpSp>
        <p:nvGrpSpPr>
          <p:cNvPr id="552" name="Google Shape;552;p59"/>
          <p:cNvGrpSpPr/>
          <p:nvPr/>
        </p:nvGrpSpPr>
        <p:grpSpPr>
          <a:xfrm>
            <a:off x="6133809" y="2385256"/>
            <a:ext cx="1130044" cy="1129985"/>
            <a:chOff x="6009973" y="3854421"/>
            <a:chExt cx="859611" cy="859500"/>
          </a:xfrm>
        </p:grpSpPr>
        <p:sp>
          <p:nvSpPr>
            <p:cNvPr id="553" name="Google Shape;553;p59"/>
            <p:cNvSpPr/>
            <p:nvPr/>
          </p:nvSpPr>
          <p:spPr>
            <a:xfrm>
              <a:off x="6009973" y="3854421"/>
              <a:ext cx="859500" cy="859500"/>
            </a:xfrm>
            <a:prstGeom prst="ellipse">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4" name="Google Shape;554;p59"/>
            <p:cNvSpPr txBox="1"/>
            <p:nvPr/>
          </p:nvSpPr>
          <p:spPr>
            <a:xfrm>
              <a:off x="6010084" y="4119377"/>
              <a:ext cx="859500" cy="3300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E40046"/>
                  </a:solidFill>
                  <a:latin typeface="Proxima Nova"/>
                  <a:ea typeface="Proxima Nova"/>
                  <a:cs typeface="Proxima Nova"/>
                  <a:sym typeface="Proxima Nova"/>
                </a:rPr>
                <a:t>19x</a:t>
              </a:r>
              <a:endParaRPr b="1" baseline="30000" i="0" sz="2100" u="none" cap="none" strike="noStrike">
                <a:solidFill>
                  <a:srgbClr val="E40046"/>
                </a:solidFill>
                <a:latin typeface="Proxima Nova"/>
                <a:ea typeface="Proxima Nova"/>
                <a:cs typeface="Proxima Nova"/>
                <a:sym typeface="Proxima Nova"/>
              </a:endParaRPr>
            </a:p>
          </p:txBody>
        </p:sp>
      </p:grpSp>
      <p:sp>
        <p:nvSpPr>
          <p:cNvPr id="555" name="Google Shape;555;p59"/>
          <p:cNvSpPr/>
          <p:nvPr/>
        </p:nvSpPr>
        <p:spPr>
          <a:xfrm>
            <a:off x="2636941" y="2385241"/>
            <a:ext cx="1129800" cy="1130100"/>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6" name="Google Shape;556;p59"/>
          <p:cNvSpPr/>
          <p:nvPr/>
        </p:nvSpPr>
        <p:spPr>
          <a:xfrm flipH="1" rot="-8787457">
            <a:off x="2636758" y="2385212"/>
            <a:ext cx="1129845" cy="1130095"/>
          </a:xfrm>
          <a:prstGeom prst="blockArc">
            <a:avLst>
              <a:gd fmla="val 4578995"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7" name="Google Shape;557;p59"/>
          <p:cNvSpPr txBox="1"/>
          <p:nvPr/>
        </p:nvSpPr>
        <p:spPr>
          <a:xfrm>
            <a:off x="2753381" y="2733579"/>
            <a:ext cx="931200" cy="433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E40046"/>
                </a:solidFill>
                <a:latin typeface="Proxima Nova"/>
                <a:ea typeface="Proxima Nova"/>
                <a:cs typeface="Proxima Nova"/>
                <a:sym typeface="Proxima Nova"/>
              </a:rPr>
              <a:t>11%</a:t>
            </a:r>
            <a:endParaRPr b="1" baseline="30000" i="0" sz="2100" u="none" cap="none" strike="noStrike">
              <a:solidFill>
                <a:srgbClr val="E40046"/>
              </a:solidFill>
              <a:latin typeface="Proxima Nova"/>
              <a:ea typeface="Proxima Nova"/>
              <a:cs typeface="Proxima Nova"/>
              <a:sym typeface="Proxima Nova"/>
            </a:endParaRPr>
          </a:p>
        </p:txBody>
      </p:sp>
      <p:sp>
        <p:nvSpPr>
          <p:cNvPr id="558" name="Google Shape;558;p59"/>
          <p:cNvSpPr txBox="1"/>
          <p:nvPr/>
        </p:nvSpPr>
        <p:spPr>
          <a:xfrm>
            <a:off x="3984757" y="2649604"/>
            <a:ext cx="20193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percent of its total revenue coming from partnerships</a:t>
            </a:r>
            <a:endParaRPr b="0" i="0" sz="1200" u="none" cap="none" strike="noStrike">
              <a:solidFill>
                <a:srgbClr val="2D3E50"/>
              </a:solidFill>
              <a:latin typeface="Avenir"/>
              <a:ea typeface="Avenir"/>
              <a:cs typeface="Avenir"/>
              <a:sym typeface="Avenir"/>
            </a:endParaRPr>
          </a:p>
        </p:txBody>
      </p:sp>
      <p:sp>
        <p:nvSpPr>
          <p:cNvPr id="559" name="Google Shape;559;p59"/>
          <p:cNvSpPr txBox="1"/>
          <p:nvPr/>
        </p:nvSpPr>
        <p:spPr>
          <a:xfrm>
            <a:off x="7481709" y="2649491"/>
            <a:ext cx="22356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partner program return on ad spend (ROAS)</a:t>
            </a:r>
            <a:endParaRPr b="0" i="0" sz="1200" u="none" cap="none" strike="noStrike">
              <a:solidFill>
                <a:srgbClr val="2D3E50"/>
              </a:solidFill>
              <a:latin typeface="Avenir"/>
              <a:ea typeface="Avenir"/>
              <a:cs typeface="Avenir"/>
              <a:sym typeface="Avenir"/>
            </a:endParaRPr>
          </a:p>
        </p:txBody>
      </p:sp>
      <p:sp>
        <p:nvSpPr>
          <p:cNvPr id="560" name="Google Shape;560;p59"/>
          <p:cNvSpPr txBox="1"/>
          <p:nvPr/>
        </p:nvSpPr>
        <p:spPr>
          <a:xfrm>
            <a:off x="3984757" y="4130967"/>
            <a:ext cx="20193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percent increase in year-over-year (YoY) revenue </a:t>
            </a:r>
            <a:endParaRPr b="0" i="0" sz="1200" u="none" cap="none" strike="noStrike">
              <a:solidFill>
                <a:srgbClr val="2D3E50"/>
              </a:solidFill>
              <a:latin typeface="Avenir"/>
              <a:ea typeface="Avenir"/>
              <a:cs typeface="Avenir"/>
              <a:sym typeface="Avenir"/>
            </a:endParaRPr>
          </a:p>
        </p:txBody>
      </p:sp>
      <p:pic>
        <p:nvPicPr>
          <p:cNvPr id="561" name="Google Shape;561;p59">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33"/>
          <p:cNvSpPr txBox="1"/>
          <p:nvPr/>
        </p:nvSpPr>
        <p:spPr>
          <a:xfrm>
            <a:off x="582075" y="1990750"/>
            <a:ext cx="4118700" cy="4416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At a high level, influencer marketing is the practice of brands collaborating with influencers.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Influencers help drive brand awareness and purchasing decisions through product placement and endorsements on social media.</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Research shows that 60 percent</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of all consumers consult blogs, vlogs, or social media posts before considering a product purchase, and that influencer marketing can generate 11 times the return on investment (ROI)</a:t>
            </a:r>
            <a:r>
              <a:rPr b="0" baseline="30000" i="0" lang="en" sz="1300" u="none" cap="none" strike="noStrike">
                <a:solidFill>
                  <a:srgbClr val="2D3E50"/>
                </a:solidFill>
                <a:latin typeface="Avenir"/>
                <a:ea typeface="Avenir"/>
                <a:cs typeface="Avenir"/>
                <a:sym typeface="Avenir"/>
              </a:rPr>
              <a:t>2</a:t>
            </a:r>
            <a:r>
              <a:rPr b="0" i="0" lang="en" sz="1300" u="none" cap="none" strike="noStrike">
                <a:solidFill>
                  <a:srgbClr val="2D3E50"/>
                </a:solidFill>
                <a:latin typeface="Avenir"/>
                <a:ea typeface="Avenir"/>
                <a:cs typeface="Avenir"/>
                <a:sym typeface="Avenir"/>
              </a:rPr>
              <a:t> of traditional advertising.</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With this in mind, many brands are clearly starting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recognize the potential return influencer programs can reap.</a:t>
            </a:r>
            <a:endParaRPr b="0" i="0" sz="1300" u="none" cap="none" strike="noStrike">
              <a:solidFill>
                <a:srgbClr val="2D3E50"/>
              </a:solidFill>
              <a:latin typeface="Avenir"/>
              <a:ea typeface="Avenir"/>
              <a:cs typeface="Avenir"/>
              <a:sym typeface="Avenir"/>
            </a:endParaRPr>
          </a:p>
        </p:txBody>
      </p:sp>
      <p:sp>
        <p:nvSpPr>
          <p:cNvPr id="137" name="Google Shape;137;p33"/>
          <p:cNvSpPr txBox="1"/>
          <p:nvPr/>
        </p:nvSpPr>
        <p:spPr>
          <a:xfrm>
            <a:off x="555127" y="1330947"/>
            <a:ext cx="80412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What is influencer marketing and how does it work?</a:t>
            </a:r>
            <a:endParaRPr b="0" i="0" sz="1200" u="none" cap="none" strike="noStrike">
              <a:solidFill>
                <a:srgbClr val="2D3E50"/>
              </a:solidFill>
              <a:latin typeface="Avenir"/>
              <a:ea typeface="Avenir"/>
              <a:cs typeface="Avenir"/>
              <a:sym typeface="Avenir"/>
            </a:endParaRPr>
          </a:p>
        </p:txBody>
      </p:sp>
      <p:sp>
        <p:nvSpPr>
          <p:cNvPr id="138" name="Google Shape;138;p33"/>
          <p:cNvSpPr txBox="1"/>
          <p:nvPr/>
        </p:nvSpPr>
        <p:spPr>
          <a:xfrm>
            <a:off x="612553"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1</a:t>
            </a:r>
            <a:endParaRPr b="1" i="0" sz="1300" u="none" cap="none" strike="noStrike">
              <a:solidFill>
                <a:srgbClr val="DF2F4D"/>
              </a:solidFill>
              <a:latin typeface="Proxima Nova"/>
              <a:ea typeface="Proxima Nova"/>
              <a:cs typeface="Proxima Nova"/>
              <a:sym typeface="Proxima Nova"/>
            </a:endParaRPr>
          </a:p>
        </p:txBody>
      </p:sp>
      <p:sp>
        <p:nvSpPr>
          <p:cNvPr id="139" name="Google Shape;139;p33"/>
          <p:cNvSpPr/>
          <p:nvPr/>
        </p:nvSpPr>
        <p:spPr>
          <a:xfrm>
            <a:off x="5887614" y="2130047"/>
            <a:ext cx="1129800" cy="1130100"/>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33"/>
          <p:cNvSpPr/>
          <p:nvPr/>
        </p:nvSpPr>
        <p:spPr>
          <a:xfrm flipH="1" rot="-8787457">
            <a:off x="5887431" y="2130047"/>
            <a:ext cx="1129845" cy="1130095"/>
          </a:xfrm>
          <a:prstGeom prst="blockArc">
            <a:avLst>
              <a:gd fmla="val 16280997"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p33"/>
          <p:cNvSpPr txBox="1"/>
          <p:nvPr/>
        </p:nvSpPr>
        <p:spPr>
          <a:xfrm>
            <a:off x="5919980" y="2478424"/>
            <a:ext cx="1129800" cy="433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E40046"/>
                </a:solidFill>
                <a:latin typeface="Proxima Nova"/>
                <a:ea typeface="Proxima Nova"/>
                <a:cs typeface="Proxima Nova"/>
                <a:sym typeface="Proxima Nova"/>
              </a:rPr>
              <a:t>60%</a:t>
            </a:r>
            <a:endParaRPr b="1" baseline="30000" i="0" sz="2100" u="none" cap="none" strike="noStrike">
              <a:solidFill>
                <a:srgbClr val="E40046"/>
              </a:solidFill>
              <a:latin typeface="Proxima Nova"/>
              <a:ea typeface="Proxima Nova"/>
              <a:cs typeface="Proxima Nova"/>
              <a:sym typeface="Proxima Nova"/>
            </a:endParaRPr>
          </a:p>
        </p:txBody>
      </p:sp>
      <p:sp>
        <p:nvSpPr>
          <p:cNvPr id="142" name="Google Shape;142;p33"/>
          <p:cNvSpPr txBox="1"/>
          <p:nvPr/>
        </p:nvSpPr>
        <p:spPr>
          <a:xfrm>
            <a:off x="7235441" y="2394425"/>
            <a:ext cx="21741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of all consumers consult blogs, vlogs, or social media posts before considering a product purchase</a:t>
            </a:r>
            <a:endParaRPr b="0" baseline="30000" i="0" sz="1200" u="none" cap="none" strike="noStrike">
              <a:solidFill>
                <a:srgbClr val="2D3E50"/>
              </a:solidFill>
              <a:latin typeface="Avenir"/>
              <a:ea typeface="Avenir"/>
              <a:cs typeface="Avenir"/>
              <a:sym typeface="Avenir"/>
            </a:endParaRPr>
          </a:p>
        </p:txBody>
      </p:sp>
      <p:pic>
        <p:nvPicPr>
          <p:cNvPr id="143" name="Google Shape;143;p33"/>
          <p:cNvPicPr preferRelativeResize="0"/>
          <p:nvPr/>
        </p:nvPicPr>
        <p:blipFill rotWithShape="1">
          <a:blip r:embed="rId3">
            <a:alphaModFix/>
          </a:blip>
          <a:srcRect b="12523" l="0" r="0" t="12524"/>
          <a:stretch/>
        </p:blipFill>
        <p:spPr>
          <a:xfrm>
            <a:off x="4950793" y="3524038"/>
            <a:ext cx="6705300" cy="6705300"/>
          </a:xfrm>
          <a:prstGeom prst="ellipse">
            <a:avLst/>
          </a:prstGeom>
          <a:noFill/>
          <a:ln>
            <a:noFill/>
          </a:ln>
        </p:spPr>
      </p:pic>
      <p:sp>
        <p:nvSpPr>
          <p:cNvPr id="144" name="Google Shape;144;p33"/>
          <p:cNvSpPr txBox="1"/>
          <p:nvPr/>
        </p:nvSpPr>
        <p:spPr>
          <a:xfrm>
            <a:off x="554450" y="6594475"/>
            <a:ext cx="4158000" cy="8400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“20 surprising influencer marketing statistics,” Digital Marketing Institute, October 25, 2018.</a:t>
            </a:r>
            <a:r>
              <a:rPr b="0" i="0" lang="en" sz="800" u="none" cap="none" strike="noStrike">
                <a:solidFill>
                  <a:srgbClr val="0FA1E2"/>
                </a:solidFill>
                <a:latin typeface="Avenir"/>
                <a:ea typeface="Avenir"/>
                <a:cs typeface="Avenir"/>
                <a:sym typeface="Avenir"/>
              </a:rPr>
              <a:t> </a:t>
            </a:r>
            <a:r>
              <a:rPr b="0" i="0" lang="en" sz="800" u="sng" cap="none" strike="noStrike">
                <a:solidFill>
                  <a:schemeClr val="hlink"/>
                </a:solidFill>
                <a:latin typeface="Avenir"/>
                <a:ea typeface="Avenir"/>
                <a:cs typeface="Avenir"/>
                <a:sym typeface="Avenir"/>
                <a:hlinkClick r:id="rId4"/>
              </a:rPr>
              <a:t>https://digitalmarketinginstitute.com/blog/ 20-influencer-marketing-statistics-that-will-surprise-you#</a:t>
            </a:r>
            <a:br>
              <a:rPr b="0" i="0" lang="en" sz="800" u="none" cap="none" strike="noStrike">
                <a:solidFill>
                  <a:srgbClr val="2D3E50"/>
                </a:solidFill>
                <a:latin typeface="Avenir"/>
                <a:ea typeface="Avenir"/>
                <a:cs typeface="Avenir"/>
                <a:sym typeface="Avenir"/>
              </a:rPr>
            </a:br>
            <a:endParaRPr b="0" i="0" sz="800" u="none" cap="none" strike="noStrike">
              <a:solidFill>
                <a:srgbClr val="2D3E50"/>
              </a:solidFill>
              <a:latin typeface="Avenir"/>
              <a:ea typeface="Avenir"/>
              <a:cs typeface="Avenir"/>
              <a:sym typeface="Avenir"/>
            </a:endParaRPr>
          </a:p>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“Influencer marketing ROI (return on investment) / Influencer marketing benchmarks," Influencer Marketing Hub, November 19, 2020. </a:t>
            </a:r>
            <a:r>
              <a:rPr b="0" i="0" lang="en" sz="800" u="sng" cap="none" strike="noStrike">
                <a:solidFill>
                  <a:schemeClr val="hlink"/>
                </a:solidFill>
                <a:latin typeface="Avenir"/>
                <a:ea typeface="Avenir"/>
                <a:cs typeface="Avenir"/>
                <a:sym typeface="Avenir"/>
                <a:hlinkClick r:id="rId5"/>
              </a:rPr>
              <a:t>https://influencermarketinghub.com/influencer-marketing-roi/</a:t>
            </a:r>
            <a:endParaRPr b="0" i="0" sz="800" u="none" cap="none" strike="noStrike">
              <a:solidFill>
                <a:srgbClr val="2D3E50"/>
              </a:solidFill>
              <a:latin typeface="Avenir"/>
              <a:ea typeface="Avenir"/>
              <a:cs typeface="Avenir"/>
              <a:sym typeface="Avenir"/>
            </a:endParaRPr>
          </a:p>
        </p:txBody>
      </p:sp>
      <p:pic>
        <p:nvPicPr>
          <p:cNvPr id="145" name="Google Shape;145;p33">
            <a:hlinkClick r:id="rId6"/>
          </p:cNvPr>
          <p:cNvPicPr preferRelativeResize="0"/>
          <p:nvPr/>
        </p:nvPicPr>
        <p:blipFill rotWithShape="1">
          <a:blip r:embed="rId7">
            <a:alphaModFix/>
          </a:blip>
          <a:srcRect b="17663" l="5586" r="5459" t="17196"/>
          <a:stretch/>
        </p:blipFill>
        <p:spPr>
          <a:xfrm>
            <a:off x="653700" y="445850"/>
            <a:ext cx="1380101" cy="2840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pic>
        <p:nvPicPr>
          <p:cNvPr id="566" name="Google Shape;566;p60"/>
          <p:cNvPicPr preferRelativeResize="0"/>
          <p:nvPr/>
        </p:nvPicPr>
        <p:blipFill rotWithShape="1">
          <a:blip r:embed="rId3">
            <a:alphaModFix amt="11000"/>
          </a:blip>
          <a:srcRect b="-17957" l="-41080" r="48888" t="-11155"/>
          <a:stretch/>
        </p:blipFill>
        <p:spPr>
          <a:xfrm>
            <a:off x="-6505525" y="-1188375"/>
            <a:ext cx="10637100" cy="10637100"/>
          </a:xfrm>
          <a:prstGeom prst="donut">
            <a:avLst>
              <a:gd fmla="val 19423" name="adj"/>
            </a:avLst>
          </a:prstGeom>
          <a:noFill/>
          <a:ln>
            <a:noFill/>
          </a:ln>
        </p:spPr>
      </p:pic>
      <p:sp>
        <p:nvSpPr>
          <p:cNvPr id="567" name="Google Shape;567;p60"/>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are influencer marketing campaigns and how do they work?</a:t>
            </a:r>
            <a:endParaRPr b="1" i="0" sz="1400" u="none" cap="none" strike="noStrike">
              <a:solidFill>
                <a:srgbClr val="2D3E50"/>
              </a:solidFill>
              <a:latin typeface="Proxima Nova"/>
              <a:ea typeface="Proxima Nova"/>
              <a:cs typeface="Proxima Nova"/>
              <a:sym typeface="Proxima Nova"/>
            </a:endParaRPr>
          </a:p>
        </p:txBody>
      </p:sp>
      <p:cxnSp>
        <p:nvCxnSpPr>
          <p:cNvPr id="568" name="Google Shape;568;p60"/>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69" name="Google Shape;569;p60"/>
          <p:cNvSpPr txBox="1"/>
          <p:nvPr/>
        </p:nvSpPr>
        <p:spPr>
          <a:xfrm>
            <a:off x="2474125" y="1075875"/>
            <a:ext cx="6860400" cy="4329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Razer</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How gaming hardware brand Razer partnered with gaming influencers to improve efficiency</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Razer is a technology company that specializes in designing, developing, and manufacturing gaming hardware.</a:t>
            </a:r>
            <a:endParaRPr b="0" i="0" sz="1300" u="none" cap="none" strike="noStrike">
              <a:solidFill>
                <a:srgbClr val="2D3E50"/>
              </a:solidFill>
              <a:latin typeface="Avenir"/>
              <a:ea typeface="Avenir"/>
              <a:cs typeface="Avenir"/>
              <a:sym typeface="Avenir"/>
            </a:endParaRPr>
          </a:p>
        </p:txBody>
      </p:sp>
      <p:sp>
        <p:nvSpPr>
          <p:cNvPr id="570" name="Google Shape;570;p60"/>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571" name="Google Shape;571;p60"/>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72" name="Google Shape;572;p60"/>
          <p:cNvSpPr/>
          <p:nvPr/>
        </p:nvSpPr>
        <p:spPr>
          <a:xfrm>
            <a:off x="7543477" y="3312213"/>
            <a:ext cx="31200" cy="31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3" name="Google Shape;573;p60"/>
          <p:cNvSpPr txBox="1"/>
          <p:nvPr/>
        </p:nvSpPr>
        <p:spPr>
          <a:xfrm>
            <a:off x="2474125" y="3125577"/>
            <a:ext cx="3235800" cy="1926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Before automating its influencer marketing operations, Razer’s global partnership program faced inefficient workflows, a lack of granularity on reporting, and a lack of diverse partner types. By migrating to impact.com, the company streamlined its operations, gained actionable insights, and scaled its program to include nontraditional partners like YouTubers and video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game live-streamers.</a:t>
            </a:r>
            <a:endParaRPr b="0" i="0" sz="1300" u="none" cap="none" strike="noStrike">
              <a:solidFill>
                <a:srgbClr val="2D3E50"/>
              </a:solidFill>
              <a:latin typeface="Avenir"/>
              <a:ea typeface="Avenir"/>
              <a:cs typeface="Avenir"/>
              <a:sym typeface="Avenir"/>
            </a:endParaRPr>
          </a:p>
        </p:txBody>
      </p:sp>
      <p:grpSp>
        <p:nvGrpSpPr>
          <p:cNvPr id="574" name="Google Shape;574;p60"/>
          <p:cNvGrpSpPr/>
          <p:nvPr/>
        </p:nvGrpSpPr>
        <p:grpSpPr>
          <a:xfrm>
            <a:off x="5596826" y="3276607"/>
            <a:ext cx="3995825" cy="2348000"/>
            <a:chOff x="5596826" y="3256225"/>
            <a:chExt cx="3995825" cy="2348000"/>
          </a:xfrm>
        </p:grpSpPr>
        <p:pic>
          <p:nvPicPr>
            <p:cNvPr descr="image32.png" id="575" name="Google Shape;575;p60"/>
            <p:cNvPicPr preferRelativeResize="0"/>
            <p:nvPr/>
          </p:nvPicPr>
          <p:blipFill rotWithShape="1">
            <a:blip r:embed="rId5">
              <a:alphaModFix/>
            </a:blip>
            <a:srcRect b="0" l="0" r="0" t="0"/>
            <a:stretch/>
          </p:blipFill>
          <p:spPr>
            <a:xfrm>
              <a:off x="5596826" y="3256225"/>
              <a:ext cx="3995825" cy="2348000"/>
            </a:xfrm>
            <a:prstGeom prst="rect">
              <a:avLst/>
            </a:prstGeom>
            <a:noFill/>
            <a:ln>
              <a:noFill/>
            </a:ln>
          </p:spPr>
        </p:pic>
        <p:pic>
          <p:nvPicPr>
            <p:cNvPr id="576" name="Google Shape;576;p60"/>
            <p:cNvPicPr preferRelativeResize="0"/>
            <p:nvPr/>
          </p:nvPicPr>
          <p:blipFill rotWithShape="1">
            <a:blip r:embed="rId6">
              <a:alphaModFix/>
            </a:blip>
            <a:srcRect b="0" l="0" r="0" t="0"/>
            <a:stretch/>
          </p:blipFill>
          <p:spPr>
            <a:xfrm>
              <a:off x="6052169" y="3382844"/>
              <a:ext cx="3085139" cy="1939560"/>
            </a:xfrm>
            <a:prstGeom prst="rect">
              <a:avLst/>
            </a:prstGeom>
            <a:noFill/>
            <a:ln>
              <a:noFill/>
            </a:ln>
          </p:spPr>
        </p:pic>
      </p:grpSp>
      <p:pic>
        <p:nvPicPr>
          <p:cNvPr id="577" name="Google Shape;577;p60">
            <a:hlinkClick r:id="rId7"/>
          </p:cNvPr>
          <p:cNvPicPr preferRelativeResize="0"/>
          <p:nvPr/>
        </p:nvPicPr>
        <p:blipFill rotWithShape="1">
          <a:blip r:embed="rId8">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pic>
        <p:nvPicPr>
          <p:cNvPr id="582" name="Google Shape;582;p61"/>
          <p:cNvPicPr preferRelativeResize="0"/>
          <p:nvPr/>
        </p:nvPicPr>
        <p:blipFill rotWithShape="1">
          <a:blip r:embed="rId3">
            <a:alphaModFix amt="11000"/>
          </a:blip>
          <a:srcRect b="-17957" l="-41080" r="48888" t="-11155"/>
          <a:stretch/>
        </p:blipFill>
        <p:spPr>
          <a:xfrm>
            <a:off x="-6505525" y="-1188375"/>
            <a:ext cx="10637100" cy="10637100"/>
          </a:xfrm>
          <a:prstGeom prst="donut">
            <a:avLst>
              <a:gd fmla="val 19423" name="adj"/>
            </a:avLst>
          </a:prstGeom>
          <a:noFill/>
          <a:ln>
            <a:noFill/>
          </a:ln>
        </p:spPr>
      </p:pic>
      <p:sp>
        <p:nvSpPr>
          <p:cNvPr id="583" name="Google Shape;583;p6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are influencer marketing campaigns and how do they work?</a:t>
            </a:r>
            <a:endParaRPr b="1" i="0" sz="1400" u="none" cap="none" strike="noStrike">
              <a:solidFill>
                <a:srgbClr val="2D3E50"/>
              </a:solidFill>
              <a:latin typeface="Proxima Nova"/>
              <a:ea typeface="Proxima Nova"/>
              <a:cs typeface="Proxima Nova"/>
              <a:sym typeface="Proxima Nova"/>
            </a:endParaRPr>
          </a:p>
        </p:txBody>
      </p:sp>
      <p:cxnSp>
        <p:nvCxnSpPr>
          <p:cNvPr id="584" name="Google Shape;584;p61"/>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85" name="Google Shape;585;p61"/>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586" name="Google Shape;586;p61"/>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87" name="Google Shape;587;p61"/>
          <p:cNvSpPr txBox="1"/>
          <p:nvPr/>
        </p:nvSpPr>
        <p:spPr>
          <a:xfrm>
            <a:off x="2474125" y="1078992"/>
            <a:ext cx="6807600" cy="3594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Razer (cont.)</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200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As a result, Razer quickly expanded into new markets across Southeast Asia and has experienced: </a:t>
            </a:r>
            <a:endParaRPr b="1" i="0" sz="2000" u="none" cap="none" strike="noStrike">
              <a:solidFill>
                <a:srgbClr val="2D3E50"/>
              </a:solidFill>
              <a:latin typeface="Proxima Nova"/>
              <a:ea typeface="Proxima Nova"/>
              <a:cs typeface="Proxima Nova"/>
              <a:sym typeface="Proxima Nova"/>
            </a:endParaRPr>
          </a:p>
        </p:txBody>
      </p:sp>
      <p:sp>
        <p:nvSpPr>
          <p:cNvPr id="588" name="Google Shape;588;p61"/>
          <p:cNvSpPr txBox="1"/>
          <p:nvPr/>
        </p:nvSpPr>
        <p:spPr>
          <a:xfrm>
            <a:off x="2474125" y="5598094"/>
            <a:ext cx="6940200" cy="89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Learn more about how Razer harnessed automation to achieve scalability and success </a:t>
            </a:r>
            <a:r>
              <a:rPr b="0" i="0" lang="en" sz="1300" u="sng" cap="none" strike="noStrike">
                <a:solidFill>
                  <a:schemeClr val="hlink"/>
                </a:solidFill>
                <a:latin typeface="Avenir"/>
                <a:ea typeface="Avenir"/>
                <a:cs typeface="Avenir"/>
                <a:sym typeface="Avenir"/>
                <a:hlinkClick r:id="rId5"/>
              </a:rPr>
              <a:t>here</a:t>
            </a:r>
            <a:r>
              <a:rPr b="0" i="0" lang="en" sz="1300" u="none" cap="none" strike="noStrike">
                <a:solidFill>
                  <a:srgbClr val="2D3E50"/>
                </a:solidFill>
                <a:latin typeface="Avenir"/>
                <a:ea typeface="Avenir"/>
                <a:cs typeface="Avenir"/>
                <a:sym typeface="Avenir"/>
              </a:rPr>
              <a:t>.</a:t>
            </a:r>
            <a:endParaRPr b="0" i="0" sz="1300" u="none" cap="none" strike="noStrike">
              <a:solidFill>
                <a:srgbClr val="2D3E50"/>
              </a:solidFill>
              <a:latin typeface="Avenir"/>
              <a:ea typeface="Avenir"/>
              <a:cs typeface="Avenir"/>
              <a:sym typeface="Avenir"/>
            </a:endParaRPr>
          </a:p>
        </p:txBody>
      </p:sp>
      <p:sp>
        <p:nvSpPr>
          <p:cNvPr id="589" name="Google Shape;589;p61"/>
          <p:cNvSpPr/>
          <p:nvPr/>
        </p:nvSpPr>
        <p:spPr>
          <a:xfrm>
            <a:off x="2636941" y="4144401"/>
            <a:ext cx="1129800" cy="1130100"/>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0" name="Google Shape;590;p61"/>
          <p:cNvSpPr/>
          <p:nvPr/>
        </p:nvSpPr>
        <p:spPr>
          <a:xfrm flipH="1" rot="-8787457">
            <a:off x="2636758" y="4144400"/>
            <a:ext cx="1129845" cy="1130095"/>
          </a:xfrm>
          <a:prstGeom prst="blockArc">
            <a:avLst>
              <a:gd fmla="val 21238427"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1" name="Google Shape;591;p61"/>
          <p:cNvSpPr txBox="1"/>
          <p:nvPr/>
        </p:nvSpPr>
        <p:spPr>
          <a:xfrm>
            <a:off x="2669307" y="4492777"/>
            <a:ext cx="1129800" cy="433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E40046"/>
                </a:solidFill>
                <a:latin typeface="Proxima Nova"/>
                <a:ea typeface="Proxima Nova"/>
                <a:cs typeface="Proxima Nova"/>
                <a:sym typeface="Proxima Nova"/>
              </a:rPr>
              <a:t>34%</a:t>
            </a:r>
            <a:endParaRPr b="1" baseline="30000" i="0" sz="2100" u="none" cap="none" strike="noStrike">
              <a:solidFill>
                <a:srgbClr val="E40046"/>
              </a:solidFill>
              <a:latin typeface="Proxima Nova"/>
              <a:ea typeface="Proxima Nova"/>
              <a:cs typeface="Proxima Nova"/>
              <a:sym typeface="Proxima Nova"/>
            </a:endParaRPr>
          </a:p>
        </p:txBody>
      </p:sp>
      <p:sp>
        <p:nvSpPr>
          <p:cNvPr id="592" name="Google Shape;592;p61"/>
          <p:cNvSpPr/>
          <p:nvPr/>
        </p:nvSpPr>
        <p:spPr>
          <a:xfrm>
            <a:off x="2636941" y="2663053"/>
            <a:ext cx="1129800" cy="1130100"/>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3" name="Google Shape;593;p61"/>
          <p:cNvSpPr/>
          <p:nvPr/>
        </p:nvSpPr>
        <p:spPr>
          <a:xfrm flipH="1" rot="-8787457">
            <a:off x="2636758" y="2663000"/>
            <a:ext cx="1129845" cy="1130095"/>
          </a:xfrm>
          <a:prstGeom prst="blockArc">
            <a:avLst>
              <a:gd fmla="val 21590440"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4" name="Google Shape;594;p61"/>
          <p:cNvSpPr txBox="1"/>
          <p:nvPr/>
        </p:nvSpPr>
        <p:spPr>
          <a:xfrm>
            <a:off x="2753381" y="3011391"/>
            <a:ext cx="931200" cy="433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E40046"/>
                </a:solidFill>
                <a:latin typeface="Proxima Nova"/>
                <a:ea typeface="Proxima Nova"/>
                <a:cs typeface="Proxima Nova"/>
                <a:sym typeface="Proxima Nova"/>
              </a:rPr>
              <a:t>33%</a:t>
            </a:r>
            <a:endParaRPr b="1" baseline="30000" i="0" sz="2100" u="none" cap="none" strike="noStrike">
              <a:solidFill>
                <a:srgbClr val="E40046"/>
              </a:solidFill>
              <a:latin typeface="Proxima Nova"/>
              <a:ea typeface="Proxima Nova"/>
              <a:cs typeface="Proxima Nova"/>
              <a:sym typeface="Proxima Nova"/>
            </a:endParaRPr>
          </a:p>
        </p:txBody>
      </p:sp>
      <p:sp>
        <p:nvSpPr>
          <p:cNvPr id="595" name="Google Shape;595;p61"/>
          <p:cNvSpPr txBox="1"/>
          <p:nvPr/>
        </p:nvSpPr>
        <p:spPr>
          <a:xfrm>
            <a:off x="3984757" y="2927417"/>
            <a:ext cx="20193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percent increase in efficiency</a:t>
            </a:r>
            <a:endParaRPr b="0" i="0" sz="1200" u="none" cap="none" strike="noStrike">
              <a:solidFill>
                <a:srgbClr val="2D3E50"/>
              </a:solidFill>
              <a:latin typeface="Avenir"/>
              <a:ea typeface="Avenir"/>
              <a:cs typeface="Avenir"/>
              <a:sym typeface="Avenir"/>
            </a:endParaRPr>
          </a:p>
        </p:txBody>
      </p:sp>
      <p:sp>
        <p:nvSpPr>
          <p:cNvPr id="596" name="Google Shape;596;p61"/>
          <p:cNvSpPr txBox="1"/>
          <p:nvPr/>
        </p:nvSpPr>
        <p:spPr>
          <a:xfrm>
            <a:off x="3984757" y="4408779"/>
            <a:ext cx="20193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percent increase in year-over-year (YoY) revenue</a:t>
            </a:r>
            <a:endParaRPr b="0" i="0" sz="1200" u="none" cap="none" strike="noStrike">
              <a:solidFill>
                <a:srgbClr val="2D3E50"/>
              </a:solidFill>
              <a:latin typeface="Avenir"/>
              <a:ea typeface="Avenir"/>
              <a:cs typeface="Avenir"/>
              <a:sym typeface="Avenir"/>
            </a:endParaRPr>
          </a:p>
        </p:txBody>
      </p:sp>
      <p:sp>
        <p:nvSpPr>
          <p:cNvPr id="597" name="Google Shape;597;p61"/>
          <p:cNvSpPr/>
          <p:nvPr/>
        </p:nvSpPr>
        <p:spPr>
          <a:xfrm>
            <a:off x="6140334" y="2659579"/>
            <a:ext cx="1129800" cy="1130100"/>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8" name="Google Shape;598;p61"/>
          <p:cNvSpPr/>
          <p:nvPr/>
        </p:nvSpPr>
        <p:spPr>
          <a:xfrm flipH="1" rot="-8787457">
            <a:off x="6140150" y="2659551"/>
            <a:ext cx="1129845" cy="1130095"/>
          </a:xfrm>
          <a:prstGeom prst="blockArc">
            <a:avLst>
              <a:gd fmla="val 21590767"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9" name="Google Shape;599;p61"/>
          <p:cNvSpPr txBox="1"/>
          <p:nvPr/>
        </p:nvSpPr>
        <p:spPr>
          <a:xfrm>
            <a:off x="6256773" y="3007917"/>
            <a:ext cx="931200" cy="433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E40046"/>
                </a:solidFill>
                <a:latin typeface="Proxima Nova"/>
                <a:ea typeface="Proxima Nova"/>
                <a:cs typeface="Proxima Nova"/>
                <a:sym typeface="Proxima Nova"/>
              </a:rPr>
              <a:t>33%</a:t>
            </a:r>
            <a:endParaRPr b="1" baseline="30000" i="0" sz="2100" u="none" cap="none" strike="noStrike">
              <a:solidFill>
                <a:srgbClr val="E40046"/>
              </a:solidFill>
              <a:latin typeface="Proxima Nova"/>
              <a:ea typeface="Proxima Nova"/>
              <a:cs typeface="Proxima Nova"/>
              <a:sym typeface="Proxima Nova"/>
            </a:endParaRPr>
          </a:p>
        </p:txBody>
      </p:sp>
      <p:sp>
        <p:nvSpPr>
          <p:cNvPr id="600" name="Google Shape;600;p61"/>
          <p:cNvSpPr txBox="1"/>
          <p:nvPr/>
        </p:nvSpPr>
        <p:spPr>
          <a:xfrm>
            <a:off x="7481709" y="2927304"/>
            <a:ext cx="22356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percent decrease in time spent manually managing partners</a:t>
            </a:r>
            <a:endParaRPr b="0" i="0" sz="1200" u="none" cap="none" strike="noStrike">
              <a:solidFill>
                <a:srgbClr val="2D3E50"/>
              </a:solidFill>
              <a:latin typeface="Avenir"/>
              <a:ea typeface="Avenir"/>
              <a:cs typeface="Avenir"/>
              <a:sym typeface="Avenir"/>
            </a:endParaRPr>
          </a:p>
        </p:txBody>
      </p:sp>
      <p:pic>
        <p:nvPicPr>
          <p:cNvPr id="601" name="Google Shape;601;p61">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pic>
        <p:nvPicPr>
          <p:cNvPr id="606" name="Google Shape;606;p62"/>
          <p:cNvPicPr preferRelativeResize="0"/>
          <p:nvPr/>
        </p:nvPicPr>
        <p:blipFill rotWithShape="1">
          <a:blip r:embed="rId3">
            <a:alphaModFix amt="11000"/>
          </a:blip>
          <a:srcRect b="-17957" l="-41080" r="48888" t="-11155"/>
          <a:stretch/>
        </p:blipFill>
        <p:spPr>
          <a:xfrm>
            <a:off x="-6505525" y="-1188375"/>
            <a:ext cx="10637100" cy="10637100"/>
          </a:xfrm>
          <a:prstGeom prst="donut">
            <a:avLst>
              <a:gd fmla="val 19423" name="adj"/>
            </a:avLst>
          </a:prstGeom>
          <a:noFill/>
          <a:ln>
            <a:noFill/>
          </a:ln>
        </p:spPr>
      </p:pic>
      <p:sp>
        <p:nvSpPr>
          <p:cNvPr id="607" name="Google Shape;607;p6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are influencer marketing campaigns and how do they work?</a:t>
            </a:r>
            <a:endParaRPr b="1" i="0" sz="1400" u="none" cap="none" strike="noStrike">
              <a:solidFill>
                <a:srgbClr val="2D3E50"/>
              </a:solidFill>
              <a:latin typeface="Proxima Nova"/>
              <a:ea typeface="Proxima Nova"/>
              <a:cs typeface="Proxima Nova"/>
              <a:sym typeface="Proxima Nova"/>
            </a:endParaRPr>
          </a:p>
        </p:txBody>
      </p:sp>
      <p:cxnSp>
        <p:nvCxnSpPr>
          <p:cNvPr id="608" name="Google Shape;608;p6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609" name="Google Shape;609;p62"/>
          <p:cNvSpPr txBox="1"/>
          <p:nvPr/>
        </p:nvSpPr>
        <p:spPr>
          <a:xfrm>
            <a:off x="2474125" y="1075875"/>
            <a:ext cx="6860400" cy="4329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Mapiful</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How custom poster company Mapiful improved conversions by partnering with home and family influencers </a:t>
            </a:r>
            <a:endParaRPr b="1" i="0" sz="1600" u="none" cap="none" strike="noStrike">
              <a:solidFill>
                <a:srgbClr val="E40046"/>
              </a:solidFill>
              <a:latin typeface="Proxima Nova"/>
              <a:ea typeface="Proxima Nova"/>
              <a:cs typeface="Proxima Nova"/>
              <a:sym typeface="Proxima Nova"/>
            </a:endParaRPr>
          </a:p>
          <a:p>
            <a:pPr indent="0" lvl="0" marL="0" marR="338328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Mapiful is a poster company that allows customers to create custom map prints of places that hold one-of-a-kind significance. </a:t>
            </a:r>
            <a:endParaRPr b="0" i="0" sz="1300" u="none" cap="none" strike="noStrike">
              <a:solidFill>
                <a:srgbClr val="2D3E50"/>
              </a:solidFill>
              <a:latin typeface="Avenir"/>
              <a:ea typeface="Avenir"/>
              <a:cs typeface="Avenir"/>
              <a:sym typeface="Avenir"/>
            </a:endParaRPr>
          </a:p>
          <a:p>
            <a:pPr indent="0" lvl="0" marL="0" marR="338328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By automating and streamlining its entire influencer partner life cycle into one system of record, Mapiful was able to recruit influencers who met its specific criteria. </a:t>
            </a:r>
            <a:endParaRPr b="0" i="0" sz="1300" u="none" cap="none" strike="noStrike">
              <a:solidFill>
                <a:srgbClr val="2D3E50"/>
              </a:solidFill>
              <a:latin typeface="Avenir"/>
              <a:ea typeface="Avenir"/>
              <a:cs typeface="Avenir"/>
              <a:sym typeface="Avenir"/>
            </a:endParaRPr>
          </a:p>
          <a:p>
            <a:pPr indent="0" lvl="0" marL="0" marR="338328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Even more importantly, its six-person team gained the capacity to handle 1,000+ product exchanges each month. Mapiful’s product exchanges comprise about 80 percent of its influencer collaborations. In these cases, Mapiful sends an influencer merchandise and the partner posts on its behalf to generate brand awareness (with no sales expectations).</a:t>
            </a:r>
            <a:endParaRPr b="0" i="0" sz="1300" u="none" cap="none" strike="noStrike">
              <a:solidFill>
                <a:srgbClr val="2D3E50"/>
              </a:solidFill>
              <a:latin typeface="Avenir"/>
              <a:ea typeface="Avenir"/>
              <a:cs typeface="Avenir"/>
              <a:sym typeface="Avenir"/>
            </a:endParaRPr>
          </a:p>
          <a:p>
            <a:pPr indent="0" lvl="0" marL="0" marR="3474720" rtl="0" algn="l">
              <a:lnSpc>
                <a:spcPct val="130000"/>
              </a:lnSpc>
              <a:spcBef>
                <a:spcPts val="1000"/>
              </a:spcBef>
              <a:spcAft>
                <a:spcPts val="100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p:txBody>
      </p:sp>
      <p:sp>
        <p:nvSpPr>
          <p:cNvPr id="610" name="Google Shape;610;p6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611" name="Google Shape;611;p62"/>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grpSp>
        <p:nvGrpSpPr>
          <p:cNvPr id="612" name="Google Shape;612;p62"/>
          <p:cNvGrpSpPr/>
          <p:nvPr/>
        </p:nvGrpSpPr>
        <p:grpSpPr>
          <a:xfrm>
            <a:off x="6456846" y="2338728"/>
            <a:ext cx="2213275" cy="4633000"/>
            <a:chOff x="6304446" y="2338728"/>
            <a:chExt cx="2213275" cy="4633000"/>
          </a:xfrm>
        </p:grpSpPr>
        <p:pic>
          <p:nvPicPr>
            <p:cNvPr id="613" name="Google Shape;613;p62"/>
            <p:cNvPicPr preferRelativeResize="0"/>
            <p:nvPr/>
          </p:nvPicPr>
          <p:blipFill rotWithShape="1">
            <a:blip r:embed="rId5">
              <a:alphaModFix/>
            </a:blip>
            <a:srcRect b="0" l="0" r="0" t="3493"/>
            <a:stretch/>
          </p:blipFill>
          <p:spPr>
            <a:xfrm>
              <a:off x="6428134" y="2915298"/>
              <a:ext cx="1965900" cy="3370200"/>
            </a:xfrm>
            <a:prstGeom prst="roundRect">
              <a:avLst>
                <a:gd fmla="val 3350" name="adj"/>
              </a:avLst>
            </a:prstGeom>
            <a:noFill/>
            <a:ln>
              <a:noFill/>
            </a:ln>
          </p:spPr>
        </p:pic>
        <p:pic>
          <p:nvPicPr>
            <p:cNvPr id="614" name="Google Shape;614;p62"/>
            <p:cNvPicPr preferRelativeResize="0"/>
            <p:nvPr/>
          </p:nvPicPr>
          <p:blipFill rotWithShape="1">
            <a:blip r:embed="rId6">
              <a:alphaModFix/>
            </a:blip>
            <a:srcRect b="0" l="0" r="0" t="0"/>
            <a:stretch/>
          </p:blipFill>
          <p:spPr>
            <a:xfrm>
              <a:off x="6304446" y="2338728"/>
              <a:ext cx="2213275" cy="4633000"/>
            </a:xfrm>
            <a:prstGeom prst="rect">
              <a:avLst/>
            </a:prstGeom>
            <a:noFill/>
            <a:ln>
              <a:noFill/>
            </a:ln>
          </p:spPr>
        </p:pic>
      </p:grpSp>
      <p:pic>
        <p:nvPicPr>
          <p:cNvPr id="615" name="Google Shape;615;p62">
            <a:hlinkClick r:id="rId7"/>
          </p:cNvPr>
          <p:cNvPicPr preferRelativeResize="0"/>
          <p:nvPr/>
        </p:nvPicPr>
        <p:blipFill rotWithShape="1">
          <a:blip r:embed="rId8">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pic>
        <p:nvPicPr>
          <p:cNvPr id="620" name="Google Shape;620;p63"/>
          <p:cNvPicPr preferRelativeResize="0"/>
          <p:nvPr/>
        </p:nvPicPr>
        <p:blipFill rotWithShape="1">
          <a:blip r:embed="rId3">
            <a:alphaModFix amt="11000"/>
          </a:blip>
          <a:srcRect b="-17957" l="-41080" r="48888" t="-11155"/>
          <a:stretch/>
        </p:blipFill>
        <p:spPr>
          <a:xfrm>
            <a:off x="-6505525" y="-1188375"/>
            <a:ext cx="10637100" cy="10637100"/>
          </a:xfrm>
          <a:prstGeom prst="donut">
            <a:avLst>
              <a:gd fmla="val 19423" name="adj"/>
            </a:avLst>
          </a:prstGeom>
          <a:noFill/>
          <a:ln>
            <a:noFill/>
          </a:ln>
        </p:spPr>
      </p:pic>
      <p:sp>
        <p:nvSpPr>
          <p:cNvPr id="621" name="Google Shape;621;p63"/>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are influencer marketing campaigns and how do they work?</a:t>
            </a:r>
            <a:endParaRPr b="1" i="0" sz="1400" u="none" cap="none" strike="noStrike">
              <a:solidFill>
                <a:srgbClr val="2D3E50"/>
              </a:solidFill>
              <a:latin typeface="Proxima Nova"/>
              <a:ea typeface="Proxima Nova"/>
              <a:cs typeface="Proxima Nova"/>
              <a:sym typeface="Proxima Nova"/>
            </a:endParaRPr>
          </a:p>
        </p:txBody>
      </p:sp>
      <p:cxnSp>
        <p:nvCxnSpPr>
          <p:cNvPr id="622" name="Google Shape;622;p63"/>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623" name="Google Shape;623;p63"/>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624" name="Google Shape;624;p63"/>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625" name="Google Shape;625;p63"/>
          <p:cNvSpPr txBox="1"/>
          <p:nvPr/>
        </p:nvSpPr>
        <p:spPr>
          <a:xfrm>
            <a:off x="2474125" y="1078992"/>
            <a:ext cx="6807600" cy="3594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Mapiful (cont.)</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Mapiful further optimized its program by identifying and blocking fraudulent activity, such as partners posting links on coupon sites.</a:t>
            </a:r>
            <a:r>
              <a:rPr b="1" i="0" lang="en" sz="1300" u="none" cap="none" strike="noStrike">
                <a:solidFill>
                  <a:srgbClr val="2D3E50"/>
                </a:solidFill>
                <a:latin typeface="Proxima Nova"/>
                <a:ea typeface="Proxima Nova"/>
                <a:cs typeface="Proxima Nova"/>
                <a:sym typeface="Proxima Nova"/>
              </a:rPr>
              <a:t> </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14000"/>
              </a:lnSpc>
              <a:spcBef>
                <a:spcPts val="1000"/>
              </a:spcBef>
              <a:spcAft>
                <a:spcPts val="200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As a result, Mapiful has:  </a:t>
            </a:r>
            <a:endParaRPr b="1" i="0" sz="2000" u="none" cap="none" strike="noStrike">
              <a:solidFill>
                <a:srgbClr val="2D3E50"/>
              </a:solidFill>
              <a:latin typeface="Proxima Nova"/>
              <a:ea typeface="Proxima Nova"/>
              <a:cs typeface="Proxima Nova"/>
              <a:sym typeface="Proxima Nova"/>
            </a:endParaRPr>
          </a:p>
        </p:txBody>
      </p:sp>
      <p:sp>
        <p:nvSpPr>
          <p:cNvPr id="626" name="Google Shape;626;p63"/>
          <p:cNvSpPr txBox="1"/>
          <p:nvPr/>
        </p:nvSpPr>
        <p:spPr>
          <a:xfrm>
            <a:off x="2474125" y="5950122"/>
            <a:ext cx="6940200" cy="89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See how Mapiful achieved these results </a:t>
            </a:r>
            <a:r>
              <a:rPr b="0" i="0" lang="en" sz="1300" u="sng" cap="none" strike="noStrike">
                <a:solidFill>
                  <a:schemeClr val="hlink"/>
                </a:solidFill>
                <a:latin typeface="Avenir"/>
                <a:ea typeface="Avenir"/>
                <a:cs typeface="Avenir"/>
                <a:sym typeface="Avenir"/>
                <a:hlinkClick r:id="rId5"/>
              </a:rPr>
              <a:t>here</a:t>
            </a:r>
            <a:r>
              <a:rPr b="0" i="0" lang="en" sz="1300" u="none" cap="none" strike="noStrike">
                <a:solidFill>
                  <a:srgbClr val="2D3E50"/>
                </a:solidFill>
                <a:latin typeface="Avenir"/>
                <a:ea typeface="Avenir"/>
                <a:cs typeface="Avenir"/>
                <a:sym typeface="Avenir"/>
              </a:rPr>
              <a:t>.</a:t>
            </a:r>
            <a:endParaRPr b="0" i="0" sz="1300" u="none" cap="none" strike="noStrike">
              <a:solidFill>
                <a:srgbClr val="2D3E50"/>
              </a:solidFill>
              <a:latin typeface="Avenir"/>
              <a:ea typeface="Avenir"/>
              <a:cs typeface="Avenir"/>
              <a:sym typeface="Avenir"/>
            </a:endParaRPr>
          </a:p>
        </p:txBody>
      </p:sp>
      <p:sp>
        <p:nvSpPr>
          <p:cNvPr id="627" name="Google Shape;627;p63"/>
          <p:cNvSpPr txBox="1"/>
          <p:nvPr/>
        </p:nvSpPr>
        <p:spPr>
          <a:xfrm>
            <a:off x="2669307" y="4844805"/>
            <a:ext cx="1129800" cy="433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E40046"/>
                </a:solidFill>
                <a:latin typeface="Proxima Nova"/>
                <a:ea typeface="Proxima Nova"/>
                <a:cs typeface="Proxima Nova"/>
                <a:sym typeface="Proxima Nova"/>
              </a:rPr>
              <a:t>3x</a:t>
            </a:r>
            <a:endParaRPr b="1" baseline="30000" i="0" sz="2100" u="none" cap="none" strike="noStrike">
              <a:solidFill>
                <a:srgbClr val="E40046"/>
              </a:solidFill>
              <a:latin typeface="Proxima Nova"/>
              <a:ea typeface="Proxima Nova"/>
              <a:cs typeface="Proxima Nova"/>
              <a:sym typeface="Proxima Nova"/>
            </a:endParaRPr>
          </a:p>
        </p:txBody>
      </p:sp>
      <p:sp>
        <p:nvSpPr>
          <p:cNvPr id="628" name="Google Shape;628;p63"/>
          <p:cNvSpPr/>
          <p:nvPr/>
        </p:nvSpPr>
        <p:spPr>
          <a:xfrm>
            <a:off x="6133809" y="3015096"/>
            <a:ext cx="1129800" cy="1130100"/>
          </a:xfrm>
          <a:prstGeom prst="ellipse">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9" name="Google Shape;629;p63"/>
          <p:cNvSpPr txBox="1"/>
          <p:nvPr/>
        </p:nvSpPr>
        <p:spPr>
          <a:xfrm>
            <a:off x="6133954" y="3363434"/>
            <a:ext cx="1129800" cy="433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300"/>
              <a:buFont typeface="Arial"/>
              <a:buNone/>
            </a:pPr>
            <a:r>
              <a:rPr b="1" i="0" lang="en" sz="2300" u="none" cap="none" strike="noStrike">
                <a:solidFill>
                  <a:srgbClr val="E40046"/>
                </a:solidFill>
                <a:latin typeface="Proxima Nova"/>
                <a:ea typeface="Proxima Nova"/>
                <a:cs typeface="Proxima Nova"/>
                <a:sym typeface="Proxima Nova"/>
              </a:rPr>
              <a:t>+13K</a:t>
            </a:r>
            <a:endParaRPr b="1" i="0" sz="2100" u="none" cap="none" strike="noStrike">
              <a:solidFill>
                <a:srgbClr val="E40046"/>
              </a:solidFill>
              <a:latin typeface="Proxima Nova"/>
              <a:ea typeface="Proxima Nova"/>
              <a:cs typeface="Proxima Nova"/>
              <a:sym typeface="Proxima Nova"/>
            </a:endParaRPr>
          </a:p>
        </p:txBody>
      </p:sp>
      <p:sp>
        <p:nvSpPr>
          <p:cNvPr id="630" name="Google Shape;630;p63"/>
          <p:cNvSpPr txBox="1"/>
          <p:nvPr/>
        </p:nvSpPr>
        <p:spPr>
          <a:xfrm>
            <a:off x="3984757" y="3279445"/>
            <a:ext cx="20193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saved 45 hours per month on partnership administration</a:t>
            </a:r>
            <a:endParaRPr b="0" i="0" sz="1200" u="none" cap="none" strike="noStrike">
              <a:solidFill>
                <a:srgbClr val="2D3E50"/>
              </a:solidFill>
              <a:latin typeface="Avenir"/>
              <a:ea typeface="Avenir"/>
              <a:cs typeface="Avenir"/>
              <a:sym typeface="Avenir"/>
            </a:endParaRPr>
          </a:p>
        </p:txBody>
      </p:sp>
      <p:sp>
        <p:nvSpPr>
          <p:cNvPr id="631" name="Google Shape;631;p63"/>
          <p:cNvSpPr txBox="1"/>
          <p:nvPr/>
        </p:nvSpPr>
        <p:spPr>
          <a:xfrm>
            <a:off x="7481709" y="3279332"/>
            <a:ext cx="22356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onboarded 13,000 new partners in its first year</a:t>
            </a:r>
            <a:endParaRPr b="0" i="0" sz="1200" u="none" cap="none" strike="noStrike">
              <a:solidFill>
                <a:srgbClr val="2D3E50"/>
              </a:solidFill>
              <a:latin typeface="Avenir"/>
              <a:ea typeface="Avenir"/>
              <a:cs typeface="Avenir"/>
              <a:sym typeface="Avenir"/>
            </a:endParaRPr>
          </a:p>
        </p:txBody>
      </p:sp>
      <p:sp>
        <p:nvSpPr>
          <p:cNvPr id="632" name="Google Shape;632;p63"/>
          <p:cNvSpPr txBox="1"/>
          <p:nvPr/>
        </p:nvSpPr>
        <p:spPr>
          <a:xfrm>
            <a:off x="3984757" y="4760807"/>
            <a:ext cx="20193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generated 3X more conversions from product exchanges</a:t>
            </a:r>
            <a:endParaRPr b="0" i="0" sz="1200" u="none" cap="none" strike="noStrike">
              <a:solidFill>
                <a:srgbClr val="2D3E50"/>
              </a:solidFill>
              <a:latin typeface="Avenir"/>
              <a:ea typeface="Avenir"/>
              <a:cs typeface="Avenir"/>
              <a:sym typeface="Avenir"/>
            </a:endParaRPr>
          </a:p>
        </p:txBody>
      </p:sp>
      <p:sp>
        <p:nvSpPr>
          <p:cNvPr id="633" name="Google Shape;633;p63"/>
          <p:cNvSpPr/>
          <p:nvPr/>
        </p:nvSpPr>
        <p:spPr>
          <a:xfrm>
            <a:off x="2636868" y="4496429"/>
            <a:ext cx="1129800" cy="1130100"/>
          </a:xfrm>
          <a:prstGeom prst="ellipse">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4" name="Google Shape;634;p63"/>
          <p:cNvSpPr/>
          <p:nvPr/>
        </p:nvSpPr>
        <p:spPr>
          <a:xfrm>
            <a:off x="2636868" y="3015096"/>
            <a:ext cx="1129800" cy="1130100"/>
          </a:xfrm>
          <a:prstGeom prst="ellipse">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5" name="Google Shape;635;p63"/>
          <p:cNvSpPr txBox="1"/>
          <p:nvPr/>
        </p:nvSpPr>
        <p:spPr>
          <a:xfrm>
            <a:off x="2669300" y="3363191"/>
            <a:ext cx="1047600" cy="433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chemeClr val="dk1"/>
              </a:buClr>
              <a:buSzPts val="1100"/>
              <a:buFont typeface="Arial"/>
              <a:buNone/>
            </a:pPr>
            <a:r>
              <a:rPr b="1" i="0" lang="en" sz="2300" u="none" cap="none" strike="noStrike">
                <a:solidFill>
                  <a:srgbClr val="E40046"/>
                </a:solidFill>
                <a:latin typeface="Proxima Nova"/>
                <a:ea typeface="Proxima Nova"/>
                <a:cs typeface="Proxima Nova"/>
                <a:sym typeface="Proxima Nova"/>
              </a:rPr>
              <a:t>-45</a:t>
            </a:r>
            <a:endParaRPr b="1" baseline="30000" i="0" sz="2100" u="none" cap="none" strike="noStrike">
              <a:solidFill>
                <a:srgbClr val="E40046"/>
              </a:solidFill>
              <a:latin typeface="Proxima Nova"/>
              <a:ea typeface="Proxima Nova"/>
              <a:cs typeface="Proxima Nova"/>
              <a:sym typeface="Proxima Nova"/>
            </a:endParaRPr>
          </a:p>
        </p:txBody>
      </p:sp>
      <p:pic>
        <p:nvPicPr>
          <p:cNvPr id="636" name="Google Shape;636;p63">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p64"/>
          <p:cNvSpPr txBox="1"/>
          <p:nvPr/>
        </p:nvSpPr>
        <p:spPr>
          <a:xfrm>
            <a:off x="5177600" y="2994372"/>
            <a:ext cx="4104000" cy="2884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Here are three suggestions on how to keep your strategy sustainable and evergreen:</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1.  Stop treating influencer marketing </a:t>
            </a:r>
            <a:br>
              <a:rPr b="1" i="0" lang="en" sz="1600" u="none" cap="none" strike="noStrike">
                <a:solidFill>
                  <a:srgbClr val="E40046"/>
                </a:solidFill>
                <a:latin typeface="Proxima Nova"/>
                <a:ea typeface="Proxima Nova"/>
                <a:cs typeface="Proxima Nova"/>
                <a:sym typeface="Proxima Nova"/>
              </a:rPr>
            </a:br>
            <a:r>
              <a:rPr b="1" i="0" lang="en" sz="1600" u="none" cap="none" strike="noStrike">
                <a:solidFill>
                  <a:srgbClr val="E40046"/>
                </a:solidFill>
                <a:latin typeface="Proxima Nova"/>
                <a:ea typeface="Proxima Nova"/>
                <a:cs typeface="Proxima Nova"/>
                <a:sym typeface="Proxima Nova"/>
              </a:rPr>
              <a:t>like a one-off transaction</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Influencer partnerships are not meant to be set-it-and-forget-it arrangements. Like any relationship, they require transparent communication, collaboration, and care in order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thrive and grow. Yet too many organizations continue to make the mistake of approaching influencer relationships with “one and done”-style engagement. </a:t>
            </a:r>
            <a:endParaRPr b="0" i="0" sz="1300" u="none" cap="none" strike="noStrike">
              <a:solidFill>
                <a:srgbClr val="2D3E50"/>
              </a:solidFill>
              <a:latin typeface="Avenir"/>
              <a:ea typeface="Avenir"/>
              <a:cs typeface="Avenir"/>
              <a:sym typeface="Avenir"/>
            </a:endParaRPr>
          </a:p>
        </p:txBody>
      </p:sp>
      <p:sp>
        <p:nvSpPr>
          <p:cNvPr id="642" name="Google Shape;642;p64"/>
          <p:cNvSpPr txBox="1"/>
          <p:nvPr/>
        </p:nvSpPr>
        <p:spPr>
          <a:xfrm>
            <a:off x="567500" y="2347125"/>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How do you develop a sustainable influencer marketing strategy?</a:t>
            </a:r>
            <a:endParaRPr b="0" i="0" sz="1200" u="none" cap="none" strike="noStrike">
              <a:solidFill>
                <a:srgbClr val="2D3E50"/>
              </a:solidFill>
              <a:latin typeface="Avenir"/>
              <a:ea typeface="Avenir"/>
              <a:cs typeface="Avenir"/>
              <a:sym typeface="Avenir"/>
            </a:endParaRPr>
          </a:p>
        </p:txBody>
      </p:sp>
      <p:sp>
        <p:nvSpPr>
          <p:cNvPr id="643" name="Google Shape;643;p64"/>
          <p:cNvSpPr txBox="1"/>
          <p:nvPr/>
        </p:nvSpPr>
        <p:spPr>
          <a:xfrm>
            <a:off x="582075" y="3005825"/>
            <a:ext cx="4158000" cy="1323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Marketing is a fast-paced industry, and influencer marketing in particular is always undergoing rapid change. In order to keep up, it’s crucial to keep longevity top of mind when building out your strategy. </a:t>
            </a:r>
            <a:endParaRPr b="1" i="0" sz="1600" u="none" cap="none" strike="noStrike">
              <a:solidFill>
                <a:srgbClr val="E40046"/>
              </a:solidFill>
              <a:latin typeface="Proxima Nova"/>
              <a:ea typeface="Proxima Nova"/>
              <a:cs typeface="Proxima Nova"/>
              <a:sym typeface="Proxima Nova"/>
            </a:endParaRPr>
          </a:p>
        </p:txBody>
      </p:sp>
      <p:sp>
        <p:nvSpPr>
          <p:cNvPr id="644" name="Google Shape;644;p64"/>
          <p:cNvSpPr txBox="1"/>
          <p:nvPr/>
        </p:nvSpPr>
        <p:spPr>
          <a:xfrm>
            <a:off x="555125" y="1330950"/>
            <a:ext cx="8726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Best practices for launching influencer marketing campaigns</a:t>
            </a:r>
            <a:endParaRPr b="0" i="0" sz="1200" u="none" cap="none" strike="noStrike">
              <a:solidFill>
                <a:srgbClr val="2D3E50"/>
              </a:solidFill>
              <a:latin typeface="Avenir"/>
              <a:ea typeface="Avenir"/>
              <a:cs typeface="Avenir"/>
              <a:sym typeface="Avenir"/>
            </a:endParaRPr>
          </a:p>
        </p:txBody>
      </p:sp>
      <p:sp>
        <p:nvSpPr>
          <p:cNvPr id="645" name="Google Shape;645;p64"/>
          <p:cNvSpPr txBox="1"/>
          <p:nvPr/>
        </p:nvSpPr>
        <p:spPr>
          <a:xfrm>
            <a:off x="612553"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3</a:t>
            </a:r>
            <a:endParaRPr b="1" i="0" sz="1300" u="none" cap="none" strike="noStrike">
              <a:solidFill>
                <a:srgbClr val="DF2F4D"/>
              </a:solidFill>
              <a:latin typeface="Proxima Nova"/>
              <a:ea typeface="Proxima Nova"/>
              <a:cs typeface="Proxima Nova"/>
              <a:sym typeface="Proxima Nova"/>
            </a:endParaRPr>
          </a:p>
        </p:txBody>
      </p:sp>
      <p:pic>
        <p:nvPicPr>
          <p:cNvPr id="646" name="Google Shape;646;p64"/>
          <p:cNvPicPr preferRelativeResize="0"/>
          <p:nvPr/>
        </p:nvPicPr>
        <p:blipFill rotWithShape="1">
          <a:blip r:embed="rId3">
            <a:alphaModFix/>
          </a:blip>
          <a:srcRect b="-63984" l="190" r="-6010" t="5253"/>
          <a:stretch/>
        </p:blipFill>
        <p:spPr>
          <a:xfrm flipH="1">
            <a:off x="-1309245" y="4584069"/>
            <a:ext cx="6705300" cy="6705300"/>
          </a:xfrm>
          <a:prstGeom prst="ellipse">
            <a:avLst/>
          </a:prstGeom>
          <a:noFill/>
          <a:ln>
            <a:noFill/>
          </a:ln>
        </p:spPr>
      </p:pic>
      <p:pic>
        <p:nvPicPr>
          <p:cNvPr id="647" name="Google Shape;647;p64">
            <a:hlinkClick r:id="rId4"/>
          </p:cNvPr>
          <p:cNvPicPr preferRelativeResize="0"/>
          <p:nvPr/>
        </p:nvPicPr>
        <p:blipFill rotWithShape="1">
          <a:blip r:embed="rId5">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pic>
        <p:nvPicPr>
          <p:cNvPr id="652" name="Google Shape;652;p65"/>
          <p:cNvPicPr preferRelativeResize="0"/>
          <p:nvPr/>
        </p:nvPicPr>
        <p:blipFill rotWithShape="1">
          <a:blip r:embed="rId3">
            <a:alphaModFix amt="10000"/>
          </a:blip>
          <a:srcRect b="-15720" l="-25210" r="39167" t="-13345"/>
          <a:stretch/>
        </p:blipFill>
        <p:spPr>
          <a:xfrm>
            <a:off x="-6505525" y="-1188375"/>
            <a:ext cx="10637100" cy="10637100"/>
          </a:xfrm>
          <a:prstGeom prst="donut">
            <a:avLst>
              <a:gd fmla="val 19423" name="adj"/>
            </a:avLst>
          </a:prstGeom>
          <a:noFill/>
          <a:ln>
            <a:noFill/>
          </a:ln>
        </p:spPr>
      </p:pic>
      <p:pic>
        <p:nvPicPr>
          <p:cNvPr id="653" name="Google Shape;653;p65"/>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654" name="Google Shape;654;p6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655" name="Google Shape;655;p65"/>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656" name="Google Shape;656;p6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Best practices for launching influencer marketing campaigns</a:t>
            </a:r>
            <a:endParaRPr b="1" i="0" sz="1400" u="none" cap="none" strike="noStrike">
              <a:solidFill>
                <a:srgbClr val="2D3E50"/>
              </a:solidFill>
              <a:latin typeface="Proxima Nova"/>
              <a:ea typeface="Proxima Nova"/>
              <a:cs typeface="Proxima Nova"/>
              <a:sym typeface="Proxima Nova"/>
            </a:endParaRPr>
          </a:p>
        </p:txBody>
      </p:sp>
      <p:sp>
        <p:nvSpPr>
          <p:cNvPr id="657" name="Google Shape;657;p65"/>
          <p:cNvSpPr txBox="1"/>
          <p:nvPr/>
        </p:nvSpPr>
        <p:spPr>
          <a:xfrm>
            <a:off x="2474125" y="1075875"/>
            <a:ext cx="6912000" cy="230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one-off approach often finds marketers spending huge chunks of cash on an undiversified roster of mega-influencers in exchange for a sponsored post here and there. This strategy yields mixed results at best and doesn’t allow marketers to nurture long-term relationships — especially those that deliver mutual success.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Be patient. Cultivating good relationships requires time</a:t>
            </a:r>
            <a:r>
              <a:rPr b="0" i="0" lang="en" sz="1300" u="none" cap="none" strike="noStrike">
                <a:solidFill>
                  <a:srgbClr val="2D3E50"/>
                </a:solidFill>
                <a:latin typeface="Avenir"/>
                <a:ea typeface="Avenir"/>
                <a:cs typeface="Avenir"/>
                <a:sym typeface="Avenir"/>
              </a:rPr>
              <a: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2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 create successful relationships and truly see results, think in terms of the full life cycle, similar to the way you would manage other partners like affiliates and media houses. The best way to set up your organization for success with influencers is to adapt a life cycle </a:t>
            </a:r>
            <a:endParaRPr b="0" i="0" sz="1300" u="none" cap="none" strike="noStrike">
              <a:solidFill>
                <a:srgbClr val="2D3E50"/>
              </a:solidFill>
              <a:latin typeface="Avenir"/>
              <a:ea typeface="Avenir"/>
              <a:cs typeface="Avenir"/>
              <a:sym typeface="Avenir"/>
            </a:endParaRPr>
          </a:p>
        </p:txBody>
      </p:sp>
      <p:sp>
        <p:nvSpPr>
          <p:cNvPr id="658" name="Google Shape;658;p65"/>
          <p:cNvSpPr txBox="1"/>
          <p:nvPr/>
        </p:nvSpPr>
        <p:spPr>
          <a:xfrm>
            <a:off x="2474125" y="3446744"/>
            <a:ext cx="3526500" cy="2579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management blueprint. To get the best out of influencers, shift your approach from just “discover and recruit” to create mature partnerships that consider the full life cycle, from discovery through to delivery, performance tracking, and payments.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Get it right and you’ll see a significant lift in the quality, scalability, and efficacy of your influencer program.</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p:txBody>
      </p:sp>
      <p:pic>
        <p:nvPicPr>
          <p:cNvPr id="659" name="Google Shape;659;p65"/>
          <p:cNvPicPr preferRelativeResize="0"/>
          <p:nvPr/>
        </p:nvPicPr>
        <p:blipFill rotWithShape="1">
          <a:blip r:embed="rId5">
            <a:alphaModFix/>
          </a:blip>
          <a:srcRect b="0" l="0" r="0" t="0"/>
          <a:stretch/>
        </p:blipFill>
        <p:spPr>
          <a:xfrm>
            <a:off x="6618400" y="3766075"/>
            <a:ext cx="1994350" cy="2739374"/>
          </a:xfrm>
          <a:prstGeom prst="rect">
            <a:avLst/>
          </a:prstGeom>
          <a:noFill/>
          <a:ln>
            <a:noFill/>
          </a:ln>
        </p:spPr>
      </p:pic>
      <p:pic>
        <p:nvPicPr>
          <p:cNvPr id="660" name="Google Shape;660;p65">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4" name="Shape 664"/>
        <p:cNvGrpSpPr/>
        <p:nvPr/>
      </p:nvGrpSpPr>
      <p:grpSpPr>
        <a:xfrm>
          <a:off x="0" y="0"/>
          <a:ext cx="0" cy="0"/>
          <a:chOff x="0" y="0"/>
          <a:chExt cx="0" cy="0"/>
        </a:xfrm>
      </p:grpSpPr>
      <p:pic>
        <p:nvPicPr>
          <p:cNvPr id="665" name="Google Shape;665;p66"/>
          <p:cNvPicPr preferRelativeResize="0"/>
          <p:nvPr/>
        </p:nvPicPr>
        <p:blipFill rotWithShape="1">
          <a:blip r:embed="rId3">
            <a:alphaModFix amt="10000"/>
          </a:blip>
          <a:srcRect b="-15720" l="-25210" r="39167" t="-13345"/>
          <a:stretch/>
        </p:blipFill>
        <p:spPr>
          <a:xfrm>
            <a:off x="-6505525" y="-1188375"/>
            <a:ext cx="10637100" cy="10637100"/>
          </a:xfrm>
          <a:prstGeom prst="donut">
            <a:avLst>
              <a:gd fmla="val 19423" name="adj"/>
            </a:avLst>
          </a:prstGeom>
          <a:noFill/>
          <a:ln>
            <a:noFill/>
          </a:ln>
        </p:spPr>
      </p:pic>
      <p:pic>
        <p:nvPicPr>
          <p:cNvPr id="666" name="Google Shape;666;p66"/>
          <p:cNvPicPr preferRelativeResize="0"/>
          <p:nvPr/>
        </p:nvPicPr>
        <p:blipFill rotWithShape="1">
          <a:blip r:embed="rId4">
            <a:alphaModFix/>
          </a:blip>
          <a:srcRect b="0" l="0" r="0" t="0"/>
          <a:stretch/>
        </p:blipFill>
        <p:spPr>
          <a:xfrm>
            <a:off x="6394631" y="3806932"/>
            <a:ext cx="2891976" cy="2222649"/>
          </a:xfrm>
          <a:prstGeom prst="rect">
            <a:avLst/>
          </a:prstGeom>
          <a:noFill/>
          <a:ln>
            <a:noFill/>
          </a:ln>
        </p:spPr>
      </p:pic>
      <p:pic>
        <p:nvPicPr>
          <p:cNvPr id="667" name="Google Shape;667;p66"/>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668" name="Google Shape;668;p6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669" name="Google Shape;669;p6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670" name="Google Shape;670;p6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Best practices for launching influencer marketing campaigns</a:t>
            </a:r>
            <a:endParaRPr b="1" i="0" sz="1400" u="none" cap="none" strike="noStrike">
              <a:solidFill>
                <a:srgbClr val="2D3E50"/>
              </a:solidFill>
              <a:latin typeface="Proxima Nova"/>
              <a:ea typeface="Proxima Nova"/>
              <a:cs typeface="Proxima Nova"/>
              <a:sym typeface="Proxima Nova"/>
            </a:endParaRPr>
          </a:p>
        </p:txBody>
      </p:sp>
      <p:sp>
        <p:nvSpPr>
          <p:cNvPr id="671" name="Google Shape;671;p66"/>
          <p:cNvSpPr txBox="1"/>
          <p:nvPr/>
        </p:nvSpPr>
        <p:spPr>
          <a:xfrm>
            <a:off x="2474125" y="1075875"/>
            <a:ext cx="6912000" cy="25224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2. Pay only for what you can measure.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Marketers often struggle to set goals and understand the results that come with their influencer marketing program. As the era of using followers as currency dies, so does the tactic of paying for influencer posts — especially if you have no way of measuring performance.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900"/>
              </a:spcBef>
              <a:spcAft>
                <a:spcPts val="9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Instead of paying a flat fee, consider paying based on performance — whether that’s cost per engagement, cost per click (CPC), cost per lead, cost per sale, or a fixed payment when an influencer participates in driving a sale. As long as you can track it, it’s fair game.</a:t>
            </a:r>
            <a:endParaRPr b="0" i="0" sz="1300" u="none" cap="none" strike="noStrike">
              <a:solidFill>
                <a:srgbClr val="2D3E50"/>
              </a:solidFill>
              <a:latin typeface="Avenir"/>
              <a:ea typeface="Avenir"/>
              <a:cs typeface="Avenir"/>
              <a:sym typeface="Avenir"/>
            </a:endParaRPr>
          </a:p>
        </p:txBody>
      </p:sp>
      <p:sp>
        <p:nvSpPr>
          <p:cNvPr id="672" name="Google Shape;672;p66"/>
          <p:cNvSpPr txBox="1"/>
          <p:nvPr/>
        </p:nvSpPr>
        <p:spPr>
          <a:xfrm>
            <a:off x="2474125" y="3724842"/>
            <a:ext cx="3526500" cy="2551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9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Data is only useful if you make it actionable. Similar to partnership programs that enable you to pay influencers based on KPI performance, find a platform that allows you to tweak the payout terms of your influencer partnerships. This will better serve your KPIs, from pay-per-post to CPC, and even performance-based compensation such as cost per acquisition (CPA).</a:t>
            </a:r>
            <a:endParaRPr b="0" i="0" sz="1300" u="none" cap="none" strike="noStrike">
              <a:solidFill>
                <a:srgbClr val="2D3E50"/>
              </a:solidFill>
              <a:latin typeface="Avenir"/>
              <a:ea typeface="Avenir"/>
              <a:cs typeface="Avenir"/>
              <a:sym typeface="Avenir"/>
            </a:endParaRPr>
          </a:p>
        </p:txBody>
      </p:sp>
      <p:pic>
        <p:nvPicPr>
          <p:cNvPr id="673" name="Google Shape;673;p66">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pic>
        <p:nvPicPr>
          <p:cNvPr id="678" name="Google Shape;678;p67"/>
          <p:cNvPicPr preferRelativeResize="0"/>
          <p:nvPr/>
        </p:nvPicPr>
        <p:blipFill rotWithShape="1">
          <a:blip r:embed="rId3">
            <a:alphaModFix amt="10000"/>
          </a:blip>
          <a:srcRect b="-15720" l="-25210" r="39167" t="-13345"/>
          <a:stretch/>
        </p:blipFill>
        <p:spPr>
          <a:xfrm>
            <a:off x="-6505525" y="-1188375"/>
            <a:ext cx="10637100" cy="10637100"/>
          </a:xfrm>
          <a:prstGeom prst="donut">
            <a:avLst>
              <a:gd fmla="val 19423" name="adj"/>
            </a:avLst>
          </a:prstGeom>
          <a:noFill/>
          <a:ln>
            <a:noFill/>
          </a:ln>
        </p:spPr>
      </p:pic>
      <p:pic>
        <p:nvPicPr>
          <p:cNvPr id="679" name="Google Shape;679;p67"/>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680" name="Google Shape;680;p67"/>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681" name="Google Shape;681;p6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682" name="Google Shape;682;p6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Best practices for launching influencer marketing campaigns</a:t>
            </a:r>
            <a:endParaRPr b="1" i="0" sz="1400" u="none" cap="none" strike="noStrike">
              <a:solidFill>
                <a:srgbClr val="2D3E50"/>
              </a:solidFill>
              <a:latin typeface="Proxima Nova"/>
              <a:ea typeface="Proxima Nova"/>
              <a:cs typeface="Proxima Nova"/>
              <a:sym typeface="Proxima Nova"/>
            </a:endParaRPr>
          </a:p>
        </p:txBody>
      </p:sp>
      <p:sp>
        <p:nvSpPr>
          <p:cNvPr id="683" name="Google Shape;683;p67"/>
          <p:cNvSpPr txBox="1"/>
          <p:nvPr/>
        </p:nvSpPr>
        <p:spPr>
          <a:xfrm>
            <a:off x="2474125" y="1075875"/>
            <a:ext cx="6912000" cy="3903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200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3. Diversify your influencer base.</a:t>
            </a:r>
            <a:endParaRPr b="0" i="0" sz="1300" u="none" cap="none" strike="noStrike">
              <a:solidFill>
                <a:srgbClr val="2D3E50"/>
              </a:solidFill>
              <a:latin typeface="Avenir"/>
              <a:ea typeface="Avenir"/>
              <a:cs typeface="Avenir"/>
              <a:sym typeface="Avenir"/>
            </a:endParaRPr>
          </a:p>
        </p:txBody>
      </p:sp>
      <p:pic>
        <p:nvPicPr>
          <p:cNvPr id="684" name="Google Shape;684;p67"/>
          <p:cNvPicPr preferRelativeResize="0"/>
          <p:nvPr/>
        </p:nvPicPr>
        <p:blipFill rotWithShape="1">
          <a:blip r:embed="rId5">
            <a:alphaModFix/>
          </a:blip>
          <a:srcRect b="0" l="0" r="0" t="0"/>
          <a:stretch/>
        </p:blipFill>
        <p:spPr>
          <a:xfrm>
            <a:off x="6163526" y="1727232"/>
            <a:ext cx="3134724" cy="2904450"/>
          </a:xfrm>
          <a:prstGeom prst="rect">
            <a:avLst/>
          </a:prstGeom>
          <a:noFill/>
          <a:ln>
            <a:noFill/>
          </a:ln>
        </p:spPr>
      </p:pic>
      <p:sp>
        <p:nvSpPr>
          <p:cNvPr id="685" name="Google Shape;685;p67"/>
          <p:cNvSpPr txBox="1"/>
          <p:nvPr/>
        </p:nvSpPr>
        <p:spPr>
          <a:xfrm>
            <a:off x="2474125" y="1611708"/>
            <a:ext cx="3526500" cy="3639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Many brands that previously focused on celebrity influencers and macro-influencers are getting more creative with their partner selection. However, the time commitment and the stress of managing a campaign is causing many to miss out on including more long-tail opportunities with micro-influencers or nano-influencers.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900"/>
              </a:spcBef>
              <a:spcAft>
                <a:spcPts val="9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Using a varied mix of influencers is far more powerful than sticking to a single type alone.</a:t>
            </a:r>
            <a:endParaRPr b="0" i="0" sz="1300" u="none" cap="none" strike="noStrike">
              <a:solidFill>
                <a:srgbClr val="2D3E50"/>
              </a:solidFill>
              <a:latin typeface="Avenir"/>
              <a:ea typeface="Avenir"/>
              <a:cs typeface="Avenir"/>
              <a:sym typeface="Avenir"/>
            </a:endParaRPr>
          </a:p>
        </p:txBody>
      </p:sp>
      <p:pic>
        <p:nvPicPr>
          <p:cNvPr id="686" name="Google Shape;686;p67">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pic>
        <p:nvPicPr>
          <p:cNvPr id="691" name="Google Shape;691;p68"/>
          <p:cNvPicPr preferRelativeResize="0"/>
          <p:nvPr/>
        </p:nvPicPr>
        <p:blipFill rotWithShape="1">
          <a:blip r:embed="rId3">
            <a:alphaModFix amt="10000"/>
          </a:blip>
          <a:srcRect b="-15720" l="-25210" r="39167" t="-13345"/>
          <a:stretch/>
        </p:blipFill>
        <p:spPr>
          <a:xfrm>
            <a:off x="-6505525" y="-1188375"/>
            <a:ext cx="10637100" cy="10637100"/>
          </a:xfrm>
          <a:prstGeom prst="donut">
            <a:avLst>
              <a:gd fmla="val 19423" name="adj"/>
            </a:avLst>
          </a:prstGeom>
          <a:noFill/>
          <a:ln>
            <a:noFill/>
          </a:ln>
        </p:spPr>
      </p:pic>
      <p:sp>
        <p:nvSpPr>
          <p:cNvPr id="692" name="Google Shape;692;p6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Best practices for launching influencer marketing campaigns</a:t>
            </a:r>
            <a:endParaRPr b="1" i="0" sz="1400" u="none" cap="none" strike="noStrike">
              <a:solidFill>
                <a:srgbClr val="2D3E50"/>
              </a:solidFill>
              <a:latin typeface="Proxima Nova"/>
              <a:ea typeface="Proxima Nova"/>
              <a:cs typeface="Proxima Nova"/>
              <a:sym typeface="Proxima Nova"/>
            </a:endParaRPr>
          </a:p>
        </p:txBody>
      </p:sp>
      <p:cxnSp>
        <p:nvCxnSpPr>
          <p:cNvPr id="693" name="Google Shape;693;p68"/>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694" name="Google Shape;694;p68"/>
          <p:cNvSpPr txBox="1"/>
          <p:nvPr/>
        </p:nvSpPr>
        <p:spPr>
          <a:xfrm>
            <a:off x="2474125" y="1075875"/>
            <a:ext cx="6982200" cy="18990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What are the best influencer marketing tools for brands?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When handled manually, influencer marketing can get a little complicated.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Luckily, many of the influencer marketing software solutions on the market empower marketers to seamlessly discover, track, and manage campaigns — without the hassle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of toggling between multiple spreadsheets.  </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10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rgbClr val="000000"/>
              </a:buClr>
              <a:buSzPts val="1600"/>
              <a:buFont typeface="Arial"/>
              <a:buNone/>
            </a:pPr>
            <a:r>
              <a:t/>
            </a:r>
            <a:endParaRPr b="1" i="0" sz="1600" u="none" cap="none" strike="noStrike">
              <a:solidFill>
                <a:srgbClr val="E40046"/>
              </a:solidFill>
              <a:latin typeface="Proxima Nova"/>
              <a:ea typeface="Proxima Nova"/>
              <a:cs typeface="Proxima Nova"/>
              <a:sym typeface="Proxima Nova"/>
            </a:endParaRPr>
          </a:p>
        </p:txBody>
      </p:sp>
      <p:sp>
        <p:nvSpPr>
          <p:cNvPr id="695" name="Google Shape;695;p6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696" name="Google Shape;696;p68"/>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697" name="Google Shape;697;p68"/>
          <p:cNvSpPr/>
          <p:nvPr/>
        </p:nvSpPr>
        <p:spPr>
          <a:xfrm>
            <a:off x="5691775" y="3619700"/>
            <a:ext cx="39900" cy="399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698" name="Google Shape;698;p68"/>
          <p:cNvGrpSpPr/>
          <p:nvPr/>
        </p:nvGrpSpPr>
        <p:grpSpPr>
          <a:xfrm>
            <a:off x="3236783" y="3225558"/>
            <a:ext cx="5166362" cy="3155169"/>
            <a:chOff x="3236783" y="3361433"/>
            <a:chExt cx="5166362" cy="3155169"/>
          </a:xfrm>
        </p:grpSpPr>
        <p:sp>
          <p:nvSpPr>
            <p:cNvPr id="699" name="Google Shape;699;p68"/>
            <p:cNvSpPr/>
            <p:nvPr/>
          </p:nvSpPr>
          <p:spPr>
            <a:xfrm>
              <a:off x="3858953" y="3554662"/>
              <a:ext cx="3946500" cy="2680500"/>
            </a:xfrm>
            <a:prstGeom prst="rect">
              <a:avLst/>
            </a:prstGeom>
            <a:solidFill>
              <a:srgbClr val="F7F7F7"/>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900"/>
                <a:buFont typeface="Gill Sans"/>
                <a:buNone/>
              </a:pPr>
              <a:r>
                <a:t/>
              </a:r>
              <a:endParaRPr b="0" i="0" sz="1900" u="none" cap="none" strike="noStrike">
                <a:solidFill>
                  <a:srgbClr val="FFFFFF"/>
                </a:solidFill>
                <a:latin typeface="Gill Sans"/>
                <a:ea typeface="Gill Sans"/>
                <a:cs typeface="Gill Sans"/>
                <a:sym typeface="Gill Sans"/>
              </a:endParaRPr>
            </a:p>
          </p:txBody>
        </p:sp>
        <p:pic>
          <p:nvPicPr>
            <p:cNvPr descr="image9.png" id="700" name="Google Shape;700;p68"/>
            <p:cNvPicPr preferRelativeResize="0"/>
            <p:nvPr/>
          </p:nvPicPr>
          <p:blipFill rotWithShape="1">
            <a:blip r:embed="rId5">
              <a:alphaModFix/>
            </a:blip>
            <a:srcRect b="1350" l="377" r="386" t="0"/>
            <a:stretch/>
          </p:blipFill>
          <p:spPr>
            <a:xfrm>
              <a:off x="4051457" y="3593693"/>
              <a:ext cx="3517701" cy="2563141"/>
            </a:xfrm>
            <a:prstGeom prst="rect">
              <a:avLst/>
            </a:prstGeom>
            <a:noFill/>
            <a:ln>
              <a:noFill/>
            </a:ln>
          </p:spPr>
        </p:pic>
        <p:pic>
          <p:nvPicPr>
            <p:cNvPr descr="image32.png" id="701" name="Google Shape;701;p68"/>
            <p:cNvPicPr preferRelativeResize="0"/>
            <p:nvPr/>
          </p:nvPicPr>
          <p:blipFill rotWithShape="1">
            <a:blip r:embed="rId6">
              <a:alphaModFix/>
            </a:blip>
            <a:srcRect b="0" l="0" r="0" t="0"/>
            <a:stretch/>
          </p:blipFill>
          <p:spPr>
            <a:xfrm>
              <a:off x="3236783" y="3361433"/>
              <a:ext cx="5166362" cy="3155169"/>
            </a:xfrm>
            <a:prstGeom prst="rect">
              <a:avLst/>
            </a:prstGeom>
            <a:noFill/>
            <a:ln>
              <a:noFill/>
            </a:ln>
          </p:spPr>
        </p:pic>
      </p:grpSp>
      <p:pic>
        <p:nvPicPr>
          <p:cNvPr id="702" name="Google Shape;702;p68">
            <a:hlinkClick r:id="rId7"/>
          </p:cNvPr>
          <p:cNvPicPr preferRelativeResize="0"/>
          <p:nvPr/>
        </p:nvPicPr>
        <p:blipFill rotWithShape="1">
          <a:blip r:embed="rId8">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pic>
        <p:nvPicPr>
          <p:cNvPr id="707" name="Google Shape;707;p69"/>
          <p:cNvPicPr preferRelativeResize="0"/>
          <p:nvPr/>
        </p:nvPicPr>
        <p:blipFill rotWithShape="1">
          <a:blip r:embed="rId3">
            <a:alphaModFix amt="10000"/>
          </a:blip>
          <a:srcRect b="-15720" l="-25210" r="39167" t="-13345"/>
          <a:stretch/>
        </p:blipFill>
        <p:spPr>
          <a:xfrm>
            <a:off x="-6505525" y="-1188375"/>
            <a:ext cx="10637100" cy="10637100"/>
          </a:xfrm>
          <a:prstGeom prst="donut">
            <a:avLst>
              <a:gd fmla="val 19423" name="adj"/>
            </a:avLst>
          </a:prstGeom>
          <a:noFill/>
          <a:ln>
            <a:noFill/>
          </a:ln>
        </p:spPr>
      </p:pic>
      <p:sp>
        <p:nvSpPr>
          <p:cNvPr id="708" name="Google Shape;708;p6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Best practices for launching influencer marketing campaigns</a:t>
            </a:r>
            <a:endParaRPr b="1" i="0" sz="1400" u="none" cap="none" strike="noStrike">
              <a:solidFill>
                <a:srgbClr val="2D3E50"/>
              </a:solidFill>
              <a:latin typeface="Proxima Nova"/>
              <a:ea typeface="Proxima Nova"/>
              <a:cs typeface="Proxima Nova"/>
              <a:sym typeface="Proxima Nova"/>
            </a:endParaRPr>
          </a:p>
        </p:txBody>
      </p:sp>
      <p:cxnSp>
        <p:nvCxnSpPr>
          <p:cNvPr id="709" name="Google Shape;709;p69"/>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710" name="Google Shape;710;p69"/>
          <p:cNvSpPr txBox="1"/>
          <p:nvPr/>
        </p:nvSpPr>
        <p:spPr>
          <a:xfrm>
            <a:off x="2474125" y="1078992"/>
            <a:ext cx="6940200" cy="846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Consider the following points when vetting an influencer management tool for your business:</a:t>
            </a:r>
            <a:r>
              <a:rPr b="0" i="0" lang="en" sz="1300" u="none" cap="none" strike="noStrike">
                <a:solidFill>
                  <a:srgbClr val="2D3E50"/>
                </a:solidFill>
                <a:latin typeface="Avenir"/>
                <a:ea typeface="Avenir"/>
                <a:cs typeface="Avenir"/>
                <a:sym typeface="Avenir"/>
              </a:rPr>
              <a:t>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2000"/>
              </a:spcBef>
              <a:spcAft>
                <a:spcPts val="0"/>
              </a:spcAft>
              <a:buClr>
                <a:srgbClr val="E40046"/>
              </a:buClr>
              <a:buSzPts val="1300"/>
              <a:buFont typeface="Proxima Nova"/>
              <a:buChar char="●"/>
            </a:pPr>
            <a:r>
              <a:rPr b="1" i="0" lang="en" sz="1300" u="none" cap="none" strike="noStrike">
                <a:solidFill>
                  <a:srgbClr val="2D3E50"/>
                </a:solidFill>
                <a:latin typeface="Proxima Nova"/>
                <a:ea typeface="Proxima Nova"/>
                <a:cs typeface="Proxima Nova"/>
                <a:sym typeface="Proxima Nova"/>
              </a:rPr>
              <a:t>Prioritize efficient, high-quality creator discovery with large, opt-in creator networks. </a:t>
            </a:r>
            <a:endParaRPr b="1" i="0" sz="1300" u="none" cap="none" strike="noStrike">
              <a:solidFill>
                <a:srgbClr val="2D3E50"/>
              </a:solidFill>
              <a:latin typeface="Proxima Nova"/>
              <a:ea typeface="Proxima Nova"/>
              <a:cs typeface="Proxima Nova"/>
              <a:sym typeface="Proxima Nova"/>
            </a:endParaRPr>
          </a:p>
          <a:p>
            <a:pPr indent="0" lvl="0" marL="457200" marR="0" rtl="0" algn="l">
              <a:lnSpc>
                <a:spcPct val="130000"/>
              </a:lnSpc>
              <a:spcBef>
                <a:spcPts val="8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An opt-in creator network of prequalified partners is a key tool for rapidly finding the right creators. You can proactively discover influencers, searching and browsing by robust data points (informed by connected social accounts). You’ll also receive inbound partner interest by extending surveys, stipulating your campaign criteria, and letting qualified creators come to you. </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800"/>
              </a:spcBef>
              <a:spcAft>
                <a:spcPts val="8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With over 300k opt-in influencers, influencer management platforms like </a:t>
            </a:r>
            <a:r>
              <a:rPr b="0" i="0" lang="en" sz="1300" u="sng" cap="none" strike="noStrike">
                <a:solidFill>
                  <a:schemeClr val="hlink"/>
                </a:solidFill>
                <a:latin typeface="Avenir"/>
                <a:ea typeface="Avenir"/>
                <a:cs typeface="Avenir"/>
                <a:sym typeface="Avenir"/>
                <a:hlinkClick r:id="rId4"/>
              </a:rPr>
              <a:t>ACTIVATE</a:t>
            </a:r>
            <a:r>
              <a:rPr b="0" i="0" lang="en" sz="1300" u="none" cap="none" strike="noStrike">
                <a:solidFill>
                  <a:srgbClr val="2D3E50"/>
                </a:solidFill>
                <a:latin typeface="Avenir"/>
                <a:ea typeface="Avenir"/>
                <a:cs typeface="Avenir"/>
                <a:sym typeface="Avenir"/>
              </a:rPr>
              <a:t> </a:t>
            </a:r>
            <a:r>
              <a:rPr b="0" i="0" lang="en" sz="1300" u="sng" cap="none" strike="noStrike">
                <a:solidFill>
                  <a:schemeClr val="hlink"/>
                </a:solidFill>
                <a:latin typeface="Avenir"/>
                <a:ea typeface="Avenir"/>
                <a:cs typeface="Avenir"/>
                <a:sym typeface="Avenir"/>
                <a:hlinkClick r:id="rId5"/>
              </a:rPr>
              <a:t>by impact.com </a:t>
            </a:r>
            <a:r>
              <a:rPr b="0" i="0" lang="en" sz="1300" u="none" cap="none" strike="noStrike">
                <a:solidFill>
                  <a:srgbClr val="2D3E50"/>
                </a:solidFill>
                <a:latin typeface="Avenir"/>
                <a:ea typeface="Avenir"/>
                <a:cs typeface="Avenir"/>
                <a:sym typeface="Avenir"/>
              </a:rPr>
              <a:t>allow marketers to more efficiently find influencers. This means you’ll waste less time vetting and pursuing creators and have greater confidence in the partnerships you choose to establish.</a:t>
            </a:r>
            <a:endParaRPr b="1" i="0" sz="1300" u="none" cap="none" strike="noStrike">
              <a:solidFill>
                <a:srgbClr val="2D3E50"/>
              </a:solidFill>
              <a:latin typeface="Proxima Nova"/>
              <a:ea typeface="Proxima Nova"/>
              <a:cs typeface="Proxima Nova"/>
              <a:sym typeface="Proxima Nova"/>
            </a:endParaRPr>
          </a:p>
        </p:txBody>
      </p:sp>
      <p:sp>
        <p:nvSpPr>
          <p:cNvPr id="711" name="Google Shape;711;p6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712" name="Google Shape;712;p69"/>
          <p:cNvPicPr preferRelativeResize="0"/>
          <p:nvPr/>
        </p:nvPicPr>
        <p:blipFill rotWithShape="1">
          <a:blip r:embed="rId6">
            <a:alphaModFix/>
          </a:blip>
          <a:srcRect b="26932" l="5729" r="85937" t="18034"/>
          <a:stretch/>
        </p:blipFill>
        <p:spPr>
          <a:xfrm>
            <a:off x="9587937" y="7256250"/>
            <a:ext cx="145026" cy="359526"/>
          </a:xfrm>
          <a:prstGeom prst="rect">
            <a:avLst/>
          </a:prstGeom>
          <a:noFill/>
          <a:ln>
            <a:noFill/>
          </a:ln>
        </p:spPr>
      </p:pic>
      <p:pic>
        <p:nvPicPr>
          <p:cNvPr id="713" name="Google Shape;713;p69">
            <a:hlinkClick r:id="rId7"/>
          </p:cNvPr>
          <p:cNvPicPr preferRelativeResize="0"/>
          <p:nvPr/>
        </p:nvPicPr>
        <p:blipFill rotWithShape="1">
          <a:blip r:embed="rId8">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pic>
        <p:nvPicPr>
          <p:cNvPr id="150" name="Google Shape;150;p34"/>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151" name="Google Shape;151;p34"/>
          <p:cNvSpPr txBox="1"/>
          <p:nvPr/>
        </p:nvSpPr>
        <p:spPr>
          <a:xfrm>
            <a:off x="2474125" y="4221654"/>
            <a:ext cx="6912000" cy="4214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2021, 38 percent of surveyed marketers planned to allocate 10 to 20 percent of their digital marketing budget to influencer marketing, while 11 percent said they would devote more than 40 percent of their digital marketing spend to the influencer channel.</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On the flip side, social media creators are finding ample opportunity to connect their high-intent audiences with products and offers that create value. Spending on influencer marketing is projected to surpass $15 billion (yes, billion) by 2022, so there’s plenty of potential for any influencer to cash in.</a:t>
            </a:r>
            <a:endParaRPr b="0" i="0" sz="1300" u="none" cap="none" strike="noStrike">
              <a:solidFill>
                <a:srgbClr val="2D3E50"/>
              </a:solidFill>
              <a:latin typeface="Avenir"/>
              <a:ea typeface="Avenir"/>
              <a:cs typeface="Avenir"/>
              <a:sym typeface="Avenir"/>
            </a:endParaRPr>
          </a:p>
        </p:txBody>
      </p:sp>
      <p:sp>
        <p:nvSpPr>
          <p:cNvPr id="152" name="Google Shape;152;p3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153" name="Google Shape;153;p3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154" name="Google Shape;154;p34"/>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155" name="Google Shape;155;p34"/>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56" name="Google Shape;156;p34"/>
          <p:cNvSpPr txBox="1"/>
          <p:nvPr/>
        </p:nvSpPr>
        <p:spPr>
          <a:xfrm>
            <a:off x="2474125" y="6983100"/>
            <a:ext cx="60570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“Planned allocation of marketing budget for influencer marketing in 2021 according to marketers worldwide, January 2021 (% of respondents),” eMarketer, February 15, 2021. </a:t>
            </a:r>
            <a:r>
              <a:rPr b="0" i="0" lang="en" sz="800" u="sng" cap="none" strike="noStrike">
                <a:solidFill>
                  <a:schemeClr val="hlink"/>
                </a:solidFill>
                <a:latin typeface="Avenir"/>
                <a:ea typeface="Avenir"/>
                <a:cs typeface="Avenir"/>
                <a:sym typeface="Avenir"/>
                <a:hlinkClick r:id="rId5"/>
              </a:rPr>
              <a:t>https://chart-na1.emarketer.com/245299/planned-allocation-of-marketing-budget- influencer-marketing-2021-according-marketers-worldwide-jan-2021-of-respondents</a:t>
            </a:r>
            <a:r>
              <a:rPr b="0" i="0" lang="en" sz="800" u="none" cap="none" strike="noStrike">
                <a:solidFill>
                  <a:srgbClr val="2D3E50"/>
                </a:solidFill>
                <a:latin typeface="Avenir"/>
                <a:ea typeface="Avenir"/>
                <a:cs typeface="Avenir"/>
                <a:sym typeface="Avenir"/>
              </a:rPr>
              <a:t>.</a:t>
            </a:r>
            <a:r>
              <a:rPr b="0" i="0" lang="en" sz="800" u="none" cap="none" strike="noStrike">
                <a:solidFill>
                  <a:srgbClr val="0FA1E2"/>
                </a:solidFill>
                <a:latin typeface="Avenir"/>
                <a:ea typeface="Avenir"/>
                <a:cs typeface="Avenir"/>
                <a:sym typeface="Avenir"/>
              </a:rPr>
              <a:t> </a:t>
            </a:r>
            <a:endParaRPr b="0" i="0" sz="800" u="none" cap="none" strike="noStrike">
              <a:solidFill>
                <a:srgbClr val="0FA1E2"/>
              </a:solidFill>
              <a:latin typeface="Avenir"/>
              <a:ea typeface="Avenir"/>
              <a:cs typeface="Avenir"/>
              <a:sym typeface="Avenir"/>
            </a:endParaRPr>
          </a:p>
          <a:p>
            <a:pPr indent="-118871" lvl="0" marL="118871" marR="0" rtl="0" algn="l">
              <a:lnSpc>
                <a:spcPct val="115000"/>
              </a:lnSpc>
              <a:spcBef>
                <a:spcPts val="400"/>
              </a:spcBef>
              <a:spcAft>
                <a:spcPts val="0"/>
              </a:spcAft>
              <a:buClr>
                <a:srgbClr val="000000"/>
              </a:buClr>
              <a:buSzPts val="800"/>
              <a:buFont typeface="Arial"/>
              <a:buNone/>
            </a:pPr>
            <a:r>
              <a:t/>
            </a:r>
            <a:endParaRPr b="0" i="0" sz="800" u="none" cap="none" strike="noStrike">
              <a:solidFill>
                <a:srgbClr val="0FA1E2"/>
              </a:solidFill>
              <a:latin typeface="Avenir"/>
              <a:ea typeface="Avenir"/>
              <a:cs typeface="Avenir"/>
              <a:sym typeface="Avenir"/>
            </a:endParaRPr>
          </a:p>
          <a:p>
            <a:pPr indent="-118871" lvl="0" marL="118871" marR="0" rtl="0" algn="l">
              <a:lnSpc>
                <a:spcPct val="115000"/>
              </a:lnSpc>
              <a:spcBef>
                <a:spcPts val="400"/>
              </a:spcBef>
              <a:spcAft>
                <a:spcPts val="400"/>
              </a:spcAft>
              <a:buClr>
                <a:srgbClr val="000000"/>
              </a:buClr>
              <a:buSzPts val="800"/>
              <a:buFont typeface="Arial"/>
              <a:buNone/>
            </a:pPr>
            <a:r>
              <a:t/>
            </a:r>
            <a:endParaRPr b="0" i="0" sz="800" u="none" cap="none" strike="noStrike">
              <a:solidFill>
                <a:srgbClr val="0FA1E2"/>
              </a:solidFill>
              <a:latin typeface="Avenir"/>
              <a:ea typeface="Avenir"/>
              <a:cs typeface="Avenir"/>
              <a:sym typeface="Avenir"/>
            </a:endParaRPr>
          </a:p>
        </p:txBody>
      </p:sp>
      <p:sp>
        <p:nvSpPr>
          <p:cNvPr id="157" name="Google Shape;157;p34"/>
          <p:cNvSpPr txBox="1"/>
          <p:nvPr/>
        </p:nvSpPr>
        <p:spPr>
          <a:xfrm>
            <a:off x="5135375" y="2065502"/>
            <a:ext cx="684000" cy="173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2D3E50"/>
                </a:solidFill>
                <a:latin typeface="Proxima Nova"/>
                <a:ea typeface="Proxima Nova"/>
                <a:cs typeface="Proxima Nova"/>
                <a:sym typeface="Proxima Nova"/>
              </a:rPr>
              <a:t>22%</a:t>
            </a:r>
            <a:endParaRPr b="1" i="0" sz="1000" u="none" cap="none" strike="noStrike">
              <a:solidFill>
                <a:srgbClr val="2D3E50"/>
              </a:solidFill>
              <a:latin typeface="Proxima Nova"/>
              <a:ea typeface="Proxima Nova"/>
              <a:cs typeface="Proxima Nova"/>
              <a:sym typeface="Proxima Nova"/>
            </a:endParaRPr>
          </a:p>
        </p:txBody>
      </p:sp>
      <p:sp>
        <p:nvSpPr>
          <p:cNvPr id="158" name="Google Shape;158;p34"/>
          <p:cNvSpPr txBox="1"/>
          <p:nvPr/>
        </p:nvSpPr>
        <p:spPr>
          <a:xfrm>
            <a:off x="6959075" y="2373117"/>
            <a:ext cx="619800" cy="173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2D3E50"/>
                </a:solidFill>
                <a:latin typeface="Proxima Nova"/>
                <a:ea typeface="Proxima Nova"/>
                <a:cs typeface="Proxima Nova"/>
                <a:sym typeface="Proxima Nova"/>
              </a:rPr>
              <a:t>38%</a:t>
            </a:r>
            <a:endParaRPr b="1" i="0" sz="1000" u="none" cap="none" strike="noStrike">
              <a:solidFill>
                <a:srgbClr val="2D3E50"/>
              </a:solidFill>
              <a:latin typeface="Proxima Nova"/>
              <a:ea typeface="Proxima Nova"/>
              <a:cs typeface="Proxima Nova"/>
              <a:sym typeface="Proxima Nova"/>
            </a:endParaRPr>
          </a:p>
        </p:txBody>
      </p:sp>
      <p:sp>
        <p:nvSpPr>
          <p:cNvPr id="159" name="Google Shape;159;p34"/>
          <p:cNvSpPr txBox="1"/>
          <p:nvPr/>
        </p:nvSpPr>
        <p:spPr>
          <a:xfrm>
            <a:off x="3599726" y="3017072"/>
            <a:ext cx="441000" cy="173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2D3E50"/>
                </a:solidFill>
                <a:latin typeface="Proxima Nova"/>
                <a:ea typeface="Proxima Nova"/>
                <a:cs typeface="Proxima Nova"/>
                <a:sym typeface="Proxima Nova"/>
              </a:rPr>
              <a:t>10%</a:t>
            </a:r>
            <a:endParaRPr b="1" i="0" sz="1000" u="none" cap="none" strike="noStrike">
              <a:solidFill>
                <a:srgbClr val="2D3E50"/>
              </a:solidFill>
              <a:latin typeface="Proxima Nova"/>
              <a:ea typeface="Proxima Nova"/>
              <a:cs typeface="Proxima Nova"/>
              <a:sym typeface="Proxima Nova"/>
            </a:endParaRPr>
          </a:p>
        </p:txBody>
      </p:sp>
      <p:cxnSp>
        <p:nvCxnSpPr>
          <p:cNvPr id="160" name="Google Shape;160;p34"/>
          <p:cNvCxnSpPr/>
          <p:nvPr/>
        </p:nvCxnSpPr>
        <p:spPr>
          <a:xfrm>
            <a:off x="2569475" y="1938453"/>
            <a:ext cx="5941200" cy="0"/>
          </a:xfrm>
          <a:prstGeom prst="straightConnector1">
            <a:avLst/>
          </a:prstGeom>
          <a:noFill/>
          <a:ln cap="flat" cmpd="sng" w="9525">
            <a:solidFill>
              <a:srgbClr val="B7B7B7"/>
            </a:solidFill>
            <a:prstDash val="solid"/>
            <a:round/>
            <a:headEnd len="sm" w="sm" type="none"/>
            <a:tailEnd len="sm" w="sm" type="none"/>
          </a:ln>
        </p:spPr>
      </p:cxnSp>
      <p:sp>
        <p:nvSpPr>
          <p:cNvPr id="161" name="Google Shape;161;p34"/>
          <p:cNvSpPr txBox="1"/>
          <p:nvPr/>
        </p:nvSpPr>
        <p:spPr>
          <a:xfrm>
            <a:off x="2474125" y="825351"/>
            <a:ext cx="7113900" cy="80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br>
              <a:rPr b="1" i="0" lang="en" sz="1600" u="none" cap="none" strike="noStrike">
                <a:solidFill>
                  <a:srgbClr val="2D3E50"/>
                </a:solidFill>
                <a:latin typeface="Proxima Nova"/>
                <a:ea typeface="Proxima Nova"/>
                <a:cs typeface="Proxima Nova"/>
                <a:sym typeface="Proxima Nova"/>
              </a:rPr>
            </a:br>
            <a:r>
              <a:rPr b="1" i="0" lang="en" sz="1600" u="none" cap="none" strike="noStrike">
                <a:solidFill>
                  <a:srgbClr val="2D3E50"/>
                </a:solidFill>
                <a:latin typeface="Proxima Nova"/>
                <a:ea typeface="Proxima Nova"/>
                <a:cs typeface="Proxima Nova"/>
                <a:sym typeface="Proxima Nova"/>
              </a:rPr>
              <a:t>Planned allocation of marketing budget for influencer marketing </a:t>
            </a:r>
            <a:br>
              <a:rPr b="1" i="0" lang="en" sz="1600" u="none" cap="none" strike="noStrike">
                <a:solidFill>
                  <a:srgbClr val="2D3E50"/>
                </a:solidFill>
                <a:latin typeface="Proxima Nova"/>
                <a:ea typeface="Proxima Nova"/>
                <a:cs typeface="Proxima Nova"/>
                <a:sym typeface="Proxima Nova"/>
              </a:rPr>
            </a:br>
            <a:r>
              <a:rPr b="1" i="0" lang="en" sz="1600" u="none" cap="none" strike="noStrike">
                <a:solidFill>
                  <a:srgbClr val="2D3E50"/>
                </a:solidFill>
                <a:latin typeface="Proxima Nova"/>
                <a:ea typeface="Proxima Nova"/>
                <a:cs typeface="Proxima Nova"/>
                <a:sym typeface="Proxima Nova"/>
              </a:rPr>
              <a:t>in 2021 according to Marketers Worldwide, Jan 2021</a:t>
            </a:r>
            <a:endParaRPr b="1" i="0" sz="1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400"/>
              <a:buFont typeface="Arial"/>
              <a:buNone/>
            </a:pPr>
            <a:r>
              <a:rPr b="0" i="1" lang="en" sz="1400" u="none" cap="none" strike="noStrike">
                <a:solidFill>
                  <a:srgbClr val="2D3E50"/>
                </a:solidFill>
                <a:latin typeface="Proxima Nova"/>
                <a:ea typeface="Proxima Nova"/>
                <a:cs typeface="Proxima Nova"/>
                <a:sym typeface="Proxima Nova"/>
              </a:rPr>
              <a:t>% of respondents</a:t>
            </a:r>
            <a:endParaRPr b="0" i="1" sz="1400" u="none" cap="none" strike="noStrike">
              <a:solidFill>
                <a:srgbClr val="2D3E50"/>
              </a:solidFill>
              <a:latin typeface="Proxima Nova"/>
              <a:ea typeface="Proxima Nova"/>
              <a:cs typeface="Proxima Nova"/>
              <a:sym typeface="Proxima Nova"/>
            </a:endParaRPr>
          </a:p>
        </p:txBody>
      </p:sp>
      <p:sp>
        <p:nvSpPr>
          <p:cNvPr id="162" name="Google Shape;162;p34"/>
          <p:cNvSpPr txBox="1"/>
          <p:nvPr/>
        </p:nvSpPr>
        <p:spPr>
          <a:xfrm>
            <a:off x="4697375" y="2695106"/>
            <a:ext cx="441000" cy="173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2D3E50"/>
                </a:solidFill>
                <a:latin typeface="Proxima Nova"/>
                <a:ea typeface="Proxima Nova"/>
                <a:cs typeface="Proxima Nova"/>
                <a:sym typeface="Proxima Nova"/>
              </a:rPr>
              <a:t>19%</a:t>
            </a:r>
            <a:endParaRPr b="1" i="0" sz="1000" u="none" cap="none" strike="noStrike">
              <a:solidFill>
                <a:srgbClr val="2D3E50"/>
              </a:solidFill>
              <a:latin typeface="Proxima Nova"/>
              <a:ea typeface="Proxima Nova"/>
              <a:cs typeface="Proxima Nova"/>
              <a:sym typeface="Proxima Nova"/>
            </a:endParaRPr>
          </a:p>
        </p:txBody>
      </p:sp>
      <p:sp>
        <p:nvSpPr>
          <p:cNvPr id="163" name="Google Shape;163;p34"/>
          <p:cNvSpPr/>
          <p:nvPr/>
        </p:nvSpPr>
        <p:spPr>
          <a:xfrm>
            <a:off x="2557475" y="2048625"/>
            <a:ext cx="2577900" cy="202500"/>
          </a:xfrm>
          <a:prstGeom prst="roundRect">
            <a:avLst>
              <a:gd fmla="val 50000" name="adj"/>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34"/>
          <p:cNvSpPr/>
          <p:nvPr/>
        </p:nvSpPr>
        <p:spPr>
          <a:xfrm>
            <a:off x="2557475" y="2358714"/>
            <a:ext cx="4401600" cy="202500"/>
          </a:xfrm>
          <a:prstGeom prst="roundRect">
            <a:avLst>
              <a:gd fmla="val 50000" name="adj"/>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34"/>
          <p:cNvSpPr/>
          <p:nvPr/>
        </p:nvSpPr>
        <p:spPr>
          <a:xfrm>
            <a:off x="2557475" y="2680702"/>
            <a:ext cx="2141400" cy="202500"/>
          </a:xfrm>
          <a:prstGeom prst="roundRect">
            <a:avLst>
              <a:gd fmla="val 50000" name="adj"/>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34"/>
          <p:cNvSpPr/>
          <p:nvPr/>
        </p:nvSpPr>
        <p:spPr>
          <a:xfrm>
            <a:off x="2557475" y="3002566"/>
            <a:ext cx="1049700" cy="202500"/>
          </a:xfrm>
          <a:prstGeom prst="roundRect">
            <a:avLst>
              <a:gd fmla="val 50000" name="adj"/>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p34"/>
          <p:cNvSpPr txBox="1"/>
          <p:nvPr/>
        </p:nvSpPr>
        <p:spPr>
          <a:xfrm>
            <a:off x="3625925" y="3340005"/>
            <a:ext cx="441000" cy="173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2D3E50"/>
                </a:solidFill>
                <a:latin typeface="Proxima Nova"/>
                <a:ea typeface="Proxima Nova"/>
                <a:cs typeface="Proxima Nova"/>
                <a:sym typeface="Proxima Nova"/>
              </a:rPr>
              <a:t>11%</a:t>
            </a:r>
            <a:endParaRPr b="1" i="0" sz="1000" u="none" cap="none" strike="noStrike">
              <a:solidFill>
                <a:srgbClr val="2D3E50"/>
              </a:solidFill>
              <a:latin typeface="Proxima Nova"/>
              <a:ea typeface="Proxima Nova"/>
              <a:cs typeface="Proxima Nova"/>
              <a:sym typeface="Proxima Nova"/>
            </a:endParaRPr>
          </a:p>
        </p:txBody>
      </p:sp>
      <p:sp>
        <p:nvSpPr>
          <p:cNvPr id="168" name="Google Shape;168;p34"/>
          <p:cNvSpPr/>
          <p:nvPr/>
        </p:nvSpPr>
        <p:spPr>
          <a:xfrm>
            <a:off x="2557045" y="3325504"/>
            <a:ext cx="1049700" cy="202500"/>
          </a:xfrm>
          <a:prstGeom prst="roundRect">
            <a:avLst>
              <a:gd fmla="val 50000" name="adj"/>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p34"/>
          <p:cNvSpPr txBox="1"/>
          <p:nvPr/>
        </p:nvSpPr>
        <p:spPr>
          <a:xfrm>
            <a:off x="2550325" y="2048225"/>
            <a:ext cx="491100" cy="173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FFFFFF"/>
                </a:solidFill>
                <a:latin typeface="Proxima Nova"/>
                <a:ea typeface="Proxima Nova"/>
                <a:cs typeface="Proxima Nova"/>
                <a:sym typeface="Proxima Nova"/>
              </a:rPr>
              <a:t>&lt;10%</a:t>
            </a:r>
            <a:endParaRPr b="1" i="0" sz="1000" u="none" cap="none" strike="noStrike">
              <a:solidFill>
                <a:srgbClr val="FFFFFF"/>
              </a:solidFill>
              <a:latin typeface="Proxima Nova"/>
              <a:ea typeface="Proxima Nova"/>
              <a:cs typeface="Proxima Nova"/>
              <a:sym typeface="Proxima Nova"/>
            </a:endParaRPr>
          </a:p>
        </p:txBody>
      </p:sp>
      <p:sp>
        <p:nvSpPr>
          <p:cNvPr id="170" name="Google Shape;170;p34"/>
          <p:cNvSpPr txBox="1"/>
          <p:nvPr/>
        </p:nvSpPr>
        <p:spPr>
          <a:xfrm>
            <a:off x="2550325" y="2375239"/>
            <a:ext cx="684000" cy="173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FFFFFF"/>
                </a:solidFill>
                <a:latin typeface="Proxima Nova"/>
                <a:ea typeface="Proxima Nova"/>
                <a:cs typeface="Proxima Nova"/>
                <a:sym typeface="Proxima Nova"/>
              </a:rPr>
              <a:t>10–20%</a:t>
            </a:r>
            <a:endParaRPr b="1" i="0" sz="1000" u="none" cap="none" strike="noStrike">
              <a:solidFill>
                <a:srgbClr val="FFFFFF"/>
              </a:solidFill>
              <a:latin typeface="Proxima Nova"/>
              <a:ea typeface="Proxima Nova"/>
              <a:cs typeface="Proxima Nova"/>
              <a:sym typeface="Proxima Nova"/>
            </a:endParaRPr>
          </a:p>
        </p:txBody>
      </p:sp>
      <p:sp>
        <p:nvSpPr>
          <p:cNvPr id="171" name="Google Shape;171;p34"/>
          <p:cNvSpPr txBox="1"/>
          <p:nvPr/>
        </p:nvSpPr>
        <p:spPr>
          <a:xfrm>
            <a:off x="2550325" y="2697227"/>
            <a:ext cx="762000" cy="173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FFFFFF"/>
                </a:solidFill>
                <a:latin typeface="Proxima Nova"/>
                <a:ea typeface="Proxima Nova"/>
                <a:cs typeface="Proxima Nova"/>
                <a:sym typeface="Proxima Nova"/>
              </a:rPr>
              <a:t>20–30%</a:t>
            </a:r>
            <a:endParaRPr b="1" i="0" sz="1000" u="none" cap="none" strike="noStrike">
              <a:solidFill>
                <a:srgbClr val="FFFFFF"/>
              </a:solidFill>
              <a:latin typeface="Proxima Nova"/>
              <a:ea typeface="Proxima Nova"/>
              <a:cs typeface="Proxima Nova"/>
              <a:sym typeface="Proxima Nova"/>
            </a:endParaRPr>
          </a:p>
        </p:txBody>
      </p:sp>
      <p:sp>
        <p:nvSpPr>
          <p:cNvPr id="172" name="Google Shape;172;p34"/>
          <p:cNvSpPr txBox="1"/>
          <p:nvPr/>
        </p:nvSpPr>
        <p:spPr>
          <a:xfrm>
            <a:off x="2550325" y="3019241"/>
            <a:ext cx="684000" cy="173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FFFFFF"/>
                </a:solidFill>
                <a:latin typeface="Proxima Nova"/>
                <a:ea typeface="Proxima Nova"/>
                <a:cs typeface="Proxima Nova"/>
                <a:sym typeface="Proxima Nova"/>
              </a:rPr>
              <a:t>30–40%</a:t>
            </a:r>
            <a:endParaRPr b="1" i="0" sz="1000" u="none" cap="none" strike="noStrike">
              <a:solidFill>
                <a:srgbClr val="FFFFFF"/>
              </a:solidFill>
              <a:latin typeface="Proxima Nova"/>
              <a:ea typeface="Proxima Nova"/>
              <a:cs typeface="Proxima Nova"/>
              <a:sym typeface="Proxima Nova"/>
            </a:endParaRPr>
          </a:p>
        </p:txBody>
      </p:sp>
      <p:sp>
        <p:nvSpPr>
          <p:cNvPr id="173" name="Google Shape;173;p34"/>
          <p:cNvSpPr txBox="1"/>
          <p:nvPr/>
        </p:nvSpPr>
        <p:spPr>
          <a:xfrm>
            <a:off x="2549904" y="3342179"/>
            <a:ext cx="561300" cy="173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FFFFFF"/>
                </a:solidFill>
                <a:latin typeface="Proxima Nova"/>
                <a:ea typeface="Proxima Nova"/>
                <a:cs typeface="Proxima Nova"/>
                <a:sym typeface="Proxima Nova"/>
              </a:rPr>
              <a:t>&gt;40%</a:t>
            </a:r>
            <a:endParaRPr b="1" i="0" sz="1000" u="none" cap="none" strike="noStrike">
              <a:solidFill>
                <a:srgbClr val="FFFFFF"/>
              </a:solidFill>
              <a:latin typeface="Proxima Nova"/>
              <a:ea typeface="Proxima Nova"/>
              <a:cs typeface="Proxima Nova"/>
              <a:sym typeface="Proxima Nova"/>
            </a:endParaRPr>
          </a:p>
        </p:txBody>
      </p:sp>
      <p:cxnSp>
        <p:nvCxnSpPr>
          <p:cNvPr id="174" name="Google Shape;174;p34"/>
          <p:cNvCxnSpPr/>
          <p:nvPr/>
        </p:nvCxnSpPr>
        <p:spPr>
          <a:xfrm>
            <a:off x="2569475" y="3657082"/>
            <a:ext cx="5941200" cy="0"/>
          </a:xfrm>
          <a:prstGeom prst="straightConnector1">
            <a:avLst/>
          </a:prstGeom>
          <a:noFill/>
          <a:ln cap="flat" cmpd="sng" w="9525">
            <a:solidFill>
              <a:srgbClr val="B7B7B7"/>
            </a:solidFill>
            <a:prstDash val="solid"/>
            <a:round/>
            <a:headEnd len="sm" w="sm" type="none"/>
            <a:tailEnd len="sm" w="sm" type="none"/>
          </a:ln>
        </p:spPr>
      </p:cxnSp>
      <p:sp>
        <p:nvSpPr>
          <p:cNvPr id="175" name="Google Shape;175;p34"/>
          <p:cNvSpPr txBox="1"/>
          <p:nvPr/>
        </p:nvSpPr>
        <p:spPr>
          <a:xfrm>
            <a:off x="2474125" y="3629299"/>
            <a:ext cx="7113900" cy="80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50"/>
              <a:buFont typeface="Arial"/>
              <a:buNone/>
            </a:pPr>
            <a:r>
              <a:rPr b="0" i="1" lang="en" sz="950" u="none" cap="none" strike="noStrike">
                <a:solidFill>
                  <a:srgbClr val="2D3E50"/>
                </a:solidFill>
                <a:latin typeface="Proxima Nova"/>
                <a:ea typeface="Proxima Nova"/>
                <a:cs typeface="Proxima Nova"/>
                <a:sym typeface="Proxima Nova"/>
              </a:rPr>
              <a:t>Source: Influencer Marketing Hub in association with Upfluence, “Influencer Marketing Benchmark Report: 2021,” Feb 15, 2021. Adapted from eMarketer | InsiderIntelligence.com. </a:t>
            </a:r>
            <a:endParaRPr b="0" i="1" sz="950" u="none" cap="none" strike="noStrike">
              <a:solidFill>
                <a:srgbClr val="2D3E50"/>
              </a:solidFill>
              <a:latin typeface="Proxima Nova"/>
              <a:ea typeface="Proxima Nova"/>
              <a:cs typeface="Proxima Nova"/>
              <a:sym typeface="Proxima Nova"/>
            </a:endParaRPr>
          </a:p>
        </p:txBody>
      </p:sp>
      <p:pic>
        <p:nvPicPr>
          <p:cNvPr id="176" name="Google Shape;176;p34">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pic>
        <p:nvPicPr>
          <p:cNvPr id="718" name="Google Shape;718;p70"/>
          <p:cNvPicPr preferRelativeResize="0"/>
          <p:nvPr/>
        </p:nvPicPr>
        <p:blipFill rotWithShape="1">
          <a:blip r:embed="rId3">
            <a:alphaModFix amt="10000"/>
          </a:blip>
          <a:srcRect b="-15720" l="-25210" r="39167" t="-13345"/>
          <a:stretch/>
        </p:blipFill>
        <p:spPr>
          <a:xfrm>
            <a:off x="-6505525" y="-1188375"/>
            <a:ext cx="10637100" cy="10637100"/>
          </a:xfrm>
          <a:prstGeom prst="donut">
            <a:avLst>
              <a:gd fmla="val 19423" name="adj"/>
            </a:avLst>
          </a:prstGeom>
          <a:noFill/>
          <a:ln>
            <a:noFill/>
          </a:ln>
        </p:spPr>
      </p:pic>
      <p:sp>
        <p:nvSpPr>
          <p:cNvPr id="719" name="Google Shape;719;p70"/>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Best practices for launching influencer marketing campaigns</a:t>
            </a:r>
            <a:endParaRPr b="1" i="0" sz="1400" u="none" cap="none" strike="noStrike">
              <a:solidFill>
                <a:srgbClr val="2D3E50"/>
              </a:solidFill>
              <a:latin typeface="Proxima Nova"/>
              <a:ea typeface="Proxima Nova"/>
              <a:cs typeface="Proxima Nova"/>
              <a:sym typeface="Proxima Nova"/>
            </a:endParaRPr>
          </a:p>
        </p:txBody>
      </p:sp>
      <p:cxnSp>
        <p:nvCxnSpPr>
          <p:cNvPr id="720" name="Google Shape;720;p70"/>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721" name="Google Shape;721;p70"/>
          <p:cNvSpPr txBox="1"/>
          <p:nvPr/>
        </p:nvSpPr>
        <p:spPr>
          <a:xfrm>
            <a:off x="2474125" y="1079048"/>
            <a:ext cx="6940200" cy="59532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rgbClr val="E40046"/>
              </a:buClr>
              <a:buSzPts val="1300"/>
              <a:buFont typeface="Proxima Nova"/>
              <a:buChar char="●"/>
            </a:pPr>
            <a:r>
              <a:rPr b="1" i="0" lang="en" sz="1300" u="none" cap="none" strike="noStrike">
                <a:solidFill>
                  <a:srgbClr val="2D3E50"/>
                </a:solidFill>
                <a:latin typeface="Proxima Nova"/>
                <a:ea typeface="Proxima Nova"/>
                <a:cs typeface="Proxima Nova"/>
                <a:sym typeface="Proxima Nova"/>
              </a:rPr>
              <a:t>Find a platform that facilitates productive partner experiences with dedicated influencer portals. </a:t>
            </a:r>
            <a:endParaRPr b="1" i="0" sz="1300" u="none" cap="none" strike="noStrike">
              <a:solidFill>
                <a:srgbClr val="2D3E50"/>
              </a:solidFill>
              <a:latin typeface="Proxima Nova"/>
              <a:ea typeface="Proxima Nova"/>
              <a:cs typeface="Proxima Nova"/>
              <a:sym typeface="Proxima Nova"/>
            </a:endParaRPr>
          </a:p>
          <a:p>
            <a:pPr indent="0" lvl="0" marL="457200" marR="0" rtl="0" algn="l">
              <a:lnSpc>
                <a:spcPct val="130000"/>
              </a:lnSpc>
              <a:spcBef>
                <a:spcPts val="8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Many influencer management platforms are built for brands only, and treat influencer user experiences as an afterthought. </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8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Keep this in mind to ensure that the platform you select meets the needs of all parties in building the most productive and strategic partnerships.</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8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Bespoke flexibility with portal tools results in easier, more efficient work for your influencers, saving them time on manual workflows so they can dedicate more time to creative execution.</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0"/>
              </a:spcAft>
              <a:buClr>
                <a:srgbClr val="E40046"/>
              </a:buClr>
              <a:buSzPts val="1300"/>
              <a:buFont typeface="Proxima Nova"/>
              <a:buChar char="●"/>
            </a:pPr>
            <a:r>
              <a:rPr b="1" i="0" lang="en" sz="1300" u="none" cap="none" strike="noStrike">
                <a:solidFill>
                  <a:srgbClr val="2D3E50"/>
                </a:solidFill>
                <a:latin typeface="Proxima Nova"/>
                <a:ea typeface="Proxima Nova"/>
                <a:cs typeface="Proxima Nova"/>
                <a:sym typeface="Proxima Nova"/>
              </a:rPr>
              <a:t>Treat your influencer channel like an acquisition channel. Gain confidence in decision making with reliable ROI measurement, as well as cross-device performance tracking and reporting.</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8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Without reliable tracking, attribution measurement, and cross-device reporting, you may end up making blind spending decisions that compromise the success of your influencer program.</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8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But if you have trustworthy performance data that accurately tracks how much of an impact each influencer activation generates, you’ll have greater confidence in your decision making going forward. </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8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Tool vetting aside, it’s critical to keep your influencer partners happy through transparent communication and fair compensation terms. </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8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800"/>
              </a:spcBef>
              <a:spcAft>
                <a:spcPts val="80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p:txBody>
      </p:sp>
      <p:sp>
        <p:nvSpPr>
          <p:cNvPr id="722" name="Google Shape;722;p70"/>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723" name="Google Shape;723;p70"/>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pic>
        <p:nvPicPr>
          <p:cNvPr id="724" name="Google Shape;724;p70">
            <a:hlinkClick r:id="rId5"/>
          </p:cNvPr>
          <p:cNvPicPr preferRelativeResize="0"/>
          <p:nvPr/>
        </p:nvPicPr>
        <p:blipFill rotWithShape="1">
          <a:blip r:embed="rId6">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28" name="Shape 728"/>
        <p:cNvGrpSpPr/>
        <p:nvPr/>
      </p:nvGrpSpPr>
      <p:grpSpPr>
        <a:xfrm>
          <a:off x="0" y="0"/>
          <a:ext cx="0" cy="0"/>
          <a:chOff x="0" y="0"/>
          <a:chExt cx="0" cy="0"/>
        </a:xfrm>
      </p:grpSpPr>
      <p:sp>
        <p:nvSpPr>
          <p:cNvPr id="729" name="Google Shape;729;p71"/>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0" name="Google Shape;730;p71"/>
          <p:cNvSpPr txBox="1"/>
          <p:nvPr/>
        </p:nvSpPr>
        <p:spPr>
          <a:xfrm>
            <a:off x="554450" y="1220422"/>
            <a:ext cx="4104000" cy="38229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Influencers can generate revenue and ROI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Like any relationship-driven craft, influencer marketing requires tact to execute it well. When marketers and influencers cultivate mutually productive relationships, the potential to generate revenue and maximize ROI can be incredible for both parties.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Now that you’ve mastered the fundamentals of influencer marketing, </a:t>
            </a:r>
            <a:r>
              <a:rPr b="0" i="0" lang="en" sz="1300" u="sng" cap="none" strike="noStrike">
                <a:solidFill>
                  <a:schemeClr val="hlink"/>
                </a:solidFill>
                <a:latin typeface="Avenir"/>
                <a:ea typeface="Avenir"/>
                <a:cs typeface="Avenir"/>
                <a:sym typeface="Avenir"/>
                <a:hlinkClick r:id="rId3"/>
              </a:rPr>
              <a:t>schedule a demo</a:t>
            </a:r>
            <a:r>
              <a:rPr b="0" i="0" lang="en" sz="1300" u="none" cap="none" strike="noStrike">
                <a:solidFill>
                  <a:srgbClr val="2D3E50"/>
                </a:solidFill>
                <a:latin typeface="Avenir"/>
                <a:ea typeface="Avenir"/>
                <a:cs typeface="Avenir"/>
                <a:sym typeface="Avenir"/>
              </a:rPr>
              <a:t> to learn how impact.com’s partnership management platform can help your brand strategically manage influencer campaigns, and how it connects influencers and creators with the world’s leading brands.</a:t>
            </a:r>
            <a:endParaRPr b="0" i="0" sz="1300" u="none" cap="none" strike="noStrike">
              <a:solidFill>
                <a:srgbClr val="2D3E50"/>
              </a:solidFill>
              <a:latin typeface="Avenir"/>
              <a:ea typeface="Avenir"/>
              <a:cs typeface="Avenir"/>
              <a:sym typeface="Avenir"/>
            </a:endParaRPr>
          </a:p>
        </p:txBody>
      </p:sp>
      <p:pic>
        <p:nvPicPr>
          <p:cNvPr id="731" name="Google Shape;731;p71"/>
          <p:cNvPicPr preferRelativeResize="0"/>
          <p:nvPr/>
        </p:nvPicPr>
        <p:blipFill rotWithShape="1">
          <a:blip r:embed="rId4">
            <a:alphaModFix amt="90000"/>
          </a:blip>
          <a:srcRect b="0" l="42303" r="13577" t="0"/>
          <a:stretch/>
        </p:blipFill>
        <p:spPr>
          <a:xfrm>
            <a:off x="4914901" y="0"/>
            <a:ext cx="5143502" cy="7772400"/>
          </a:xfrm>
          <a:prstGeom prst="rect">
            <a:avLst/>
          </a:prstGeom>
          <a:noFill/>
          <a:ln>
            <a:noFill/>
          </a:ln>
        </p:spPr>
      </p:pic>
      <p:pic>
        <p:nvPicPr>
          <p:cNvPr id="732" name="Google Shape;732;p71">
            <a:hlinkClick r:id="rId5"/>
          </p:cNvPr>
          <p:cNvPicPr preferRelativeResize="0"/>
          <p:nvPr/>
        </p:nvPicPr>
        <p:blipFill rotWithShape="1">
          <a:blip r:embed="rId6">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sp>
        <p:nvSpPr>
          <p:cNvPr id="737" name="Google Shape;737;p72"/>
          <p:cNvSpPr/>
          <p:nvPr/>
        </p:nvSpPr>
        <p:spPr>
          <a:xfrm>
            <a:off x="18282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8" name="Google Shape;738;p72"/>
          <p:cNvSpPr/>
          <p:nvPr/>
        </p:nvSpPr>
        <p:spPr>
          <a:xfrm>
            <a:off x="142937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9" name="Google Shape;739;p72"/>
          <p:cNvSpPr/>
          <p:nvPr/>
        </p:nvSpPr>
        <p:spPr>
          <a:xfrm>
            <a:off x="10305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0" name="Google Shape;740;p72"/>
          <p:cNvSpPr/>
          <p:nvPr/>
        </p:nvSpPr>
        <p:spPr>
          <a:xfrm>
            <a:off x="6239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1" name="Google Shape;741;p72"/>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42" name="Google Shape;742;p72"/>
          <p:cNvPicPr preferRelativeResize="0"/>
          <p:nvPr/>
        </p:nvPicPr>
        <p:blipFill rotWithShape="1">
          <a:blip r:embed="rId3">
            <a:alphaModFix amt="84000"/>
          </a:blip>
          <a:srcRect b="0" l="27938" r="27943" t="0"/>
          <a:stretch/>
        </p:blipFill>
        <p:spPr>
          <a:xfrm>
            <a:off x="4914914" y="0"/>
            <a:ext cx="5143482" cy="7772403"/>
          </a:xfrm>
          <a:prstGeom prst="rect">
            <a:avLst/>
          </a:prstGeom>
          <a:noFill/>
          <a:ln>
            <a:noFill/>
          </a:ln>
        </p:spPr>
      </p:pic>
      <p:cxnSp>
        <p:nvCxnSpPr>
          <p:cNvPr id="743" name="Google Shape;743;p72"/>
          <p:cNvCxnSpPr/>
          <p:nvPr/>
        </p:nvCxnSpPr>
        <p:spPr>
          <a:xfrm>
            <a:off x="687925" y="6016125"/>
            <a:ext cx="2401800" cy="0"/>
          </a:xfrm>
          <a:prstGeom prst="straightConnector1">
            <a:avLst/>
          </a:prstGeom>
          <a:noFill/>
          <a:ln cap="flat" cmpd="sng" w="9525">
            <a:solidFill>
              <a:srgbClr val="EFEFEF"/>
            </a:solidFill>
            <a:prstDash val="solid"/>
            <a:round/>
            <a:headEnd len="sm" w="sm" type="none"/>
            <a:tailEnd len="sm" w="sm" type="none"/>
          </a:ln>
        </p:spPr>
      </p:cxnSp>
      <p:pic>
        <p:nvPicPr>
          <p:cNvPr id="744" name="Google Shape;744;p72">
            <a:hlinkClick r:id="rId4"/>
          </p:cNvPr>
          <p:cNvPicPr preferRelativeResize="0"/>
          <p:nvPr/>
        </p:nvPicPr>
        <p:blipFill rotWithShape="1">
          <a:blip r:embed="rId5">
            <a:alphaModFix/>
          </a:blip>
          <a:srcRect b="0" l="0" r="0" t="0"/>
          <a:stretch/>
        </p:blipFill>
        <p:spPr>
          <a:xfrm>
            <a:off x="653322" y="6767045"/>
            <a:ext cx="210841" cy="210825"/>
          </a:xfrm>
          <a:prstGeom prst="rect">
            <a:avLst/>
          </a:prstGeom>
          <a:noFill/>
          <a:ln>
            <a:noFill/>
          </a:ln>
        </p:spPr>
      </p:pic>
      <p:pic>
        <p:nvPicPr>
          <p:cNvPr id="745" name="Google Shape;745;p72">
            <a:hlinkClick r:id="rId6"/>
          </p:cNvPr>
          <p:cNvPicPr preferRelativeResize="0"/>
          <p:nvPr/>
        </p:nvPicPr>
        <p:blipFill rotWithShape="1">
          <a:blip r:embed="rId7">
            <a:alphaModFix/>
          </a:blip>
          <a:srcRect b="0" l="0" r="0" t="0"/>
          <a:stretch/>
        </p:blipFill>
        <p:spPr>
          <a:xfrm>
            <a:off x="1052158" y="6767039"/>
            <a:ext cx="210841" cy="210825"/>
          </a:xfrm>
          <a:prstGeom prst="rect">
            <a:avLst/>
          </a:prstGeom>
          <a:noFill/>
          <a:ln>
            <a:noFill/>
          </a:ln>
        </p:spPr>
      </p:pic>
      <p:pic>
        <p:nvPicPr>
          <p:cNvPr id="746" name="Google Shape;746;p72">
            <a:hlinkClick r:id="rId8"/>
          </p:cNvPr>
          <p:cNvPicPr preferRelativeResize="0"/>
          <p:nvPr/>
        </p:nvPicPr>
        <p:blipFill rotWithShape="1">
          <a:blip r:embed="rId9">
            <a:alphaModFix/>
          </a:blip>
          <a:srcRect b="0" l="0" r="0" t="0"/>
          <a:stretch/>
        </p:blipFill>
        <p:spPr>
          <a:xfrm>
            <a:off x="1450987" y="6767039"/>
            <a:ext cx="210841" cy="210825"/>
          </a:xfrm>
          <a:prstGeom prst="rect">
            <a:avLst/>
          </a:prstGeom>
          <a:noFill/>
          <a:ln>
            <a:noFill/>
          </a:ln>
        </p:spPr>
      </p:pic>
      <p:pic>
        <p:nvPicPr>
          <p:cNvPr id="747" name="Google Shape;747;p72">
            <a:hlinkClick r:id="rId10"/>
          </p:cNvPr>
          <p:cNvPicPr preferRelativeResize="0"/>
          <p:nvPr/>
        </p:nvPicPr>
        <p:blipFill rotWithShape="1">
          <a:blip r:embed="rId11">
            <a:alphaModFix/>
          </a:blip>
          <a:srcRect b="0" l="0" r="0" t="0"/>
          <a:stretch/>
        </p:blipFill>
        <p:spPr>
          <a:xfrm>
            <a:off x="1849850" y="6767026"/>
            <a:ext cx="210841" cy="210825"/>
          </a:xfrm>
          <a:prstGeom prst="rect">
            <a:avLst/>
          </a:prstGeom>
          <a:noFill/>
          <a:ln>
            <a:noFill/>
          </a:ln>
        </p:spPr>
      </p:pic>
      <p:sp>
        <p:nvSpPr>
          <p:cNvPr id="748" name="Google Shape;748;p72"/>
          <p:cNvSpPr txBox="1"/>
          <p:nvPr/>
        </p:nvSpPr>
        <p:spPr>
          <a:xfrm>
            <a:off x="554450" y="642456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000000"/>
                </a:solidFill>
                <a:latin typeface="Avenir"/>
                <a:ea typeface="Avenir"/>
                <a:cs typeface="Avenir"/>
                <a:sym typeface="Avenir"/>
              </a:rPr>
              <a:t>Follow us for all the latest news and insights:</a:t>
            </a:r>
            <a:endParaRPr b="1" i="0" sz="1000" u="none" cap="none" strike="noStrike">
              <a:solidFill>
                <a:srgbClr val="0FA1E2"/>
              </a:solidFill>
              <a:latin typeface="Avenir"/>
              <a:ea typeface="Avenir"/>
              <a:cs typeface="Avenir"/>
              <a:sym typeface="Avenir"/>
            </a:endParaRPr>
          </a:p>
        </p:txBody>
      </p:sp>
      <p:pic>
        <p:nvPicPr>
          <p:cNvPr id="749" name="Google Shape;749;p72">
            <a:hlinkClick r:id="rId12"/>
          </p:cNvPr>
          <p:cNvPicPr preferRelativeResize="0"/>
          <p:nvPr/>
        </p:nvPicPr>
        <p:blipFill rotWithShape="1">
          <a:blip r:embed="rId13">
            <a:alphaModFix/>
          </a:blip>
          <a:srcRect b="0" l="0" r="0" t="0"/>
          <a:stretch/>
        </p:blipFill>
        <p:spPr>
          <a:xfrm>
            <a:off x="554450" y="373250"/>
            <a:ext cx="1543232" cy="433800"/>
          </a:xfrm>
          <a:prstGeom prst="rect">
            <a:avLst/>
          </a:prstGeom>
          <a:noFill/>
          <a:ln>
            <a:noFill/>
          </a:ln>
        </p:spPr>
      </p:pic>
      <p:sp>
        <p:nvSpPr>
          <p:cNvPr id="750" name="Google Shape;750;p72"/>
          <p:cNvSpPr txBox="1"/>
          <p:nvPr/>
        </p:nvSpPr>
        <p:spPr>
          <a:xfrm>
            <a:off x="554450" y="725072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000000"/>
                </a:solidFill>
                <a:latin typeface="Avenir"/>
                <a:ea typeface="Avenir"/>
                <a:cs typeface="Avenir"/>
                <a:sym typeface="Avenir"/>
              </a:rPr>
              <a:t>© 2021 impact.com. All rights reserved. </a:t>
            </a:r>
            <a:endParaRPr b="1" i="0" sz="800" u="none" cap="none" strike="noStrike">
              <a:solidFill>
                <a:srgbClr val="000000"/>
              </a:solidFill>
              <a:latin typeface="Avenir"/>
              <a:ea typeface="Avenir"/>
              <a:cs typeface="Avenir"/>
              <a:sym typeface="Avenir"/>
            </a:endParaRPr>
          </a:p>
        </p:txBody>
      </p:sp>
      <p:sp>
        <p:nvSpPr>
          <p:cNvPr id="751" name="Google Shape;751;p72"/>
          <p:cNvSpPr txBox="1"/>
          <p:nvPr/>
        </p:nvSpPr>
        <p:spPr>
          <a:xfrm>
            <a:off x="554450" y="926400"/>
            <a:ext cx="4104000" cy="44796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About impact.com</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1300"/>
              <a:buFont typeface="Arial"/>
              <a:buNone/>
            </a:pPr>
            <a:r>
              <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700"/>
              </a:spcBef>
              <a:spcAft>
                <a:spcPts val="0"/>
              </a:spcAft>
              <a:buClr>
                <a:srgbClr val="000000"/>
              </a:buClr>
              <a:buSzPts val="1100"/>
              <a:buFont typeface="Arial"/>
              <a:buNone/>
            </a:pPr>
            <a:r>
              <a:rPr b="0" i="0" lang="en" sz="1300" u="none" cap="none" strike="noStrike">
                <a:solidFill>
                  <a:schemeClr val="hlink"/>
                </a:solidFill>
                <a:uFill>
                  <a:noFill/>
                </a:uFill>
                <a:latin typeface="Avenir"/>
                <a:ea typeface="Avenir"/>
                <a:cs typeface="Avenir"/>
                <a:sym typeface="Avenir"/>
                <a:hlinkClick r:id="rId14"/>
              </a:rPr>
              <a:t>impact.com</a:t>
            </a:r>
            <a:r>
              <a:rPr b="0" i="0" lang="en" sz="1300" u="none" cap="none" strike="noStrike">
                <a:solidFill>
                  <a:srgbClr val="2D3E50"/>
                </a:solidFill>
                <a:latin typeface="Avenir"/>
                <a:ea typeface="Avenir"/>
                <a:cs typeface="Avenir"/>
                <a:sym typeface="Avenir"/>
              </a:rPr>
              <a:t> is the leading global partnership management platform and has been transforming the way enterprises manage and optimize all types of partnerships — including affiliates, influencers, commerce content publishers, B2B, and more — since its founding in 2008.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7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Through its integrated end-to-end solution,</a:t>
            </a:r>
            <a:r>
              <a:rPr b="0" i="0" lang="en" sz="1300" u="none" cap="none" strike="noStrike">
                <a:solidFill>
                  <a:schemeClr val="hlink"/>
                </a:solidFill>
                <a:uFill>
                  <a:noFill/>
                </a:uFill>
                <a:latin typeface="Avenir"/>
                <a:ea typeface="Avenir"/>
                <a:cs typeface="Avenir"/>
                <a:sym typeface="Avenir"/>
                <a:hlinkClick r:id="rId15"/>
              </a:rPr>
              <a:t> impact.com</a:t>
            </a:r>
            <a:r>
              <a:rPr b="0" i="0" lang="en" sz="1300" u="none" cap="none" strike="noStrike">
                <a:solidFill>
                  <a:srgbClr val="2D3E50"/>
                </a:solidFill>
                <a:latin typeface="Avenir"/>
                <a:ea typeface="Avenir"/>
                <a:cs typeface="Avenir"/>
                <a:sym typeface="Avenir"/>
              </a:rPr>
              <a:t> accelerates business growth by automating the full partnership life cycle, including discovery, recruitment, contracting, engagement, fraud protection, optimization, and payment processing.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7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To learn more about how</a:t>
            </a:r>
            <a:r>
              <a:rPr b="0" i="0" lang="en" sz="1300" u="none" cap="none" strike="noStrike">
                <a:solidFill>
                  <a:schemeClr val="hlink"/>
                </a:solidFill>
                <a:uFill>
                  <a:noFill/>
                </a:uFill>
                <a:latin typeface="Avenir"/>
                <a:ea typeface="Avenir"/>
                <a:cs typeface="Avenir"/>
                <a:sym typeface="Avenir"/>
                <a:hlinkClick r:id="rId16"/>
              </a:rPr>
              <a:t> impact.com</a:t>
            </a:r>
            <a:r>
              <a:rPr b="0" i="0" lang="en" sz="1300" u="none" cap="none" strike="noStrike">
                <a:solidFill>
                  <a:srgbClr val="2D3E50"/>
                </a:solidFill>
                <a:latin typeface="Avenir"/>
                <a:ea typeface="Avenir"/>
                <a:cs typeface="Avenir"/>
                <a:sym typeface="Avenir"/>
              </a:rPr>
              <a:t>’s technology platform and partnerships marketplace is driving revenue growth for global enterprise brands such as Walmart, Uber, Shopify, Lenovo, L’Oreal, Fanatics, Levi’s and 1-800-Flowers, visit</a:t>
            </a:r>
            <a:r>
              <a:rPr b="0" i="0" lang="en" sz="1300" u="none" cap="none" strike="noStrike">
                <a:solidFill>
                  <a:schemeClr val="hlink"/>
                </a:solidFill>
                <a:uFill>
                  <a:noFill/>
                </a:uFill>
                <a:latin typeface="Avenir"/>
                <a:ea typeface="Avenir"/>
                <a:cs typeface="Avenir"/>
                <a:sym typeface="Avenir"/>
                <a:hlinkClick r:id="rId17"/>
              </a:rPr>
              <a:t> www.impact.com</a:t>
            </a:r>
            <a:r>
              <a:rPr b="0" i="0" lang="en" sz="1300" u="none" cap="none" strike="noStrike">
                <a:solidFill>
                  <a:srgbClr val="2D3E50"/>
                </a:solidFill>
                <a:latin typeface="Avenir"/>
                <a:ea typeface="Avenir"/>
                <a:cs typeface="Avenir"/>
                <a:sym typeface="Avenir"/>
              </a:rPr>
              <a:t>.</a:t>
            </a:r>
            <a:endParaRPr b="0" i="0" sz="12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1200"/>
              </a:spcAft>
              <a:buClr>
                <a:srgbClr val="000000"/>
              </a:buClr>
              <a:buSzPts val="1200"/>
              <a:buFont typeface="Arial"/>
              <a:buNone/>
            </a:pPr>
            <a:r>
              <a:t/>
            </a:r>
            <a:endParaRPr b="0" i="0" sz="1200" u="none" cap="none" strike="noStrike">
              <a:solidFill>
                <a:srgbClr val="2D3E50"/>
              </a:solidFill>
              <a:latin typeface="Avenir"/>
              <a:ea typeface="Avenir"/>
              <a:cs typeface="Avenir"/>
              <a:sym typeface="Avenir"/>
            </a:endParaRPr>
          </a:p>
        </p:txBody>
      </p:sp>
      <p:pic>
        <p:nvPicPr>
          <p:cNvPr id="752" name="Google Shape;752;p72"/>
          <p:cNvPicPr preferRelativeResize="0"/>
          <p:nvPr/>
        </p:nvPicPr>
        <p:blipFill rotWithShape="1">
          <a:blip r:embed="rId18">
            <a:alphaModFix/>
          </a:blip>
          <a:srcRect b="0" l="0" r="0" t="0"/>
          <a:stretch/>
        </p:blipFill>
        <p:spPr>
          <a:xfrm>
            <a:off x="7599850" y="6945076"/>
            <a:ext cx="2262450" cy="635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35"/>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182" name="Google Shape;182;p3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183" name="Google Shape;183;p35"/>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184" name="Google Shape;184;p35"/>
          <p:cNvSpPr txBox="1"/>
          <p:nvPr/>
        </p:nvSpPr>
        <p:spPr>
          <a:xfrm>
            <a:off x="2474125" y="1075875"/>
            <a:ext cx="6860400" cy="17601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What are influencers?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330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Influencers are social media superstars, tastemakers, trendsetters, and knowledge leaders who have amassed sizable networks of followers on social media.</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Theoretically, anyone who self-identifies as a trendsetter or plugs a product on social media can be considered an “influencer.” But what sets influencers apart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from the “average Joe” is the quantifiable amount of clout they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wield with their followers. What’s even more valuable than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their number of followers is the trust their audiences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place in them.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Audiences place a premium on authenticity. So if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an influencer has done a good job of cultivating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trust through engaging content that resonates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with followers, they can parlay that trust into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lucrative partnership opportunities with brands.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90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p:txBody>
      </p:sp>
      <p:pic>
        <p:nvPicPr>
          <p:cNvPr id="185" name="Google Shape;185;p35"/>
          <p:cNvPicPr preferRelativeResize="0"/>
          <p:nvPr/>
        </p:nvPicPr>
        <p:blipFill rotWithShape="1">
          <a:blip r:embed="rId4">
            <a:alphaModFix/>
          </a:blip>
          <a:srcRect b="0" l="21875" r="21873" t="0"/>
          <a:stretch/>
        </p:blipFill>
        <p:spPr>
          <a:xfrm>
            <a:off x="6277259" y="3146778"/>
            <a:ext cx="4666500" cy="4666500"/>
          </a:xfrm>
          <a:prstGeom prst="ellipse">
            <a:avLst/>
          </a:prstGeom>
          <a:noFill/>
          <a:ln>
            <a:noFill/>
          </a:ln>
        </p:spPr>
      </p:pic>
      <p:pic>
        <p:nvPicPr>
          <p:cNvPr id="186" name="Google Shape;186;p35">
            <a:hlinkClick r:id="rId5"/>
          </p:cNvPr>
          <p:cNvPicPr preferRelativeResize="0"/>
          <p:nvPr/>
        </p:nvPicPr>
        <p:blipFill rotWithShape="1">
          <a:blip r:embed="rId6">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pic>
        <p:nvPicPr>
          <p:cNvPr id="191" name="Google Shape;191;p36"/>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192" name="Google Shape;192;p3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193" name="Google Shape;193;p3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194" name="Google Shape;194;p3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195" name="Google Shape;195;p3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96" name="Google Shape;196;p36"/>
          <p:cNvSpPr txBox="1"/>
          <p:nvPr/>
        </p:nvSpPr>
        <p:spPr>
          <a:xfrm>
            <a:off x="2474125" y="1075875"/>
            <a:ext cx="6940200" cy="2481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Influencers can vary by niche or content type, but typically they fall into one of the following categories (based on audience size):</a:t>
            </a:r>
            <a:endParaRPr b="1" i="0" sz="1600" u="none" cap="none" strike="noStrike">
              <a:solidFill>
                <a:srgbClr val="E40046"/>
              </a:solidFill>
              <a:latin typeface="Proxima Nova"/>
              <a:ea typeface="Proxima Nova"/>
              <a:cs typeface="Proxima Nova"/>
              <a:sym typeface="Proxima Nova"/>
            </a:endParaRPr>
          </a:p>
          <a:p>
            <a:pPr indent="0" lvl="0" marL="914400" marR="0" rtl="0" algn="l">
              <a:lnSpc>
                <a:spcPct val="130000"/>
              </a:lnSpc>
              <a:spcBef>
                <a:spcPts val="200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Celebrities or ce“web”rities  </a:t>
            </a:r>
            <a:r>
              <a:rPr b="0" i="0" lang="en" sz="1300" u="none" cap="none" strike="noStrike">
                <a:solidFill>
                  <a:srgbClr val="2D3E50"/>
                </a:solidFill>
                <a:latin typeface="Avenir"/>
                <a:ea typeface="Avenir"/>
                <a:cs typeface="Avenir"/>
                <a:sym typeface="Avenir"/>
              </a:rPr>
              <a:t>(1m+ followers)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Traditionally, celebrities are actors, artists, musicians, or athletes. Ce“web”rities are a subcategory of celebrities who have gained fame on the internet and now are universally recognized. </a:t>
            </a:r>
            <a:endParaRPr b="1" i="0" sz="1300" u="none" cap="none" strike="noStrike">
              <a:solidFill>
                <a:srgbClr val="2D3E50"/>
              </a:solidFill>
              <a:latin typeface="Proxima Nova"/>
              <a:ea typeface="Proxima Nova"/>
              <a:cs typeface="Proxima Nova"/>
              <a:sym typeface="Proxima Nova"/>
            </a:endParaRPr>
          </a:p>
          <a:p>
            <a:pPr indent="0" lvl="0" marL="914400" marR="0" rtl="0" algn="l">
              <a:lnSpc>
                <a:spcPct val="130000"/>
              </a:lnSpc>
              <a:spcBef>
                <a:spcPts val="240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Macro-influencers  </a:t>
            </a:r>
            <a:r>
              <a:rPr b="0" i="0" lang="en" sz="1300" u="none" cap="none" strike="noStrike">
                <a:solidFill>
                  <a:srgbClr val="2D3E50"/>
                </a:solidFill>
                <a:latin typeface="Avenir"/>
                <a:ea typeface="Avenir"/>
                <a:cs typeface="Avenir"/>
                <a:sym typeface="Avenir"/>
              </a:rPr>
              <a:t>(10k–1m followers)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These individuals have amassed their following through social media. Some may be local celebrities whose renown has been amplified by social tools, while others may be digitally-famous category experts. </a:t>
            </a:r>
            <a:endParaRPr b="0" i="0" sz="1300" u="none" cap="none" strike="noStrike">
              <a:solidFill>
                <a:srgbClr val="2D3E50"/>
              </a:solidFill>
              <a:latin typeface="Avenir"/>
              <a:ea typeface="Avenir"/>
              <a:cs typeface="Avenir"/>
              <a:sym typeface="Avenir"/>
            </a:endParaRPr>
          </a:p>
          <a:p>
            <a:pPr indent="0" lvl="0" marL="914400" marR="0" rtl="0" algn="l">
              <a:lnSpc>
                <a:spcPct val="130000"/>
              </a:lnSpc>
              <a:spcBef>
                <a:spcPts val="240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Micro-influencers  </a:t>
            </a:r>
            <a:r>
              <a:rPr b="0" i="0" lang="en" sz="1300" u="none" cap="none" strike="noStrike">
                <a:solidFill>
                  <a:srgbClr val="2D3E50"/>
                </a:solidFill>
                <a:latin typeface="Avenir"/>
                <a:ea typeface="Avenir"/>
                <a:cs typeface="Avenir"/>
                <a:sym typeface="Avenir"/>
              </a:rPr>
              <a:t>(&lt;10k followers)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Micro-influencers are numerous in quantity but often too fragmented to be managed in a high-touch way. However, they boast an average 3.86 percent engagement rate, while their ce“web”rities counterparts only yield 1.21 percent.</a:t>
            </a:r>
            <a:r>
              <a:rPr b="0" baseline="30000" i="0" lang="en" sz="1300" u="none" cap="none" strike="noStrike">
                <a:solidFill>
                  <a:srgbClr val="2D3E50"/>
                </a:solidFill>
                <a:latin typeface="Avenir"/>
                <a:ea typeface="Avenir"/>
                <a:cs typeface="Avenir"/>
                <a:sym typeface="Avenir"/>
              </a:rPr>
              <a:t>1</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sp>
        <p:nvSpPr>
          <p:cNvPr id="197" name="Google Shape;197;p36"/>
          <p:cNvSpPr/>
          <p:nvPr/>
        </p:nvSpPr>
        <p:spPr>
          <a:xfrm>
            <a:off x="2595013" y="3429076"/>
            <a:ext cx="594300" cy="594300"/>
          </a:xfrm>
          <a:prstGeom prst="ellipse">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p36"/>
          <p:cNvSpPr/>
          <p:nvPr/>
        </p:nvSpPr>
        <p:spPr>
          <a:xfrm>
            <a:off x="2595013" y="2124509"/>
            <a:ext cx="594300" cy="594300"/>
          </a:xfrm>
          <a:prstGeom prst="ellipse">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9" name="Google Shape;199;p36"/>
          <p:cNvPicPr preferRelativeResize="0"/>
          <p:nvPr/>
        </p:nvPicPr>
        <p:blipFill rotWithShape="1">
          <a:blip r:embed="rId5">
            <a:alphaModFix/>
          </a:blip>
          <a:srcRect b="27" l="0" r="0" t="29"/>
          <a:stretch/>
        </p:blipFill>
        <p:spPr>
          <a:xfrm>
            <a:off x="2644525" y="2175651"/>
            <a:ext cx="496500" cy="492000"/>
          </a:xfrm>
          <a:prstGeom prst="ellipse">
            <a:avLst/>
          </a:prstGeom>
          <a:noFill/>
          <a:ln>
            <a:noFill/>
          </a:ln>
        </p:spPr>
      </p:pic>
      <p:pic>
        <p:nvPicPr>
          <p:cNvPr id="200" name="Google Shape;200;p36"/>
          <p:cNvPicPr preferRelativeResize="0"/>
          <p:nvPr/>
        </p:nvPicPr>
        <p:blipFill rotWithShape="1">
          <a:blip r:embed="rId6">
            <a:alphaModFix/>
          </a:blip>
          <a:srcRect b="27" l="0" r="0" t="29"/>
          <a:stretch/>
        </p:blipFill>
        <p:spPr>
          <a:xfrm>
            <a:off x="2643925" y="3480235"/>
            <a:ext cx="496500" cy="492000"/>
          </a:xfrm>
          <a:prstGeom prst="ellipse">
            <a:avLst/>
          </a:prstGeom>
          <a:noFill/>
          <a:ln>
            <a:noFill/>
          </a:ln>
        </p:spPr>
      </p:pic>
      <p:sp>
        <p:nvSpPr>
          <p:cNvPr id="201" name="Google Shape;201;p36"/>
          <p:cNvSpPr/>
          <p:nvPr/>
        </p:nvSpPr>
        <p:spPr>
          <a:xfrm>
            <a:off x="2595013" y="4787627"/>
            <a:ext cx="594300" cy="594300"/>
          </a:xfrm>
          <a:prstGeom prst="ellipse">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02" name="Google Shape;202;p36"/>
          <p:cNvPicPr preferRelativeResize="0"/>
          <p:nvPr/>
        </p:nvPicPr>
        <p:blipFill rotWithShape="1">
          <a:blip r:embed="rId7">
            <a:alphaModFix/>
          </a:blip>
          <a:srcRect b="27" l="0" r="0" t="29"/>
          <a:stretch/>
        </p:blipFill>
        <p:spPr>
          <a:xfrm>
            <a:off x="2643925" y="4838777"/>
            <a:ext cx="496500" cy="492000"/>
          </a:xfrm>
          <a:prstGeom prst="ellipse">
            <a:avLst/>
          </a:prstGeom>
          <a:noFill/>
          <a:ln>
            <a:noFill/>
          </a:ln>
        </p:spPr>
      </p:pic>
      <p:sp>
        <p:nvSpPr>
          <p:cNvPr id="203" name="Google Shape;203;p36"/>
          <p:cNvSpPr txBox="1"/>
          <p:nvPr/>
        </p:nvSpPr>
        <p:spPr>
          <a:xfrm>
            <a:off x="2474125" y="6983100"/>
            <a:ext cx="60570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“100 Influencer marketing statistics for 2021,” Influencer Marketing Hub, April 22, 2021. </a:t>
            </a:r>
            <a:r>
              <a:rPr b="0" i="0" lang="en" sz="800" u="sng" cap="none" strike="noStrike">
                <a:solidFill>
                  <a:schemeClr val="hlink"/>
                </a:solidFill>
                <a:latin typeface="Avenir"/>
                <a:ea typeface="Avenir"/>
                <a:cs typeface="Avenir"/>
                <a:sym typeface="Avenir"/>
                <a:hlinkClick r:id="rId8"/>
              </a:rPr>
              <a:t>https://influencermarketinghub.com/influencer-marketing-statistics/</a:t>
            </a:r>
            <a:endParaRPr b="0" i="0" sz="800" u="none" cap="none" strike="noStrike">
              <a:solidFill>
                <a:srgbClr val="0FA1E2"/>
              </a:solidFill>
              <a:latin typeface="Avenir"/>
              <a:ea typeface="Avenir"/>
              <a:cs typeface="Avenir"/>
              <a:sym typeface="Avenir"/>
            </a:endParaRPr>
          </a:p>
        </p:txBody>
      </p:sp>
      <p:pic>
        <p:nvPicPr>
          <p:cNvPr id="204" name="Google Shape;204;p36">
            <a:hlinkClick r:id="rId9"/>
          </p:cNvPr>
          <p:cNvPicPr preferRelativeResize="0"/>
          <p:nvPr/>
        </p:nvPicPr>
        <p:blipFill rotWithShape="1">
          <a:blip r:embed="rId10">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pic>
        <p:nvPicPr>
          <p:cNvPr id="209" name="Google Shape;209;p37"/>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210" name="Google Shape;210;p3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211" name="Google Shape;211;p3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12" name="Google Shape;212;p37"/>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213" name="Google Shape;213;p37"/>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14" name="Google Shape;214;p37"/>
          <p:cNvSpPr txBox="1"/>
          <p:nvPr/>
        </p:nvSpPr>
        <p:spPr>
          <a:xfrm>
            <a:off x="2474125" y="1075875"/>
            <a:ext cx="6940200" cy="2481600"/>
          </a:xfrm>
          <a:prstGeom prst="rect">
            <a:avLst/>
          </a:prstGeom>
          <a:noFill/>
          <a:ln>
            <a:noFill/>
          </a:ln>
        </p:spPr>
        <p:txBody>
          <a:bodyPr anchorCtr="0" anchor="t" bIns="113100" lIns="113100" spcFirstLastPara="1" rIns="113100" wrap="square" tIns="113100">
            <a:noAutofit/>
          </a:bodyPr>
          <a:lstStyle/>
          <a:p>
            <a:pPr indent="0" lvl="0" marL="914400" marR="0" rtl="0" algn="l">
              <a:lnSpc>
                <a:spcPct val="130000"/>
              </a:lnSpc>
              <a:spcBef>
                <a:spcPts val="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Nano-influencers</a:t>
            </a:r>
            <a:br>
              <a:rPr b="1" i="0" lang="en" sz="1300" u="none" cap="none" strike="noStrike">
                <a:solidFill>
                  <a:srgbClr val="2D3E50"/>
                </a:solidFill>
                <a:latin typeface="Proxima Nova"/>
                <a:ea typeface="Proxima Nova"/>
                <a:cs typeface="Proxima Nova"/>
                <a:sym typeface="Proxima Nova"/>
              </a:rPr>
            </a:br>
            <a:r>
              <a:rPr b="0" i="0" lang="en" sz="1300" u="none" cap="none" strike="noStrike">
                <a:solidFill>
                  <a:srgbClr val="2D3E50"/>
                </a:solidFill>
                <a:latin typeface="Avenir"/>
                <a:ea typeface="Avenir"/>
                <a:cs typeface="Avenir"/>
                <a:sym typeface="Avenir"/>
              </a:rPr>
              <a:t>This type of influencer has a solid affinity for a brand and continually says good things about it, even if they aren’t compensated for product endorsements. </a:t>
            </a:r>
            <a:endParaRPr b="0" i="0" sz="1300" u="none" cap="none" strike="noStrike">
              <a:solidFill>
                <a:srgbClr val="2D3E50"/>
              </a:solidFill>
              <a:latin typeface="Avenir"/>
              <a:ea typeface="Avenir"/>
              <a:cs typeface="Avenir"/>
              <a:sym typeface="Avenir"/>
            </a:endParaRPr>
          </a:p>
          <a:p>
            <a:pPr indent="0" lvl="0" marL="914400" marR="0" rtl="0" algn="l">
              <a:lnSpc>
                <a:spcPct val="130000"/>
              </a:lnSpc>
              <a:spcBef>
                <a:spcPts val="2400"/>
              </a:spcBef>
              <a:spcAft>
                <a:spcPts val="100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Brand ambassadors</a:t>
            </a:r>
            <a:br>
              <a:rPr b="1" i="0" lang="en" sz="1300" u="none" cap="none" strike="noStrike">
                <a:solidFill>
                  <a:srgbClr val="2D3E50"/>
                </a:solidFill>
                <a:latin typeface="Proxima Nova"/>
                <a:ea typeface="Proxima Nova"/>
                <a:cs typeface="Proxima Nova"/>
                <a:sym typeface="Proxima Nova"/>
              </a:rPr>
            </a:br>
            <a:r>
              <a:rPr b="0" i="0" lang="en" sz="1300" u="none" cap="none" strike="noStrike">
                <a:solidFill>
                  <a:srgbClr val="2D3E50"/>
                </a:solidFill>
                <a:latin typeface="Avenir"/>
                <a:ea typeface="Avenir"/>
                <a:cs typeface="Avenir"/>
                <a:sym typeface="Avenir"/>
              </a:rPr>
              <a:t>Some brands treat influencers as brand ambassadors. Brands will commit to year-long relationships, throughout which these influencers post in exchange for money, promotions, or product. Some brands even create evergreen campaigns by recruiting a permanent bench of influencers to cyclically reactivate.</a:t>
            </a:r>
            <a:endParaRPr b="0" i="0" sz="1300" u="none" cap="none" strike="noStrike">
              <a:solidFill>
                <a:srgbClr val="2D3E50"/>
              </a:solidFill>
              <a:latin typeface="Avenir"/>
              <a:ea typeface="Avenir"/>
              <a:cs typeface="Avenir"/>
              <a:sym typeface="Avenir"/>
            </a:endParaRPr>
          </a:p>
        </p:txBody>
      </p:sp>
      <p:sp>
        <p:nvSpPr>
          <p:cNvPr id="215" name="Google Shape;215;p37"/>
          <p:cNvSpPr/>
          <p:nvPr/>
        </p:nvSpPr>
        <p:spPr>
          <a:xfrm>
            <a:off x="2595013" y="1233259"/>
            <a:ext cx="594300" cy="594300"/>
          </a:xfrm>
          <a:prstGeom prst="ellipse">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37"/>
          <p:cNvSpPr/>
          <p:nvPr/>
        </p:nvSpPr>
        <p:spPr>
          <a:xfrm>
            <a:off x="2595013" y="2275826"/>
            <a:ext cx="594300" cy="594300"/>
          </a:xfrm>
          <a:prstGeom prst="ellipse">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17" name="Google Shape;217;p37"/>
          <p:cNvPicPr preferRelativeResize="0"/>
          <p:nvPr/>
        </p:nvPicPr>
        <p:blipFill rotWithShape="1">
          <a:blip r:embed="rId5">
            <a:alphaModFix/>
          </a:blip>
          <a:srcRect b="27" l="0" r="0" t="29"/>
          <a:stretch/>
        </p:blipFill>
        <p:spPr>
          <a:xfrm>
            <a:off x="2643925" y="1284409"/>
            <a:ext cx="496500" cy="492000"/>
          </a:xfrm>
          <a:prstGeom prst="ellipse">
            <a:avLst/>
          </a:prstGeom>
          <a:noFill/>
          <a:ln>
            <a:noFill/>
          </a:ln>
        </p:spPr>
      </p:pic>
      <p:pic>
        <p:nvPicPr>
          <p:cNvPr id="218" name="Google Shape;218;p37"/>
          <p:cNvPicPr preferRelativeResize="0"/>
          <p:nvPr/>
        </p:nvPicPr>
        <p:blipFill rotWithShape="1">
          <a:blip r:embed="rId6">
            <a:alphaModFix/>
          </a:blip>
          <a:srcRect b="2657" l="0" r="0" t="-2608"/>
          <a:stretch/>
        </p:blipFill>
        <p:spPr>
          <a:xfrm>
            <a:off x="2643925" y="2326976"/>
            <a:ext cx="496500" cy="492000"/>
          </a:xfrm>
          <a:prstGeom prst="ellipse">
            <a:avLst/>
          </a:prstGeom>
          <a:noFill/>
          <a:ln>
            <a:noFill/>
          </a:ln>
        </p:spPr>
      </p:pic>
      <p:pic>
        <p:nvPicPr>
          <p:cNvPr id="219" name="Google Shape;219;p37">
            <a:hlinkClick r:id="rId7"/>
          </p:cNvPr>
          <p:cNvPicPr preferRelativeResize="0"/>
          <p:nvPr/>
        </p:nvPicPr>
        <p:blipFill rotWithShape="1">
          <a:blip r:embed="rId8">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id="224" name="Google Shape;224;p38"/>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225" name="Google Shape;225;p3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226" name="Google Shape;226;p38"/>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27" name="Google Shape;227;p3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228" name="Google Shape;228;p38"/>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29" name="Google Shape;229;p38"/>
          <p:cNvSpPr txBox="1"/>
          <p:nvPr/>
        </p:nvSpPr>
        <p:spPr>
          <a:xfrm>
            <a:off x="2474125" y="1075875"/>
            <a:ext cx="6940200" cy="89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The influencer ecosystem can be further broken down by type </a:t>
            </a:r>
            <a:br>
              <a:rPr b="1" i="0" lang="en" sz="1600" u="none" cap="none" strike="noStrike">
                <a:solidFill>
                  <a:srgbClr val="E40046"/>
                </a:solidFill>
                <a:latin typeface="Proxima Nova"/>
                <a:ea typeface="Proxima Nova"/>
                <a:cs typeface="Proxima Nova"/>
                <a:sym typeface="Proxima Nova"/>
              </a:rPr>
            </a:br>
            <a:r>
              <a:rPr b="1" i="0" lang="en" sz="1600" u="none" cap="none" strike="noStrike">
                <a:solidFill>
                  <a:srgbClr val="E40046"/>
                </a:solidFill>
                <a:latin typeface="Proxima Nova"/>
                <a:ea typeface="Proxima Nova"/>
                <a:cs typeface="Proxima Nova"/>
                <a:sym typeface="Proxima Nova"/>
              </a:rPr>
              <a:t>of content creator: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Personalities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Influencers who produce their social presence like a reality show. You know what they ate for breakfast, who their best friends are, and their favorite candle scent.</a:t>
            </a:r>
            <a:endParaRPr b="0" i="0" sz="1300" u="none" cap="none" strike="noStrike">
              <a:solidFill>
                <a:srgbClr val="2D3E50"/>
              </a:solidFill>
              <a:latin typeface="Avenir"/>
              <a:ea typeface="Avenir"/>
              <a:cs typeface="Avenir"/>
              <a:sym typeface="Avenir"/>
            </a:endParaRPr>
          </a:p>
          <a:p>
            <a:pPr indent="0" lvl="0" marL="0" marR="3474720" rtl="0" algn="l">
              <a:lnSpc>
                <a:spcPct val="130000"/>
              </a:lnSpc>
              <a:spcBef>
                <a:spcPts val="240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Visual informants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Your standard social influencer. They’re there, they’ve got a following based on who they are, who they know, or what they’ve worked on, and  they can be excellent arbiters of taste and extensions of a brand.</a:t>
            </a:r>
            <a:endParaRPr b="0" i="0" sz="1300" u="none" cap="none" strike="noStrike">
              <a:solidFill>
                <a:srgbClr val="2D3E50"/>
              </a:solidFill>
              <a:latin typeface="Avenir"/>
              <a:ea typeface="Avenir"/>
              <a:cs typeface="Avenir"/>
              <a:sym typeface="Avenir"/>
            </a:endParaRPr>
          </a:p>
          <a:p>
            <a:pPr indent="0" lvl="0" marL="0" marR="3474720" rtl="0" algn="l">
              <a:lnSpc>
                <a:spcPct val="130000"/>
              </a:lnSpc>
              <a:spcBef>
                <a:spcPts val="2400"/>
              </a:spcBef>
              <a:spcAft>
                <a:spcPts val="90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Creativists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Old-school visual talents that generally come from an artistic background. They’ll post a beautiful picture of a coffee mug, and while that content may not convert well, it can be successfully deployed by a brand across its owned and paid channels.</a:t>
            </a:r>
            <a:endParaRPr b="0" i="0" sz="1300" u="none" cap="none" strike="noStrike">
              <a:solidFill>
                <a:srgbClr val="2D3E50"/>
              </a:solidFill>
              <a:latin typeface="Avenir"/>
              <a:ea typeface="Avenir"/>
              <a:cs typeface="Avenir"/>
              <a:sym typeface="Avenir"/>
            </a:endParaRPr>
          </a:p>
        </p:txBody>
      </p:sp>
      <p:pic>
        <p:nvPicPr>
          <p:cNvPr id="230" name="Google Shape;230;p38"/>
          <p:cNvPicPr preferRelativeResize="0"/>
          <p:nvPr/>
        </p:nvPicPr>
        <p:blipFill rotWithShape="1">
          <a:blip r:embed="rId5">
            <a:alphaModFix/>
          </a:blip>
          <a:srcRect b="0" l="0" r="39008" t="0"/>
          <a:stretch/>
        </p:blipFill>
        <p:spPr>
          <a:xfrm>
            <a:off x="6741650" y="3217775"/>
            <a:ext cx="1883899" cy="2732827"/>
          </a:xfrm>
          <a:prstGeom prst="rect">
            <a:avLst/>
          </a:prstGeom>
          <a:noFill/>
          <a:ln>
            <a:noFill/>
          </a:ln>
        </p:spPr>
      </p:pic>
      <p:pic>
        <p:nvPicPr>
          <p:cNvPr id="231" name="Google Shape;231;p38">
            <a:hlinkClick r:id="rId6"/>
          </p:cNvPr>
          <p:cNvPicPr preferRelativeResize="0"/>
          <p:nvPr/>
        </p:nvPicPr>
        <p:blipFill rotWithShape="1">
          <a:blip r:embed="rId7">
            <a:alphaModFix/>
          </a:blip>
          <a:srcRect b="0" l="0" r="0" t="0"/>
          <a:stretch/>
        </p:blipFill>
        <p:spPr>
          <a:xfrm>
            <a:off x="554450" y="373250"/>
            <a:ext cx="1543232" cy="433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pic>
        <p:nvPicPr>
          <p:cNvPr id="236" name="Google Shape;236;p39"/>
          <p:cNvPicPr preferRelativeResize="0"/>
          <p:nvPr/>
        </p:nvPicPr>
        <p:blipFill rotWithShape="1">
          <a:blip r:embed="rId3">
            <a:alphaModFix amt="10000"/>
          </a:blip>
          <a:srcRect b="12523" l="-55610" r="55610" t="12524"/>
          <a:stretch/>
        </p:blipFill>
        <p:spPr>
          <a:xfrm>
            <a:off x="-6505525" y="-1188375"/>
            <a:ext cx="10637100" cy="10637100"/>
          </a:xfrm>
          <a:prstGeom prst="donut">
            <a:avLst>
              <a:gd fmla="val 19423" name="adj"/>
            </a:avLst>
          </a:prstGeom>
          <a:noFill/>
          <a:ln>
            <a:noFill/>
          </a:ln>
        </p:spPr>
      </p:pic>
      <p:sp>
        <p:nvSpPr>
          <p:cNvPr id="237" name="Google Shape;237;p39"/>
          <p:cNvSpPr txBox="1"/>
          <p:nvPr/>
        </p:nvSpPr>
        <p:spPr>
          <a:xfrm>
            <a:off x="2474125" y="1075875"/>
            <a:ext cx="6860400" cy="4329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200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How exactly do influencers get paid?</a:t>
            </a:r>
            <a:endParaRPr b="1" i="0" sz="2000" u="none" cap="none" strike="noStrike">
              <a:solidFill>
                <a:srgbClr val="2D3E50"/>
              </a:solidFill>
              <a:latin typeface="Proxima Nova"/>
              <a:ea typeface="Proxima Nova"/>
              <a:cs typeface="Proxima Nova"/>
              <a:sym typeface="Proxima Nova"/>
            </a:endParaRPr>
          </a:p>
        </p:txBody>
      </p:sp>
      <p:sp>
        <p:nvSpPr>
          <p:cNvPr id="238" name="Google Shape;238;p39"/>
          <p:cNvSpPr txBox="1"/>
          <p:nvPr/>
        </p:nvSpPr>
        <p:spPr>
          <a:xfrm>
            <a:off x="2474125" y="1675789"/>
            <a:ext cx="6940200" cy="759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On a fundamental level, influencers are paid for the content they produce or the audiences they reach.</a:t>
            </a:r>
            <a:endParaRPr b="0" i="0" sz="1300" u="none" cap="none" strike="noStrike">
              <a:solidFill>
                <a:srgbClr val="2D3E50"/>
              </a:solidFill>
              <a:latin typeface="Avenir"/>
              <a:ea typeface="Avenir"/>
              <a:cs typeface="Avenir"/>
              <a:sym typeface="Avenir"/>
            </a:endParaRPr>
          </a:p>
          <a:p>
            <a:pPr indent="0" lvl="0" marL="0" marR="3456432"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Content can be delivered in a wide range of formats — from a tweet or a short post to an image or a six-second video, or even long-form blog content or video. It all depends on the influencer’s preferred format and method of content creation.</a:t>
            </a:r>
            <a:endParaRPr b="0" i="0" sz="1300" u="none" cap="none" strike="noStrike">
              <a:solidFill>
                <a:srgbClr val="2D3E50"/>
              </a:solidFill>
              <a:latin typeface="Avenir"/>
              <a:ea typeface="Avenir"/>
              <a:cs typeface="Avenir"/>
              <a:sym typeface="Avenir"/>
            </a:endParaRPr>
          </a:p>
          <a:p>
            <a:pPr indent="0" lvl="0" marL="0" marR="3456432"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But before content is created, brands and influencers need to determine payout structures and agree upon which specific actions will be compensated. Influencer payments can be fixed rates, product gifting, content licensing fees, or performance-based commissions, all indexed to business goals and outcomes — not just vanity metrics such as likes, comments, or shares. </a:t>
            </a:r>
            <a:endParaRPr b="0" i="0" sz="1300" u="none" cap="none" strike="noStrike">
              <a:solidFill>
                <a:srgbClr val="2D3E50"/>
              </a:solidFill>
              <a:latin typeface="Avenir"/>
              <a:ea typeface="Avenir"/>
              <a:cs typeface="Avenir"/>
              <a:sym typeface="Avenir"/>
            </a:endParaRPr>
          </a:p>
        </p:txBody>
      </p:sp>
      <p:sp>
        <p:nvSpPr>
          <p:cNvPr id="239" name="Google Shape;239;p3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What is influencer marketing and how does it work?</a:t>
            </a:r>
            <a:endParaRPr b="1" i="0" sz="1400" u="none" cap="none" strike="noStrike">
              <a:solidFill>
                <a:srgbClr val="2D3E50"/>
              </a:solidFill>
              <a:latin typeface="Proxima Nova"/>
              <a:ea typeface="Proxima Nova"/>
              <a:cs typeface="Proxima Nova"/>
              <a:sym typeface="Proxima Nova"/>
            </a:endParaRPr>
          </a:p>
        </p:txBody>
      </p:sp>
      <p:cxnSp>
        <p:nvCxnSpPr>
          <p:cNvPr id="240" name="Google Shape;240;p39"/>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241" name="Google Shape;241;p3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242" name="Google Shape;242;p39"/>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43" name="Google Shape;243;p39"/>
          <p:cNvSpPr txBox="1"/>
          <p:nvPr/>
        </p:nvSpPr>
        <p:spPr>
          <a:xfrm>
            <a:off x="2474125" y="7873875"/>
            <a:ext cx="6057000" cy="372600"/>
          </a:xfrm>
          <a:prstGeom prst="rect">
            <a:avLst/>
          </a:prstGeom>
          <a:noFill/>
          <a:ln>
            <a:noFill/>
          </a:ln>
        </p:spPr>
        <p:txBody>
          <a:bodyPr anchorCtr="0" anchor="ctr" bIns="91425" lIns="91425" spcFirstLastPara="1" rIns="91425" wrap="square" tIns="91425">
            <a:noAutofit/>
          </a:bodyPr>
          <a:lstStyle/>
          <a:p>
            <a:pPr indent="-50800" lvl="0" marL="4572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2D3E50"/>
                </a:solidFill>
                <a:latin typeface="Avenir"/>
                <a:ea typeface="Avenir"/>
                <a:cs typeface="Avenir"/>
                <a:sym typeface="Avenir"/>
              </a:rPr>
              <a:t>“100 Influencer marketing statistics for 2021,” Influencer Marketing Hub, April 22, 2021. </a:t>
            </a:r>
            <a:r>
              <a:rPr b="0" i="0" lang="en" sz="800" u="sng" cap="none" strike="noStrike">
                <a:solidFill>
                  <a:schemeClr val="hlink"/>
                </a:solidFill>
                <a:latin typeface="Avenir"/>
                <a:ea typeface="Avenir"/>
                <a:cs typeface="Avenir"/>
                <a:sym typeface="Avenir"/>
                <a:hlinkClick r:id="rId5"/>
              </a:rPr>
              <a:t>https://influencermarketinghub.com/influencer-marketing-statistics/</a:t>
            </a:r>
            <a:endParaRPr b="0" i="0" sz="800" u="none" cap="none" strike="noStrike">
              <a:solidFill>
                <a:srgbClr val="0FA1E2"/>
              </a:solidFill>
              <a:latin typeface="Avenir"/>
              <a:ea typeface="Avenir"/>
              <a:cs typeface="Avenir"/>
              <a:sym typeface="Avenir"/>
            </a:endParaRPr>
          </a:p>
        </p:txBody>
      </p:sp>
      <p:sp>
        <p:nvSpPr>
          <p:cNvPr id="244" name="Google Shape;244;p39"/>
          <p:cNvSpPr txBox="1"/>
          <p:nvPr/>
        </p:nvSpPr>
        <p:spPr>
          <a:xfrm>
            <a:off x="6190382" y="2322682"/>
            <a:ext cx="33474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2000"/>
              </a:spcAft>
              <a:buClr>
                <a:srgbClr val="000000"/>
              </a:buClr>
              <a:buSzPts val="1300"/>
              <a:buFont typeface="Arial"/>
              <a:buNone/>
            </a:pPr>
            <a:r>
              <a:rPr b="1" i="0" lang="en" sz="1300" u="none" cap="none" strike="noStrike">
                <a:solidFill>
                  <a:srgbClr val="2D3E50"/>
                </a:solidFill>
                <a:latin typeface="Proxima Nova"/>
                <a:ea typeface="Proxima Nova"/>
                <a:cs typeface="Proxima Nova"/>
                <a:sym typeface="Proxima Nova"/>
              </a:rPr>
              <a:t>Common compensation structures include:</a:t>
            </a:r>
            <a:endParaRPr b="0" i="0" sz="1400" u="none" cap="none" strike="noStrike">
              <a:solidFill>
                <a:srgbClr val="000000"/>
              </a:solidFill>
              <a:latin typeface="Arial"/>
              <a:ea typeface="Arial"/>
              <a:cs typeface="Arial"/>
              <a:sym typeface="Arial"/>
            </a:endParaRPr>
          </a:p>
        </p:txBody>
      </p:sp>
      <p:cxnSp>
        <p:nvCxnSpPr>
          <p:cNvPr id="245" name="Google Shape;245;p39"/>
          <p:cNvCxnSpPr/>
          <p:nvPr/>
        </p:nvCxnSpPr>
        <p:spPr>
          <a:xfrm>
            <a:off x="7123502" y="3648073"/>
            <a:ext cx="2001300" cy="0"/>
          </a:xfrm>
          <a:prstGeom prst="straightConnector1">
            <a:avLst/>
          </a:prstGeom>
          <a:noFill/>
          <a:ln cap="flat" cmpd="sng" w="9525">
            <a:solidFill>
              <a:srgbClr val="EEEEEE"/>
            </a:solidFill>
            <a:prstDash val="solid"/>
            <a:round/>
            <a:headEnd len="sm" w="sm" type="none"/>
            <a:tailEnd len="sm" w="sm" type="none"/>
          </a:ln>
        </p:spPr>
      </p:cxnSp>
      <p:cxnSp>
        <p:nvCxnSpPr>
          <p:cNvPr id="246" name="Google Shape;246;p39"/>
          <p:cNvCxnSpPr/>
          <p:nvPr/>
        </p:nvCxnSpPr>
        <p:spPr>
          <a:xfrm>
            <a:off x="7123502" y="4466004"/>
            <a:ext cx="2001300" cy="0"/>
          </a:xfrm>
          <a:prstGeom prst="straightConnector1">
            <a:avLst/>
          </a:prstGeom>
          <a:noFill/>
          <a:ln cap="flat" cmpd="sng" w="9525">
            <a:solidFill>
              <a:srgbClr val="EEEEEE"/>
            </a:solidFill>
            <a:prstDash val="solid"/>
            <a:round/>
            <a:headEnd len="sm" w="sm" type="none"/>
            <a:tailEnd len="sm" w="sm" type="none"/>
          </a:ln>
        </p:spPr>
      </p:cxnSp>
      <p:cxnSp>
        <p:nvCxnSpPr>
          <p:cNvPr id="247" name="Google Shape;247;p39"/>
          <p:cNvCxnSpPr/>
          <p:nvPr/>
        </p:nvCxnSpPr>
        <p:spPr>
          <a:xfrm>
            <a:off x="7123502" y="5283934"/>
            <a:ext cx="2001300" cy="0"/>
          </a:xfrm>
          <a:prstGeom prst="straightConnector1">
            <a:avLst/>
          </a:prstGeom>
          <a:noFill/>
          <a:ln cap="flat" cmpd="sng" w="9525">
            <a:solidFill>
              <a:srgbClr val="EEEEEE"/>
            </a:solidFill>
            <a:prstDash val="solid"/>
            <a:round/>
            <a:headEnd len="sm" w="sm" type="none"/>
            <a:tailEnd len="sm" w="sm" type="none"/>
          </a:ln>
        </p:spPr>
      </p:cxnSp>
      <p:sp>
        <p:nvSpPr>
          <p:cNvPr id="248" name="Google Shape;248;p39"/>
          <p:cNvSpPr txBox="1"/>
          <p:nvPr/>
        </p:nvSpPr>
        <p:spPr>
          <a:xfrm>
            <a:off x="6981133" y="3070657"/>
            <a:ext cx="2556600" cy="336900"/>
          </a:xfrm>
          <a:prstGeom prst="rect">
            <a:avLst/>
          </a:prstGeom>
          <a:noFill/>
          <a:ln>
            <a:noFill/>
          </a:ln>
        </p:spPr>
        <p:txBody>
          <a:bodyPr anchorCtr="0" anchor="ctr" bIns="0" lIns="91425" spcFirstLastPara="1" rIns="914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Flat fee per post + set of stories</a:t>
            </a:r>
            <a:endParaRPr b="0" i="0" sz="1200" u="none" cap="none" strike="noStrike">
              <a:solidFill>
                <a:srgbClr val="2D3E50"/>
              </a:solidFill>
              <a:latin typeface="Avenir"/>
              <a:ea typeface="Avenir"/>
              <a:cs typeface="Avenir"/>
              <a:sym typeface="Avenir"/>
            </a:endParaRPr>
          </a:p>
        </p:txBody>
      </p:sp>
      <p:sp>
        <p:nvSpPr>
          <p:cNvPr id="249" name="Google Shape;249;p39"/>
          <p:cNvSpPr txBox="1"/>
          <p:nvPr/>
        </p:nvSpPr>
        <p:spPr>
          <a:xfrm>
            <a:off x="6981144" y="3888588"/>
            <a:ext cx="2286000" cy="336900"/>
          </a:xfrm>
          <a:prstGeom prst="rect">
            <a:avLst/>
          </a:prstGeom>
          <a:noFill/>
          <a:ln>
            <a:noFill/>
          </a:ln>
        </p:spPr>
        <p:txBody>
          <a:bodyPr anchorCtr="0" anchor="ctr" bIns="0" lIns="91425" spcFirstLastPara="1" rIns="91425"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Percentage of sale</a:t>
            </a:r>
            <a:endParaRPr b="0" i="0" sz="1200" u="none" cap="none" strike="noStrike">
              <a:solidFill>
                <a:srgbClr val="2D3E50"/>
              </a:solidFill>
              <a:latin typeface="Avenir"/>
              <a:ea typeface="Avenir"/>
              <a:cs typeface="Avenir"/>
              <a:sym typeface="Avenir"/>
            </a:endParaRPr>
          </a:p>
        </p:txBody>
      </p:sp>
      <p:sp>
        <p:nvSpPr>
          <p:cNvPr id="250" name="Google Shape;250;p39"/>
          <p:cNvSpPr txBox="1"/>
          <p:nvPr/>
        </p:nvSpPr>
        <p:spPr>
          <a:xfrm>
            <a:off x="6981144" y="4706519"/>
            <a:ext cx="2286000" cy="336900"/>
          </a:xfrm>
          <a:prstGeom prst="rect">
            <a:avLst/>
          </a:prstGeom>
          <a:noFill/>
          <a:ln>
            <a:noFill/>
          </a:ln>
        </p:spPr>
        <p:txBody>
          <a:bodyPr anchorCtr="0" anchor="ctr" bIns="0" lIns="91425" spcFirstLastPara="1" rIns="914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Flat fee + performance bonus for driving sales</a:t>
            </a:r>
            <a:endParaRPr b="0" i="0" sz="1200" u="none" cap="none" strike="noStrike">
              <a:solidFill>
                <a:srgbClr val="2D3E50"/>
              </a:solidFill>
              <a:latin typeface="Avenir"/>
              <a:ea typeface="Avenir"/>
              <a:cs typeface="Avenir"/>
              <a:sym typeface="Avenir"/>
            </a:endParaRPr>
          </a:p>
        </p:txBody>
      </p:sp>
      <p:sp>
        <p:nvSpPr>
          <p:cNvPr id="251" name="Google Shape;251;p39"/>
          <p:cNvSpPr txBox="1"/>
          <p:nvPr/>
        </p:nvSpPr>
        <p:spPr>
          <a:xfrm>
            <a:off x="6981144" y="5524450"/>
            <a:ext cx="2286000" cy="336900"/>
          </a:xfrm>
          <a:prstGeom prst="rect">
            <a:avLst/>
          </a:prstGeom>
          <a:noFill/>
          <a:ln>
            <a:noFill/>
          </a:ln>
        </p:spPr>
        <p:txBody>
          <a:bodyPr anchorCtr="0" anchor="ctr" bIns="0" lIns="91425" spcFirstLastPara="1" rIns="914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Gifting + event attendance</a:t>
            </a:r>
            <a:endParaRPr b="0" i="0" sz="1200" u="none" cap="none" strike="noStrike">
              <a:solidFill>
                <a:srgbClr val="2D3E50"/>
              </a:solidFill>
              <a:latin typeface="Avenir"/>
              <a:ea typeface="Avenir"/>
              <a:cs typeface="Avenir"/>
              <a:sym typeface="Avenir"/>
            </a:endParaRPr>
          </a:p>
        </p:txBody>
      </p:sp>
      <p:sp>
        <p:nvSpPr>
          <p:cNvPr id="252" name="Google Shape;252;p39"/>
          <p:cNvSpPr/>
          <p:nvPr/>
        </p:nvSpPr>
        <p:spPr>
          <a:xfrm>
            <a:off x="6298078" y="4643528"/>
            <a:ext cx="457200" cy="454800"/>
          </a:xfrm>
          <a:prstGeom prst="ellipse">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39"/>
          <p:cNvSpPr/>
          <p:nvPr/>
        </p:nvSpPr>
        <p:spPr>
          <a:xfrm>
            <a:off x="6298078" y="3833959"/>
            <a:ext cx="457200" cy="454800"/>
          </a:xfrm>
          <a:prstGeom prst="ellipse">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39"/>
          <p:cNvSpPr/>
          <p:nvPr/>
        </p:nvSpPr>
        <p:spPr>
          <a:xfrm>
            <a:off x="6298078" y="3030539"/>
            <a:ext cx="457200" cy="454800"/>
          </a:xfrm>
          <a:prstGeom prst="ellipse">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39"/>
          <p:cNvSpPr/>
          <p:nvPr/>
        </p:nvSpPr>
        <p:spPr>
          <a:xfrm>
            <a:off x="6298078" y="5464316"/>
            <a:ext cx="457200" cy="454800"/>
          </a:xfrm>
          <a:prstGeom prst="ellipse">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39"/>
          <p:cNvSpPr/>
          <p:nvPr/>
        </p:nvSpPr>
        <p:spPr>
          <a:xfrm>
            <a:off x="6298078" y="6283419"/>
            <a:ext cx="457200" cy="454800"/>
          </a:xfrm>
          <a:prstGeom prst="ellipse">
            <a:avLst/>
          </a:prstGeom>
          <a:solidFill>
            <a:srgbClr val="FFFFFF"/>
          </a:solid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7" name="Google Shape;257;p39"/>
          <p:cNvPicPr preferRelativeResize="0"/>
          <p:nvPr/>
        </p:nvPicPr>
        <p:blipFill rotWithShape="1">
          <a:blip r:embed="rId6">
            <a:alphaModFix/>
          </a:blip>
          <a:srcRect b="0" l="0" r="0" t="0"/>
          <a:stretch/>
        </p:blipFill>
        <p:spPr>
          <a:xfrm>
            <a:off x="6373070" y="3147625"/>
            <a:ext cx="303173" cy="236174"/>
          </a:xfrm>
          <a:prstGeom prst="rect">
            <a:avLst/>
          </a:prstGeom>
          <a:noFill/>
          <a:ln>
            <a:noFill/>
          </a:ln>
        </p:spPr>
      </p:pic>
      <p:pic>
        <p:nvPicPr>
          <p:cNvPr id="258" name="Google Shape;258;p39"/>
          <p:cNvPicPr preferRelativeResize="0"/>
          <p:nvPr/>
        </p:nvPicPr>
        <p:blipFill rotWithShape="1">
          <a:blip r:embed="rId7">
            <a:alphaModFix/>
          </a:blip>
          <a:srcRect b="0" l="0" r="0" t="0"/>
          <a:stretch/>
        </p:blipFill>
        <p:spPr>
          <a:xfrm>
            <a:off x="6383940" y="6358882"/>
            <a:ext cx="285500" cy="285450"/>
          </a:xfrm>
          <a:prstGeom prst="rect">
            <a:avLst/>
          </a:prstGeom>
          <a:noFill/>
          <a:ln>
            <a:noFill/>
          </a:ln>
        </p:spPr>
      </p:pic>
      <p:pic>
        <p:nvPicPr>
          <p:cNvPr id="259" name="Google Shape;259;p39"/>
          <p:cNvPicPr preferRelativeResize="0"/>
          <p:nvPr/>
        </p:nvPicPr>
        <p:blipFill rotWithShape="1">
          <a:blip r:embed="rId8">
            <a:alphaModFix/>
          </a:blip>
          <a:srcRect b="0" l="0" r="0" t="0"/>
          <a:stretch/>
        </p:blipFill>
        <p:spPr>
          <a:xfrm>
            <a:off x="6382345" y="5535354"/>
            <a:ext cx="288690" cy="296540"/>
          </a:xfrm>
          <a:prstGeom prst="rect">
            <a:avLst/>
          </a:prstGeom>
          <a:noFill/>
          <a:ln>
            <a:noFill/>
          </a:ln>
        </p:spPr>
      </p:pic>
      <p:pic>
        <p:nvPicPr>
          <p:cNvPr id="260" name="Google Shape;260;p39"/>
          <p:cNvPicPr preferRelativeResize="0"/>
          <p:nvPr/>
        </p:nvPicPr>
        <p:blipFill rotWithShape="1">
          <a:blip r:embed="rId9">
            <a:alphaModFix/>
          </a:blip>
          <a:srcRect b="0" l="0" r="0" t="0"/>
          <a:stretch/>
        </p:blipFill>
        <p:spPr>
          <a:xfrm>
            <a:off x="6378680" y="3925059"/>
            <a:ext cx="296020" cy="295977"/>
          </a:xfrm>
          <a:prstGeom prst="rect">
            <a:avLst/>
          </a:prstGeom>
          <a:noFill/>
          <a:ln>
            <a:noFill/>
          </a:ln>
        </p:spPr>
      </p:pic>
      <p:pic>
        <p:nvPicPr>
          <p:cNvPr id="261" name="Google Shape;261;p39"/>
          <p:cNvPicPr preferRelativeResize="0"/>
          <p:nvPr/>
        </p:nvPicPr>
        <p:blipFill rotWithShape="1">
          <a:blip r:embed="rId10">
            <a:alphaModFix/>
          </a:blip>
          <a:srcRect b="0" l="0" r="0" t="0"/>
          <a:stretch/>
        </p:blipFill>
        <p:spPr>
          <a:xfrm>
            <a:off x="6378116" y="4724030"/>
            <a:ext cx="297148" cy="297104"/>
          </a:xfrm>
          <a:prstGeom prst="rect">
            <a:avLst/>
          </a:prstGeom>
          <a:noFill/>
          <a:ln>
            <a:noFill/>
          </a:ln>
        </p:spPr>
      </p:pic>
      <p:cxnSp>
        <p:nvCxnSpPr>
          <p:cNvPr id="262" name="Google Shape;262;p39"/>
          <p:cNvCxnSpPr/>
          <p:nvPr/>
        </p:nvCxnSpPr>
        <p:spPr>
          <a:xfrm>
            <a:off x="7123502" y="6101865"/>
            <a:ext cx="2001300" cy="0"/>
          </a:xfrm>
          <a:prstGeom prst="straightConnector1">
            <a:avLst/>
          </a:prstGeom>
          <a:noFill/>
          <a:ln cap="flat" cmpd="sng" w="9525">
            <a:solidFill>
              <a:srgbClr val="EEEEEE"/>
            </a:solidFill>
            <a:prstDash val="solid"/>
            <a:round/>
            <a:headEnd len="sm" w="sm" type="none"/>
            <a:tailEnd len="sm" w="sm" type="none"/>
          </a:ln>
        </p:spPr>
      </p:cxnSp>
      <p:sp>
        <p:nvSpPr>
          <p:cNvPr id="263" name="Google Shape;263;p39"/>
          <p:cNvSpPr txBox="1"/>
          <p:nvPr/>
        </p:nvSpPr>
        <p:spPr>
          <a:xfrm>
            <a:off x="6981144" y="6342380"/>
            <a:ext cx="2286000" cy="336900"/>
          </a:xfrm>
          <a:prstGeom prst="rect">
            <a:avLst/>
          </a:prstGeom>
          <a:noFill/>
          <a:ln>
            <a:noFill/>
          </a:ln>
        </p:spPr>
        <p:txBody>
          <a:bodyPr anchorCtr="0" anchor="ctr" bIns="0" lIns="91425" spcFirstLastPara="1" rIns="91425"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Fee for content usage rights</a:t>
            </a:r>
            <a:endParaRPr b="0" i="0" sz="1200" u="none" cap="none" strike="noStrike">
              <a:solidFill>
                <a:srgbClr val="2D3E50"/>
              </a:solidFill>
              <a:latin typeface="Avenir"/>
              <a:ea typeface="Avenir"/>
              <a:cs typeface="Avenir"/>
              <a:sym typeface="Avenir"/>
            </a:endParaRPr>
          </a:p>
        </p:txBody>
      </p:sp>
      <p:pic>
        <p:nvPicPr>
          <p:cNvPr id="264" name="Google Shape;264;p39">
            <a:hlinkClick r:id="rId11"/>
          </p:cNvPr>
          <p:cNvPicPr preferRelativeResize="0"/>
          <p:nvPr/>
        </p:nvPicPr>
        <p:blipFill rotWithShape="1">
          <a:blip r:embed="rId12">
            <a:alphaModFix/>
          </a:blip>
          <a:srcRect b="0" l="0" r="0" t="0"/>
          <a:stretch/>
        </p:blipFill>
        <p:spPr>
          <a:xfrm>
            <a:off x="554450" y="373250"/>
            <a:ext cx="1543232" cy="433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