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7772400" cx="10058400"/>
  <p:notesSz cx="6858000" cy="9144000"/>
  <p:embeddedFontLst>
    <p:embeddedFont>
      <p:font typeface="Roboto"/>
      <p:regular r:id="rId51"/>
      <p:bold r:id="rId52"/>
      <p:italic r:id="rId53"/>
      <p:boldItalic r:id="rId54"/>
    </p:embeddedFont>
    <p:embeddedFont>
      <p:font typeface="Public Sans"/>
      <p:regular r:id="rId55"/>
      <p:bold r:id="rId56"/>
      <p:italic r:id="rId57"/>
      <p:boldItalic r:id="rId58"/>
    </p:embeddedFont>
    <p:embeddedFont>
      <p:font typeface="Public Sans Light"/>
      <p:regular r:id="rId59"/>
      <p:bold r:id="rId60"/>
      <p:italic r:id="rId61"/>
      <p:boldItalic r:id="rId62"/>
    </p:embeddedFont>
    <p:embeddedFont>
      <p:font typeface="Public Sans SemiBold"/>
      <p:regular r:id="rId63"/>
      <p:bold r:id="rId64"/>
      <p:italic r:id="rId65"/>
      <p:boldItalic r:id="rId66"/>
    </p:embeddedFont>
    <p:embeddedFont>
      <p:font typeface="Open Sans"/>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8D363F-E076-49F7-BEA6-0F9BBABC92CC}">
  <a:tblStyle styleId="{FC8D363F-E076-49F7-BEA6-0F9BBABC92CC}"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schemas.openxmlformats.org/officeDocument/2006/relationships/font" Target="fonts/OpenSans-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PublicSansLight-boldItalic.fntdata"/><Relationship Id="rId61" Type="http://schemas.openxmlformats.org/officeDocument/2006/relationships/font" Target="fonts/PublicSansLight-italic.fntdata"/><Relationship Id="rId20" Type="http://schemas.openxmlformats.org/officeDocument/2006/relationships/slide" Target="slides/slide15.xml"/><Relationship Id="rId64" Type="http://schemas.openxmlformats.org/officeDocument/2006/relationships/font" Target="fonts/PublicSansSemiBold-bold.fntdata"/><Relationship Id="rId63" Type="http://schemas.openxmlformats.org/officeDocument/2006/relationships/font" Target="fonts/PublicSansSemiBold-regular.fntdata"/><Relationship Id="rId22" Type="http://schemas.openxmlformats.org/officeDocument/2006/relationships/slide" Target="slides/slide17.xml"/><Relationship Id="rId66" Type="http://schemas.openxmlformats.org/officeDocument/2006/relationships/font" Target="fonts/PublicSansSemiBold-boldItalic.fntdata"/><Relationship Id="rId21" Type="http://schemas.openxmlformats.org/officeDocument/2006/relationships/slide" Target="slides/slide16.xml"/><Relationship Id="rId65" Type="http://schemas.openxmlformats.org/officeDocument/2006/relationships/font" Target="fonts/PublicSansSemiBold-italic.fntdata"/><Relationship Id="rId24" Type="http://schemas.openxmlformats.org/officeDocument/2006/relationships/slide" Target="slides/slide19.xml"/><Relationship Id="rId68" Type="http://schemas.openxmlformats.org/officeDocument/2006/relationships/font" Target="fonts/OpenSans-bold.fntdata"/><Relationship Id="rId23" Type="http://schemas.openxmlformats.org/officeDocument/2006/relationships/slide" Target="slides/slide18.xml"/><Relationship Id="rId67" Type="http://schemas.openxmlformats.org/officeDocument/2006/relationships/font" Target="fonts/OpenSans-regular.fntdata"/><Relationship Id="rId60" Type="http://schemas.openxmlformats.org/officeDocument/2006/relationships/font" Target="fonts/PublicSansLight-bold.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OpenSans-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Roboto-regular.fntdata"/><Relationship Id="rId50" Type="http://schemas.openxmlformats.org/officeDocument/2006/relationships/slide" Target="slides/slide45.xml"/><Relationship Id="rId53" Type="http://schemas.openxmlformats.org/officeDocument/2006/relationships/font" Target="fonts/Roboto-italic.fntdata"/><Relationship Id="rId52" Type="http://schemas.openxmlformats.org/officeDocument/2006/relationships/font" Target="fonts/Roboto-bold.fntdata"/><Relationship Id="rId11" Type="http://schemas.openxmlformats.org/officeDocument/2006/relationships/slide" Target="slides/slide6.xml"/><Relationship Id="rId55" Type="http://schemas.openxmlformats.org/officeDocument/2006/relationships/font" Target="fonts/PublicSans-regular.fntdata"/><Relationship Id="rId10" Type="http://schemas.openxmlformats.org/officeDocument/2006/relationships/slide" Target="slides/slide5.xml"/><Relationship Id="rId54" Type="http://schemas.openxmlformats.org/officeDocument/2006/relationships/font" Target="fonts/Roboto-boldItalic.fntdata"/><Relationship Id="rId13" Type="http://schemas.openxmlformats.org/officeDocument/2006/relationships/slide" Target="slides/slide8.xml"/><Relationship Id="rId57" Type="http://schemas.openxmlformats.org/officeDocument/2006/relationships/font" Target="fonts/PublicSans-italic.fntdata"/><Relationship Id="rId12" Type="http://schemas.openxmlformats.org/officeDocument/2006/relationships/slide" Target="slides/slide7.xml"/><Relationship Id="rId56" Type="http://schemas.openxmlformats.org/officeDocument/2006/relationships/font" Target="fonts/PublicSans-bold.fntdata"/><Relationship Id="rId15" Type="http://schemas.openxmlformats.org/officeDocument/2006/relationships/slide" Target="slides/slide10.xml"/><Relationship Id="rId59" Type="http://schemas.openxmlformats.org/officeDocument/2006/relationships/font" Target="fonts/PublicSansLight-regular.fntdata"/><Relationship Id="rId14" Type="http://schemas.openxmlformats.org/officeDocument/2006/relationships/slide" Target="slides/slide9.xml"/><Relationship Id="rId58" Type="http://schemas.openxmlformats.org/officeDocument/2006/relationships/font" Target="fonts/Public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 name="Google Shape;25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1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2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2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 name="Google Shape;33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2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1" name="Google Shape;36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2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1" name="Google Shape;381;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2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0" name="Google Shape;390;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2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2" name="Google Shape;41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3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2" name="Google Shape;42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3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2" name="Google Shape;432;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3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5" name="Google Shape;44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3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6" name="Google Shape;456;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3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3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6" name="Google Shape;486;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6" name="Google Shape;506;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3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8" name="Google Shape;518;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40: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0" name="Google Shape;53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1: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2" name="Google Shape;542;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2: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1" name="Google Shape;551;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43: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44: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3" name="Google Shape;573;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4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2" name="Google Shape;58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7: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8: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9:notes"/>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type="title">
  <p:cSld name="TITLE">
    <p:spTree>
      <p:nvGrpSpPr>
        <p:cNvPr id="9" name="Shape 9"/>
        <p:cNvGrpSpPr/>
        <p:nvPr/>
      </p:nvGrpSpPr>
      <p:grpSpPr>
        <a:xfrm>
          <a:off x="0" y="0"/>
          <a:ext cx="0" cy="0"/>
          <a:chOff x="0" y="0"/>
          <a:chExt cx="0" cy="0"/>
        </a:xfrm>
      </p:grpSpPr>
      <p:sp>
        <p:nvSpPr>
          <p:cNvPr id="10" name="Google Shape;10;p2"/>
          <p:cNvSpPr txBox="1"/>
          <p:nvPr/>
        </p:nvSpPr>
        <p:spPr>
          <a:xfrm>
            <a:off x="551158" y="520434"/>
            <a:ext cx="1130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Public Sans"/>
                <a:ea typeface="Public Sans"/>
                <a:cs typeface="Public Sans"/>
                <a:sym typeface="Public Sans"/>
              </a:rPr>
              <a:t>Ebook</a:t>
            </a:r>
            <a:endParaRPr b="0" i="0" sz="1200" u="none" cap="none" strike="noStrike">
              <a:solidFill>
                <a:srgbClr val="000000"/>
              </a:solidFill>
              <a:latin typeface="Public Sans"/>
              <a:ea typeface="Public Sans"/>
              <a:cs typeface="Public Sans"/>
              <a:sym typeface="Public Sans"/>
            </a:endParaRPr>
          </a:p>
        </p:txBody>
      </p:sp>
      <p:cxnSp>
        <p:nvCxnSpPr>
          <p:cNvPr id="11" name="Google Shape;11;p2"/>
          <p:cNvCxnSpPr/>
          <p:nvPr/>
        </p:nvCxnSpPr>
        <p:spPr>
          <a:xfrm>
            <a:off x="0" y="705075"/>
            <a:ext cx="385500" cy="0"/>
          </a:xfrm>
          <a:prstGeom prst="straightConnector1">
            <a:avLst/>
          </a:prstGeom>
          <a:noFill/>
          <a:ln cap="flat" cmpd="sng" w="9525">
            <a:solidFill>
              <a:srgbClr val="000000"/>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1"/>
          <p:cNvSpPr txBox="1"/>
          <p:nvPr>
            <p:ph idx="1" type="body"/>
          </p:nvPr>
        </p:nvSpPr>
        <p:spPr>
          <a:xfrm>
            <a:off x="342870" y="6392869"/>
            <a:ext cx="6598800" cy="914400"/>
          </a:xfrm>
          <a:prstGeom prst="rect">
            <a:avLst/>
          </a:prstGeom>
          <a:noFill/>
          <a:ln>
            <a:noFill/>
          </a:ln>
        </p:spPr>
        <p:txBody>
          <a:bodyPr anchorCtr="0" anchor="ctr" bIns="113100" lIns="113100" spcFirstLastPara="1" rIns="113100" wrap="square" tIns="113100">
            <a:noAutofit/>
          </a:bodyPr>
          <a:lstStyle>
            <a:lvl1pPr indent="-228600" lvl="0" marL="457200" algn="l">
              <a:lnSpc>
                <a:spcPct val="100000"/>
              </a:lnSpc>
              <a:spcBef>
                <a:spcPts val="0"/>
              </a:spcBef>
              <a:spcAft>
                <a:spcPts val="0"/>
              </a:spcAft>
              <a:buSzPts val="2200"/>
              <a:buNone/>
              <a:defRPr/>
            </a:lvl1pPr>
          </a:lstStyle>
          <a:p/>
        </p:txBody>
      </p:sp>
      <p:sp>
        <p:nvSpPr>
          <p:cNvPr id="37" name="Google Shape;37;p1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8" name="Shape 38"/>
        <p:cNvGrpSpPr/>
        <p:nvPr/>
      </p:nvGrpSpPr>
      <p:grpSpPr>
        <a:xfrm>
          <a:off x="0" y="0"/>
          <a:ext cx="0" cy="0"/>
          <a:chOff x="0" y="0"/>
          <a:chExt cx="0" cy="0"/>
        </a:xfrm>
      </p:grpSpPr>
      <p:sp>
        <p:nvSpPr>
          <p:cNvPr id="39" name="Google Shape;39;p12"/>
          <p:cNvSpPr txBox="1"/>
          <p:nvPr>
            <p:ph hasCustomPrompt="1" type="title"/>
          </p:nvPr>
        </p:nvSpPr>
        <p:spPr>
          <a:xfrm>
            <a:off x="342870" y="1671478"/>
            <a:ext cx="9372600" cy="29670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14800"/>
              <a:buNone/>
              <a:defRPr sz="14800"/>
            </a:lvl1pPr>
            <a:lvl2pPr lvl="1" algn="ctr">
              <a:lnSpc>
                <a:spcPct val="100000"/>
              </a:lnSpc>
              <a:spcBef>
                <a:spcPts val="0"/>
              </a:spcBef>
              <a:spcAft>
                <a:spcPts val="0"/>
              </a:spcAft>
              <a:buSzPts val="14800"/>
              <a:buNone/>
              <a:defRPr sz="14800"/>
            </a:lvl2pPr>
            <a:lvl3pPr lvl="2" algn="ctr">
              <a:lnSpc>
                <a:spcPct val="100000"/>
              </a:lnSpc>
              <a:spcBef>
                <a:spcPts val="0"/>
              </a:spcBef>
              <a:spcAft>
                <a:spcPts val="0"/>
              </a:spcAft>
              <a:buSzPts val="14800"/>
              <a:buNone/>
              <a:defRPr sz="14800"/>
            </a:lvl3pPr>
            <a:lvl4pPr lvl="3" algn="ctr">
              <a:lnSpc>
                <a:spcPct val="100000"/>
              </a:lnSpc>
              <a:spcBef>
                <a:spcPts val="0"/>
              </a:spcBef>
              <a:spcAft>
                <a:spcPts val="0"/>
              </a:spcAft>
              <a:buSzPts val="14800"/>
              <a:buNone/>
              <a:defRPr sz="14800"/>
            </a:lvl4pPr>
            <a:lvl5pPr lvl="4" algn="ctr">
              <a:lnSpc>
                <a:spcPct val="100000"/>
              </a:lnSpc>
              <a:spcBef>
                <a:spcPts val="0"/>
              </a:spcBef>
              <a:spcAft>
                <a:spcPts val="0"/>
              </a:spcAft>
              <a:buSzPts val="14800"/>
              <a:buNone/>
              <a:defRPr sz="14800"/>
            </a:lvl5pPr>
            <a:lvl6pPr lvl="5" algn="ctr">
              <a:lnSpc>
                <a:spcPct val="100000"/>
              </a:lnSpc>
              <a:spcBef>
                <a:spcPts val="0"/>
              </a:spcBef>
              <a:spcAft>
                <a:spcPts val="0"/>
              </a:spcAft>
              <a:buSzPts val="14800"/>
              <a:buNone/>
              <a:defRPr sz="14800"/>
            </a:lvl6pPr>
            <a:lvl7pPr lvl="6" algn="ctr">
              <a:lnSpc>
                <a:spcPct val="100000"/>
              </a:lnSpc>
              <a:spcBef>
                <a:spcPts val="0"/>
              </a:spcBef>
              <a:spcAft>
                <a:spcPts val="0"/>
              </a:spcAft>
              <a:buSzPts val="14800"/>
              <a:buNone/>
              <a:defRPr sz="14800"/>
            </a:lvl7pPr>
            <a:lvl8pPr lvl="7" algn="ctr">
              <a:lnSpc>
                <a:spcPct val="100000"/>
              </a:lnSpc>
              <a:spcBef>
                <a:spcPts val="0"/>
              </a:spcBef>
              <a:spcAft>
                <a:spcPts val="0"/>
              </a:spcAft>
              <a:buSzPts val="14800"/>
              <a:buNone/>
              <a:defRPr sz="14800"/>
            </a:lvl8pPr>
            <a:lvl9pPr lvl="8" algn="ctr">
              <a:lnSpc>
                <a:spcPct val="100000"/>
              </a:lnSpc>
              <a:spcBef>
                <a:spcPts val="0"/>
              </a:spcBef>
              <a:spcAft>
                <a:spcPts val="0"/>
              </a:spcAft>
              <a:buSzPts val="14800"/>
              <a:buNone/>
              <a:defRPr sz="14800"/>
            </a:lvl9pPr>
          </a:lstStyle>
          <a:p>
            <a:r>
              <a:t>xx%</a:t>
            </a:r>
          </a:p>
        </p:txBody>
      </p:sp>
      <p:sp>
        <p:nvSpPr>
          <p:cNvPr id="40" name="Google Shape;40;p12"/>
          <p:cNvSpPr txBox="1"/>
          <p:nvPr>
            <p:ph idx="1" type="body"/>
          </p:nvPr>
        </p:nvSpPr>
        <p:spPr>
          <a:xfrm>
            <a:off x="342870" y="4763362"/>
            <a:ext cx="9372600" cy="1965600"/>
          </a:xfrm>
          <a:prstGeom prst="rect">
            <a:avLst/>
          </a:prstGeom>
          <a:noFill/>
          <a:ln>
            <a:noFill/>
          </a:ln>
        </p:spPr>
        <p:txBody>
          <a:bodyPr anchorCtr="0" anchor="t" bIns="113100" lIns="113100" spcFirstLastPara="1" rIns="113100" wrap="square" tIns="113100">
            <a:noAutofit/>
          </a:bodyPr>
          <a:lstStyle>
            <a:lvl1pPr indent="-368300" lvl="0" marL="457200" algn="ctr">
              <a:lnSpc>
                <a:spcPct val="115000"/>
              </a:lnSpc>
              <a:spcBef>
                <a:spcPts val="0"/>
              </a:spcBef>
              <a:spcAft>
                <a:spcPts val="0"/>
              </a:spcAft>
              <a:buSzPts val="2200"/>
              <a:buChar char="●"/>
              <a:defRPr/>
            </a:lvl1pPr>
            <a:lvl2pPr indent="-336550" lvl="1" marL="914400" algn="ctr">
              <a:lnSpc>
                <a:spcPct val="115000"/>
              </a:lnSpc>
              <a:spcBef>
                <a:spcPts val="2000"/>
              </a:spcBef>
              <a:spcAft>
                <a:spcPts val="0"/>
              </a:spcAft>
              <a:buSzPts val="1700"/>
              <a:buChar char="○"/>
              <a:defRPr/>
            </a:lvl2pPr>
            <a:lvl3pPr indent="-336550" lvl="2" marL="1371600" algn="ctr">
              <a:lnSpc>
                <a:spcPct val="115000"/>
              </a:lnSpc>
              <a:spcBef>
                <a:spcPts val="2000"/>
              </a:spcBef>
              <a:spcAft>
                <a:spcPts val="0"/>
              </a:spcAft>
              <a:buSzPts val="1700"/>
              <a:buChar char="■"/>
              <a:defRPr/>
            </a:lvl3pPr>
            <a:lvl4pPr indent="-336550" lvl="3" marL="1828800" algn="ctr">
              <a:lnSpc>
                <a:spcPct val="115000"/>
              </a:lnSpc>
              <a:spcBef>
                <a:spcPts val="2000"/>
              </a:spcBef>
              <a:spcAft>
                <a:spcPts val="0"/>
              </a:spcAft>
              <a:buSzPts val="1700"/>
              <a:buChar char="●"/>
              <a:defRPr/>
            </a:lvl4pPr>
            <a:lvl5pPr indent="-336550" lvl="4" marL="2286000" algn="ctr">
              <a:lnSpc>
                <a:spcPct val="115000"/>
              </a:lnSpc>
              <a:spcBef>
                <a:spcPts val="2000"/>
              </a:spcBef>
              <a:spcAft>
                <a:spcPts val="0"/>
              </a:spcAft>
              <a:buSzPts val="1700"/>
              <a:buChar char="○"/>
              <a:defRPr/>
            </a:lvl5pPr>
            <a:lvl6pPr indent="-336550" lvl="5" marL="2743200" algn="ctr">
              <a:lnSpc>
                <a:spcPct val="115000"/>
              </a:lnSpc>
              <a:spcBef>
                <a:spcPts val="2000"/>
              </a:spcBef>
              <a:spcAft>
                <a:spcPts val="0"/>
              </a:spcAft>
              <a:buSzPts val="1700"/>
              <a:buChar char="■"/>
              <a:defRPr/>
            </a:lvl6pPr>
            <a:lvl7pPr indent="-336550" lvl="6" marL="3200400" algn="ctr">
              <a:lnSpc>
                <a:spcPct val="115000"/>
              </a:lnSpc>
              <a:spcBef>
                <a:spcPts val="2000"/>
              </a:spcBef>
              <a:spcAft>
                <a:spcPts val="0"/>
              </a:spcAft>
              <a:buSzPts val="1700"/>
              <a:buChar char="●"/>
              <a:defRPr/>
            </a:lvl7pPr>
            <a:lvl8pPr indent="-336550" lvl="7" marL="3657600" algn="ctr">
              <a:lnSpc>
                <a:spcPct val="115000"/>
              </a:lnSpc>
              <a:spcBef>
                <a:spcPts val="2000"/>
              </a:spcBef>
              <a:spcAft>
                <a:spcPts val="0"/>
              </a:spcAft>
              <a:buSzPts val="1700"/>
              <a:buChar char="○"/>
              <a:defRPr/>
            </a:lvl8pPr>
            <a:lvl9pPr indent="-336550" lvl="8" marL="4114800" algn="ctr">
              <a:lnSpc>
                <a:spcPct val="115000"/>
              </a:lnSpc>
              <a:spcBef>
                <a:spcPts val="2000"/>
              </a:spcBef>
              <a:spcAft>
                <a:spcPts val="2000"/>
              </a:spcAft>
              <a:buSzPts val="1700"/>
              <a:buChar char="■"/>
              <a:defRPr/>
            </a:lvl9pPr>
          </a:lstStyle>
          <a:p/>
        </p:txBody>
      </p:sp>
      <p:sp>
        <p:nvSpPr>
          <p:cNvPr id="41" name="Google Shape;41;p12"/>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p:cSld name="Title Slide ">
    <p:spTree>
      <p:nvGrpSpPr>
        <p:cNvPr id="42" name="Shape 42"/>
        <p:cNvGrpSpPr/>
        <p:nvPr/>
      </p:nvGrpSpPr>
      <p:grpSpPr>
        <a:xfrm>
          <a:off x="0" y="0"/>
          <a:ext cx="0" cy="0"/>
          <a:chOff x="0" y="0"/>
          <a:chExt cx="0" cy="0"/>
        </a:xfrm>
      </p:grpSpPr>
      <p:pic>
        <p:nvPicPr>
          <p:cNvPr id="43" name="Google Shape;43;p13"/>
          <p:cNvPicPr preferRelativeResize="0"/>
          <p:nvPr/>
        </p:nvPicPr>
        <p:blipFill rotWithShape="1">
          <a:blip r:embed="rId2">
            <a:alphaModFix/>
          </a:blip>
          <a:srcRect b="0" l="0" r="0" t="0"/>
          <a:stretch/>
        </p:blipFill>
        <p:spPr>
          <a:xfrm>
            <a:off x="8910" y="9598"/>
            <a:ext cx="10049400" cy="1229400"/>
          </a:xfrm>
          <a:prstGeom prst="rect">
            <a:avLst/>
          </a:prstGeom>
          <a:noFill/>
          <a:ln>
            <a:noFill/>
          </a:ln>
        </p:spPr>
      </p:pic>
      <p:sp>
        <p:nvSpPr>
          <p:cNvPr id="44" name="Google Shape;44;p13"/>
          <p:cNvSpPr txBox="1"/>
          <p:nvPr>
            <p:ph type="title"/>
          </p:nvPr>
        </p:nvSpPr>
        <p:spPr>
          <a:xfrm>
            <a:off x="344594" y="105551"/>
            <a:ext cx="9022200" cy="6717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p:txBody>
      </p:sp>
      <p:pic>
        <p:nvPicPr>
          <p:cNvPr descr="Impact Radius Full Color Logo on Transparent Background.png" id="45" name="Google Shape;45;p13"/>
          <p:cNvPicPr preferRelativeResize="0"/>
          <p:nvPr/>
        </p:nvPicPr>
        <p:blipFill rotWithShape="1">
          <a:blip r:embed="rId3">
            <a:alphaModFix/>
          </a:blip>
          <a:srcRect b="0" l="0" r="0" t="0"/>
          <a:stretch/>
        </p:blipFill>
        <p:spPr>
          <a:xfrm>
            <a:off x="107546" y="7062783"/>
            <a:ext cx="1963500" cy="638400"/>
          </a:xfrm>
          <a:prstGeom prst="rect">
            <a:avLst/>
          </a:prstGeom>
          <a:noFill/>
          <a:ln>
            <a:noFill/>
          </a:ln>
        </p:spPr>
      </p:pic>
      <p:cxnSp>
        <p:nvCxnSpPr>
          <p:cNvPr id="46" name="Google Shape;46;p13"/>
          <p:cNvCxnSpPr/>
          <p:nvPr/>
        </p:nvCxnSpPr>
        <p:spPr>
          <a:xfrm>
            <a:off x="2250651" y="7399075"/>
            <a:ext cx="7807800" cy="0"/>
          </a:xfrm>
          <a:prstGeom prst="straightConnector1">
            <a:avLst/>
          </a:prstGeom>
          <a:noFill/>
          <a:ln cap="flat" cmpd="sng" w="12700">
            <a:solidFill>
              <a:srgbClr val="A5A5A5"/>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5">
  <p:cSld name="TITLE_AND_BODY_7">
    <p:spTree>
      <p:nvGrpSpPr>
        <p:cNvPr id="47" name="Shape 47"/>
        <p:cNvGrpSpPr/>
        <p:nvPr/>
      </p:nvGrpSpPr>
      <p:grpSpPr>
        <a:xfrm>
          <a:off x="0" y="0"/>
          <a:ext cx="0" cy="0"/>
          <a:chOff x="0" y="0"/>
          <a:chExt cx="0" cy="0"/>
        </a:xfrm>
      </p:grpSpPr>
      <p:sp>
        <p:nvSpPr>
          <p:cNvPr id="48" name="Google Shape;48;p14"/>
          <p:cNvSpPr txBox="1"/>
          <p:nvPr>
            <p:ph type="title"/>
          </p:nvPr>
        </p:nvSpPr>
        <p:spPr>
          <a:xfrm>
            <a:off x="1993999" y="0"/>
            <a:ext cx="6070200" cy="39366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
        <p:nvSpPr>
          <p:cNvPr id="49" name="Google Shape;49;p14"/>
          <p:cNvSpPr txBox="1"/>
          <p:nvPr>
            <p:ph idx="1" type="body"/>
          </p:nvPr>
        </p:nvSpPr>
        <p:spPr>
          <a:xfrm>
            <a:off x="1993999" y="4007643"/>
            <a:ext cx="6070200" cy="2843700"/>
          </a:xfrm>
          <a:prstGeom prst="rect">
            <a:avLst/>
          </a:prstGeom>
          <a:noFill/>
          <a:ln>
            <a:noFill/>
          </a:ln>
        </p:spPr>
        <p:txBody>
          <a:bodyPr anchorCtr="0" anchor="t" bIns="113100" lIns="113100" spcFirstLastPara="1" rIns="113100" wrap="square" tIns="113100">
            <a:noAutofit/>
          </a:bodyPr>
          <a:lstStyle>
            <a:lvl1pPr indent="-228600" lvl="0" marL="457200" algn="ctr">
              <a:lnSpc>
                <a:spcPct val="115000"/>
              </a:lnSpc>
              <a:spcBef>
                <a:spcPts val="0"/>
              </a:spcBef>
              <a:spcAft>
                <a:spcPts val="0"/>
              </a:spcAft>
              <a:buSzPts val="2200"/>
              <a:buFont typeface="Helvetica Neue"/>
              <a:buNone/>
              <a:defRPr/>
            </a:lvl1pPr>
            <a:lvl2pPr indent="-228600" lvl="1" marL="914400" algn="ctr">
              <a:lnSpc>
                <a:spcPct val="115000"/>
              </a:lnSpc>
              <a:spcBef>
                <a:spcPts val="2000"/>
              </a:spcBef>
              <a:spcAft>
                <a:spcPts val="0"/>
              </a:spcAft>
              <a:buSzPts val="1700"/>
              <a:buFont typeface="Helvetica Neue"/>
              <a:buNone/>
              <a:defRPr/>
            </a:lvl2pPr>
            <a:lvl3pPr indent="-228600" lvl="2" marL="1371600" algn="ctr">
              <a:lnSpc>
                <a:spcPct val="115000"/>
              </a:lnSpc>
              <a:spcBef>
                <a:spcPts val="2000"/>
              </a:spcBef>
              <a:spcAft>
                <a:spcPts val="0"/>
              </a:spcAft>
              <a:buSzPts val="1700"/>
              <a:buFont typeface="Helvetica Neue"/>
              <a:buNone/>
              <a:defRPr/>
            </a:lvl3pPr>
            <a:lvl4pPr indent="-228600" lvl="3" marL="1828800" algn="ctr">
              <a:lnSpc>
                <a:spcPct val="115000"/>
              </a:lnSpc>
              <a:spcBef>
                <a:spcPts val="2000"/>
              </a:spcBef>
              <a:spcAft>
                <a:spcPts val="0"/>
              </a:spcAft>
              <a:buSzPts val="1700"/>
              <a:buFont typeface="Helvetica Neue"/>
              <a:buNone/>
              <a:defRPr/>
            </a:lvl4pPr>
            <a:lvl5pPr indent="-228600" lvl="4" marL="2286000" algn="ctr">
              <a:lnSpc>
                <a:spcPct val="115000"/>
              </a:lnSpc>
              <a:spcBef>
                <a:spcPts val="2000"/>
              </a:spcBef>
              <a:spcAft>
                <a:spcPts val="0"/>
              </a:spcAft>
              <a:buSzPts val="1700"/>
              <a:buFont typeface="Helvetica Neue"/>
              <a:buNone/>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mp; Subtitle">
  <p:cSld name="1_Title &amp; Subtitle">
    <p:spTree>
      <p:nvGrpSpPr>
        <p:cNvPr id="50" name="Shape 50"/>
        <p:cNvGrpSpPr/>
        <p:nvPr/>
      </p:nvGrpSpPr>
      <p:grpSpPr>
        <a:xfrm>
          <a:off x="0" y="0"/>
          <a:ext cx="0" cy="0"/>
          <a:chOff x="0" y="0"/>
          <a:chExt cx="0" cy="0"/>
        </a:xfrm>
      </p:grpSpPr>
      <p:sp>
        <p:nvSpPr>
          <p:cNvPr id="51" name="Google Shape;51;p15"/>
          <p:cNvSpPr txBox="1"/>
          <p:nvPr>
            <p:ph type="title"/>
          </p:nvPr>
        </p:nvSpPr>
        <p:spPr>
          <a:xfrm>
            <a:off x="0" y="0"/>
            <a:ext cx="10058400" cy="1041300"/>
          </a:xfrm>
          <a:prstGeom prst="rect">
            <a:avLst/>
          </a:prstGeom>
          <a:noFill/>
          <a:ln>
            <a:noFill/>
          </a:ln>
        </p:spPr>
        <p:txBody>
          <a:bodyPr anchorCtr="0" anchor="ctr" bIns="113100" lIns="113100" spcFirstLastPara="1" rIns="113100" wrap="square" tIns="113100">
            <a:noAutofit/>
          </a:bodyPr>
          <a:lstStyle>
            <a:lvl1pPr lvl="0" marR="0" algn="l">
              <a:lnSpc>
                <a:spcPct val="100000"/>
              </a:lnSpc>
              <a:spcBef>
                <a:spcPts val="0"/>
              </a:spcBef>
              <a:spcAft>
                <a:spcPts val="0"/>
              </a:spcAft>
              <a:buSzPts val="3500"/>
              <a:buNone/>
              <a:defRPr i="0" u="none" cap="none" strike="noStrike"/>
            </a:lvl1pPr>
            <a:lvl2pPr lvl="1" marR="0" algn="ctr">
              <a:lnSpc>
                <a:spcPct val="100000"/>
              </a:lnSpc>
              <a:spcBef>
                <a:spcPts val="0"/>
              </a:spcBef>
              <a:spcAft>
                <a:spcPts val="0"/>
              </a:spcAft>
              <a:buSzPts val="3500"/>
              <a:buFont typeface="Arial"/>
              <a:buNone/>
              <a:defRPr sz="2200"/>
            </a:lvl2pPr>
            <a:lvl3pPr lvl="2" marR="0" algn="ctr">
              <a:lnSpc>
                <a:spcPct val="100000"/>
              </a:lnSpc>
              <a:spcBef>
                <a:spcPts val="0"/>
              </a:spcBef>
              <a:spcAft>
                <a:spcPts val="0"/>
              </a:spcAft>
              <a:buSzPts val="3500"/>
              <a:buFont typeface="Arial"/>
              <a:buNone/>
              <a:defRPr sz="2200"/>
            </a:lvl3pPr>
            <a:lvl4pPr lvl="3" marR="0" algn="ctr">
              <a:lnSpc>
                <a:spcPct val="100000"/>
              </a:lnSpc>
              <a:spcBef>
                <a:spcPts val="0"/>
              </a:spcBef>
              <a:spcAft>
                <a:spcPts val="0"/>
              </a:spcAft>
              <a:buSzPts val="3500"/>
              <a:buFont typeface="Arial"/>
              <a:buNone/>
              <a:defRPr sz="2200"/>
            </a:lvl4pPr>
            <a:lvl5pPr lvl="4" marR="0" algn="ctr">
              <a:lnSpc>
                <a:spcPct val="100000"/>
              </a:lnSpc>
              <a:spcBef>
                <a:spcPts val="0"/>
              </a:spcBef>
              <a:spcAft>
                <a:spcPts val="0"/>
              </a:spcAft>
              <a:buSzPts val="3500"/>
              <a:buFont typeface="Arial"/>
              <a:buNone/>
              <a:defRPr sz="2200"/>
            </a:lvl5pPr>
            <a:lvl6pPr lvl="5" marR="0" algn="ctr">
              <a:lnSpc>
                <a:spcPct val="100000"/>
              </a:lnSpc>
              <a:spcBef>
                <a:spcPts val="0"/>
              </a:spcBef>
              <a:spcAft>
                <a:spcPts val="0"/>
              </a:spcAft>
              <a:buSzPts val="3500"/>
              <a:buFont typeface="Arial"/>
              <a:buNone/>
              <a:defRPr sz="2200"/>
            </a:lvl6pPr>
            <a:lvl7pPr lvl="6" marR="0" algn="ctr">
              <a:lnSpc>
                <a:spcPct val="100000"/>
              </a:lnSpc>
              <a:spcBef>
                <a:spcPts val="0"/>
              </a:spcBef>
              <a:spcAft>
                <a:spcPts val="0"/>
              </a:spcAft>
              <a:buSzPts val="3500"/>
              <a:buFont typeface="Arial"/>
              <a:buNone/>
              <a:defRPr sz="2200"/>
            </a:lvl7pPr>
            <a:lvl8pPr lvl="7" marR="0" algn="ctr">
              <a:lnSpc>
                <a:spcPct val="100000"/>
              </a:lnSpc>
              <a:spcBef>
                <a:spcPts val="0"/>
              </a:spcBef>
              <a:spcAft>
                <a:spcPts val="0"/>
              </a:spcAft>
              <a:buSzPts val="3500"/>
              <a:buFont typeface="Arial"/>
              <a:buNone/>
              <a:defRPr sz="2200"/>
            </a:lvl8pPr>
            <a:lvl9pPr lvl="8" marR="0" algn="ctr">
              <a:lnSpc>
                <a:spcPct val="100000"/>
              </a:lnSpc>
              <a:spcBef>
                <a:spcPts val="0"/>
              </a:spcBef>
              <a:spcAft>
                <a:spcPts val="0"/>
              </a:spcAft>
              <a:buSzPts val="3500"/>
              <a:buFont typeface="Arial"/>
              <a:buNone/>
              <a:defRPr sz="2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8">
  <p:cSld name="Title &amp; Subtitle">
    <p:spTree>
      <p:nvGrpSpPr>
        <p:cNvPr id="52" name="Shape 52"/>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p:cSld name="TITLE_AND_BODY_5">
    <p:spTree>
      <p:nvGrpSpPr>
        <p:cNvPr id="53" name="Shape 53"/>
        <p:cNvGrpSpPr/>
        <p:nvPr/>
      </p:nvGrpSpPr>
      <p:grpSpPr>
        <a:xfrm>
          <a:off x="0" y="0"/>
          <a:ext cx="0" cy="0"/>
          <a:chOff x="0" y="0"/>
          <a:chExt cx="0" cy="0"/>
        </a:xfrm>
      </p:grpSpPr>
      <p:sp>
        <p:nvSpPr>
          <p:cNvPr id="54" name="Google Shape;54;p17"/>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algn="ctr">
              <a:lnSpc>
                <a:spcPct val="100000"/>
              </a:lnSpc>
              <a:spcBef>
                <a:spcPts val="0"/>
              </a:spcBef>
              <a:spcAft>
                <a:spcPts val="0"/>
              </a:spcAft>
              <a:buSzPts val="3500"/>
              <a:buNone/>
              <a:defRPr/>
            </a:lvl1pPr>
            <a:lvl2pPr lvl="1" algn="ctr">
              <a:lnSpc>
                <a:spcPct val="100000"/>
              </a:lnSpc>
              <a:spcBef>
                <a:spcPts val="0"/>
              </a:spcBef>
              <a:spcAft>
                <a:spcPts val="0"/>
              </a:spcAft>
              <a:buSzPts val="3500"/>
              <a:buNone/>
              <a:defRPr/>
            </a:lvl2pPr>
            <a:lvl3pPr lvl="2" algn="ctr">
              <a:lnSpc>
                <a:spcPct val="100000"/>
              </a:lnSpc>
              <a:spcBef>
                <a:spcPts val="0"/>
              </a:spcBef>
              <a:spcAft>
                <a:spcPts val="0"/>
              </a:spcAft>
              <a:buSzPts val="3500"/>
              <a:buNone/>
              <a:defRPr/>
            </a:lvl3pPr>
            <a:lvl4pPr lvl="3" algn="ctr">
              <a:lnSpc>
                <a:spcPct val="100000"/>
              </a:lnSpc>
              <a:spcBef>
                <a:spcPts val="0"/>
              </a:spcBef>
              <a:spcAft>
                <a:spcPts val="0"/>
              </a:spcAft>
              <a:buSzPts val="3500"/>
              <a:buNone/>
              <a:defRPr/>
            </a:lvl4pPr>
            <a:lvl5pPr lvl="4" algn="ctr">
              <a:lnSpc>
                <a:spcPct val="100000"/>
              </a:lnSpc>
              <a:spcBef>
                <a:spcPts val="0"/>
              </a:spcBef>
              <a:spcAft>
                <a:spcPts val="0"/>
              </a:spcAft>
              <a:buSzPts val="3500"/>
              <a:buNone/>
              <a:defRPr/>
            </a:lvl5pPr>
            <a:lvl6pPr lvl="5" algn="ctr">
              <a:lnSpc>
                <a:spcPct val="100000"/>
              </a:lnSpc>
              <a:spcBef>
                <a:spcPts val="0"/>
              </a:spcBef>
              <a:spcAft>
                <a:spcPts val="0"/>
              </a:spcAft>
              <a:buSzPts val="3500"/>
              <a:buNone/>
              <a:defRPr/>
            </a:lvl6pPr>
            <a:lvl7pPr lvl="6" algn="ctr">
              <a:lnSpc>
                <a:spcPct val="100000"/>
              </a:lnSpc>
              <a:spcBef>
                <a:spcPts val="0"/>
              </a:spcBef>
              <a:spcAft>
                <a:spcPts val="0"/>
              </a:spcAft>
              <a:buSzPts val="3500"/>
              <a:buNone/>
              <a:defRPr/>
            </a:lvl7pPr>
            <a:lvl8pPr lvl="7" algn="ctr">
              <a:lnSpc>
                <a:spcPct val="100000"/>
              </a:lnSpc>
              <a:spcBef>
                <a:spcPts val="0"/>
              </a:spcBef>
              <a:spcAft>
                <a:spcPts val="0"/>
              </a:spcAft>
              <a:buSzPts val="3500"/>
              <a:buNone/>
              <a:defRPr/>
            </a:lvl8pPr>
            <a:lvl9pPr lvl="8" algn="ctr">
              <a:lnSpc>
                <a:spcPct val="100000"/>
              </a:lnSpc>
              <a:spcBef>
                <a:spcPts val="0"/>
              </a:spcBef>
              <a:spcAft>
                <a:spcPts val="0"/>
              </a:spcAft>
              <a:buSzPts val="35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3 1">
  <p:cSld name="Title &amp; Subtitle 3">
    <p:spTree>
      <p:nvGrpSpPr>
        <p:cNvPr id="55" name="Shape 55"/>
        <p:cNvGrpSpPr/>
        <p:nvPr/>
      </p:nvGrpSpPr>
      <p:grpSpPr>
        <a:xfrm>
          <a:off x="0" y="0"/>
          <a:ext cx="0" cy="0"/>
          <a:chOff x="0" y="0"/>
          <a:chExt cx="0" cy="0"/>
        </a:xfrm>
      </p:grpSpPr>
      <p:sp>
        <p:nvSpPr>
          <p:cNvPr id="56" name="Google Shape;56;p18"/>
          <p:cNvSpPr txBox="1"/>
          <p:nvPr>
            <p:ph type="title"/>
          </p:nvPr>
        </p:nvSpPr>
        <p:spPr>
          <a:xfrm>
            <a:off x="0" y="0"/>
            <a:ext cx="10012800" cy="1233000"/>
          </a:xfrm>
          <a:prstGeom prst="rect">
            <a:avLst/>
          </a:prstGeom>
          <a:noFill/>
          <a:ln>
            <a:noFill/>
          </a:ln>
        </p:spPr>
        <p:txBody>
          <a:bodyPr anchorCtr="0" anchor="ctr" bIns="113100" lIns="113100" spcFirstLastPara="1" rIns="113100" wrap="square" tIns="113100">
            <a:noAutofit/>
          </a:bodyPr>
          <a:lstStyle>
            <a:lvl1pPr lvl="0" marR="0" algn="ctr">
              <a:lnSpc>
                <a:spcPct val="100000"/>
              </a:lnSpc>
              <a:spcBef>
                <a:spcPts val="0"/>
              </a:spcBef>
              <a:spcAft>
                <a:spcPts val="0"/>
              </a:spcAft>
              <a:buClr>
                <a:srgbClr val="434343"/>
              </a:buClr>
              <a:buSzPts val="3500"/>
              <a:buFont typeface="Open Sans"/>
              <a:buNone/>
              <a:defRPr b="1" i="0" sz="2500" u="none" cap="none" strike="noStrike">
                <a:solidFill>
                  <a:srgbClr val="434343"/>
                </a:solidFill>
                <a:latin typeface="Open Sans"/>
                <a:ea typeface="Open Sans"/>
                <a:cs typeface="Open Sans"/>
                <a:sym typeface="Open Sans"/>
              </a:defRPr>
            </a:lvl1pPr>
            <a:lvl2pPr lvl="1"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2pPr>
            <a:lvl3pPr lvl="2"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3pPr>
            <a:lvl4pPr lvl="3"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4pPr>
            <a:lvl5pPr lvl="4"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5pPr>
            <a:lvl6pPr lvl="5"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6pPr>
            <a:lvl7pPr lvl="6"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7pPr>
            <a:lvl8pPr lvl="7"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8pPr>
            <a:lvl9pPr lvl="8" algn="ctr">
              <a:lnSpc>
                <a:spcPct val="100000"/>
              </a:lnSpc>
              <a:spcBef>
                <a:spcPts val="0"/>
              </a:spcBef>
              <a:spcAft>
                <a:spcPts val="0"/>
              </a:spcAft>
              <a:buClr>
                <a:srgbClr val="434343"/>
              </a:buClr>
              <a:buSzPts val="3500"/>
              <a:buFont typeface="Open Sans"/>
              <a:buNone/>
              <a:defRPr b="1" sz="2500">
                <a:solidFill>
                  <a:srgbClr val="434343"/>
                </a:solidFill>
                <a:latin typeface="Open Sans"/>
                <a:ea typeface="Open Sans"/>
                <a:cs typeface="Open Sans"/>
                <a:sym typeface="Open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tline circle stroke " type="twoColTx">
  <p:cSld name="TITLE_AND_TWO_COLUMNS">
    <p:spTree>
      <p:nvGrpSpPr>
        <p:cNvPr id="12" name="Shape 12"/>
        <p:cNvGrpSpPr/>
        <p:nvPr/>
      </p:nvGrpSpPr>
      <p:grpSpPr>
        <a:xfrm>
          <a:off x="0" y="0"/>
          <a:ext cx="0" cy="0"/>
          <a:chOff x="0" y="0"/>
          <a:chExt cx="0" cy="0"/>
        </a:xfrm>
      </p:grpSpPr>
      <p:sp>
        <p:nvSpPr>
          <p:cNvPr id="13" name="Google Shape;13;p3"/>
          <p:cNvSpPr/>
          <p:nvPr/>
        </p:nvSpPr>
        <p:spPr>
          <a:xfrm>
            <a:off x="-4343348" y="-271500"/>
            <a:ext cx="8307600" cy="83076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Slide" type="secHead">
  <p:cSld name="SECTION_HEADER">
    <p:spTree>
      <p:nvGrpSpPr>
        <p:cNvPr id="14" name="Shape 14"/>
        <p:cNvGrpSpPr/>
        <p:nvPr/>
      </p:nvGrpSpPr>
      <p:grpSpPr>
        <a:xfrm>
          <a:off x="0" y="0"/>
          <a:ext cx="0" cy="0"/>
          <a:chOff x="0" y="0"/>
          <a:chExt cx="0" cy="0"/>
        </a:xfrm>
      </p:grpSpPr>
      <p:sp>
        <p:nvSpPr>
          <p:cNvPr id="15" name="Google Shape;15;p4"/>
          <p:cNvSpPr/>
          <p:nvPr/>
        </p:nvSpPr>
        <p:spPr>
          <a:xfrm flipH="1">
            <a:off x="-26700" y="-16950"/>
            <a:ext cx="10111800" cy="7831800"/>
          </a:xfrm>
          <a:prstGeom prst="rect">
            <a:avLst/>
          </a:prstGeom>
          <a:gradFill>
            <a:gsLst>
              <a:gs pos="0">
                <a:srgbClr val="F77300"/>
              </a:gs>
              <a:gs pos="100000">
                <a:srgbClr val="F5333F"/>
              </a:gs>
            </a:gsLst>
            <a:lin ang="8100019"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 name="Google Shape;16;p4"/>
          <p:cNvPicPr preferRelativeResize="0"/>
          <p:nvPr/>
        </p:nvPicPr>
        <p:blipFill rotWithShape="1">
          <a:blip r:embed="rId2">
            <a:alphaModFix amt="8000"/>
          </a:blip>
          <a:srcRect b="7957" l="0" r="33195" t="7830"/>
          <a:stretch/>
        </p:blipFill>
        <p:spPr>
          <a:xfrm>
            <a:off x="5782950" y="0"/>
            <a:ext cx="4275450" cy="7772401"/>
          </a:xfrm>
          <a:prstGeom prst="rect">
            <a:avLst/>
          </a:prstGeom>
          <a:noFill/>
          <a:ln>
            <a:noFill/>
          </a:ln>
        </p:spPr>
      </p:pic>
      <p:sp>
        <p:nvSpPr>
          <p:cNvPr id="17" name="Google Shape;17;p4"/>
          <p:cNvSpPr/>
          <p:nvPr/>
        </p:nvSpPr>
        <p:spPr>
          <a:xfrm>
            <a:off x="-2771645" y="-1143000"/>
            <a:ext cx="10058400" cy="100584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w Chapter " type="tx">
  <p:cSld name="TITLE_AND_BODY">
    <p:spTree>
      <p:nvGrpSpPr>
        <p:cNvPr id="18" name="Shape 18"/>
        <p:cNvGrpSpPr/>
        <p:nvPr/>
      </p:nvGrpSpPr>
      <p:grpSpPr>
        <a:xfrm>
          <a:off x="0" y="0"/>
          <a:ext cx="0" cy="0"/>
          <a:chOff x="0" y="0"/>
          <a:chExt cx="0" cy="0"/>
        </a:xfrm>
      </p:grpSpPr>
      <p:pic>
        <p:nvPicPr>
          <p:cNvPr id="19" name="Google Shape;19;p5"/>
          <p:cNvPicPr preferRelativeResize="0"/>
          <p:nvPr/>
        </p:nvPicPr>
        <p:blipFill rotWithShape="1">
          <a:blip r:embed="rId2">
            <a:alphaModFix amt="6000"/>
          </a:blip>
          <a:srcRect b="7957" l="0" r="33195" t="7830"/>
          <a:stretch/>
        </p:blipFill>
        <p:spPr>
          <a:xfrm>
            <a:off x="5782950" y="0"/>
            <a:ext cx="4275450" cy="7772401"/>
          </a:xfrm>
          <a:prstGeom prst="rect">
            <a:avLst/>
          </a:prstGeom>
          <a:noFill/>
          <a:ln>
            <a:noFill/>
          </a:ln>
        </p:spPr>
      </p:pic>
      <p:sp>
        <p:nvSpPr>
          <p:cNvPr id="20" name="Google Shape;20;p5"/>
          <p:cNvSpPr/>
          <p:nvPr/>
        </p:nvSpPr>
        <p:spPr>
          <a:xfrm>
            <a:off x="5176773" y="2884531"/>
            <a:ext cx="4280400" cy="42804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iderwebs" type="titleOnly">
  <p:cSld name="TITLE_ONLY">
    <p:spTree>
      <p:nvGrpSpPr>
        <p:cNvPr id="21" name="Shape 21"/>
        <p:cNvGrpSpPr/>
        <p:nvPr/>
      </p:nvGrpSpPr>
      <p:grpSpPr>
        <a:xfrm>
          <a:off x="0" y="0"/>
          <a:ext cx="0" cy="0"/>
          <a:chOff x="0" y="0"/>
          <a:chExt cx="0" cy="0"/>
        </a:xfrm>
      </p:grpSpPr>
      <p:pic>
        <p:nvPicPr>
          <p:cNvPr id="22" name="Google Shape;22;p6"/>
          <p:cNvPicPr preferRelativeResize="0"/>
          <p:nvPr/>
        </p:nvPicPr>
        <p:blipFill rotWithShape="1">
          <a:blip r:embed="rId2">
            <a:alphaModFix amt="6000"/>
          </a:blip>
          <a:srcRect b="7957" l="0" r="33195" t="7830"/>
          <a:stretch/>
        </p:blipFill>
        <p:spPr>
          <a:xfrm>
            <a:off x="5782950" y="0"/>
            <a:ext cx="4275450" cy="777240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3" name="Shape 23"/>
        <p:cNvGrpSpPr/>
        <p:nvPr/>
      </p:nvGrpSpPr>
      <p:grpSpPr>
        <a:xfrm>
          <a:off x="0" y="0"/>
          <a:ext cx="0" cy="0"/>
          <a:chOff x="0" y="0"/>
          <a:chExt cx="0" cy="0"/>
        </a:xfrm>
      </p:grpSpPr>
      <p:sp>
        <p:nvSpPr>
          <p:cNvPr id="24" name="Google Shape;24;p7"/>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circle holder">
  <p:cSld name="ONE_COLUMN_TEXT">
    <p:spTree>
      <p:nvGrpSpPr>
        <p:cNvPr id="25" name="Shape 25"/>
        <p:cNvGrpSpPr/>
        <p:nvPr/>
      </p:nvGrpSpPr>
      <p:grpSpPr>
        <a:xfrm>
          <a:off x="0" y="0"/>
          <a:ext cx="0" cy="0"/>
          <a:chOff x="0" y="0"/>
          <a:chExt cx="0" cy="0"/>
        </a:xfrm>
      </p:grpSpPr>
      <p:sp>
        <p:nvSpPr>
          <p:cNvPr id="26" name="Google Shape;26;p8"/>
          <p:cNvSpPr/>
          <p:nvPr/>
        </p:nvSpPr>
        <p:spPr>
          <a:xfrm>
            <a:off x="5292375" y="2607675"/>
            <a:ext cx="4089000" cy="4071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acity stroke circle">
  <p:cSld name="MAIN_POINT">
    <p:spTree>
      <p:nvGrpSpPr>
        <p:cNvPr id="27" name="Shape 27"/>
        <p:cNvGrpSpPr/>
        <p:nvPr/>
      </p:nvGrpSpPr>
      <p:grpSpPr>
        <a:xfrm>
          <a:off x="0" y="0"/>
          <a:ext cx="0" cy="0"/>
          <a:chOff x="0" y="0"/>
          <a:chExt cx="0" cy="0"/>
        </a:xfrm>
      </p:grpSpPr>
      <p:sp>
        <p:nvSpPr>
          <p:cNvPr id="28" name="Google Shape;28;p9"/>
          <p:cNvSpPr/>
          <p:nvPr/>
        </p:nvSpPr>
        <p:spPr>
          <a:xfrm>
            <a:off x="-6857317" y="-1478325"/>
            <a:ext cx="11217000" cy="11217000"/>
          </a:xfrm>
          <a:prstGeom prst="donut">
            <a:avLst>
              <a:gd fmla="val 413" name="adj"/>
            </a:avLst>
          </a:prstGeom>
          <a:solidFill>
            <a:srgbClr val="F77300">
              <a:alpha val="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9" name="Shape 29"/>
        <p:cNvGrpSpPr/>
        <p:nvPr/>
      </p:nvGrpSpPr>
      <p:grpSpPr>
        <a:xfrm>
          <a:off x="0" y="0"/>
          <a:ext cx="0" cy="0"/>
          <a:chOff x="0" y="0"/>
          <a:chExt cx="0" cy="0"/>
        </a:xfrm>
      </p:grpSpPr>
      <p:sp>
        <p:nvSpPr>
          <p:cNvPr id="30" name="Google Shape;30;p10"/>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10"/>
          <p:cNvSpPr txBox="1"/>
          <p:nvPr>
            <p:ph type="title"/>
          </p:nvPr>
        </p:nvSpPr>
        <p:spPr>
          <a:xfrm>
            <a:off x="292050" y="1863464"/>
            <a:ext cx="4449600" cy="2239800"/>
          </a:xfrm>
          <a:prstGeom prst="rect">
            <a:avLst/>
          </a:prstGeom>
          <a:noFill/>
          <a:ln>
            <a:noFill/>
          </a:ln>
        </p:spPr>
        <p:txBody>
          <a:bodyPr anchorCtr="0" anchor="b" bIns="113100" lIns="113100" spcFirstLastPara="1" rIns="113100" wrap="square" tIns="11310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2" name="Google Shape;32;p10"/>
          <p:cNvSpPr txBox="1"/>
          <p:nvPr>
            <p:ph idx="1" type="subTitle"/>
          </p:nvPr>
        </p:nvSpPr>
        <p:spPr>
          <a:xfrm>
            <a:off x="292050" y="4235758"/>
            <a:ext cx="4449600" cy="1866300"/>
          </a:xfrm>
          <a:prstGeom prst="rect">
            <a:avLst/>
          </a:prstGeom>
          <a:noFill/>
          <a:ln>
            <a:noFill/>
          </a:ln>
        </p:spPr>
        <p:txBody>
          <a:bodyPr anchorCtr="0" anchor="t" bIns="113100" lIns="113100" spcFirstLastPara="1" rIns="113100" wrap="square" tIns="113100">
            <a:no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3" name="Google Shape;33;p10"/>
          <p:cNvSpPr txBox="1"/>
          <p:nvPr>
            <p:ph idx="2" type="body"/>
          </p:nvPr>
        </p:nvSpPr>
        <p:spPr>
          <a:xfrm>
            <a:off x="5433450" y="1094158"/>
            <a:ext cx="4220700" cy="5583600"/>
          </a:xfrm>
          <a:prstGeom prst="rect">
            <a:avLst/>
          </a:prstGeom>
          <a:noFill/>
          <a:ln>
            <a:noFill/>
          </a:ln>
        </p:spPr>
        <p:txBody>
          <a:bodyPr anchorCtr="0" anchor="ctr" bIns="113100" lIns="113100" spcFirstLastPara="1" rIns="113100" wrap="square" tIns="113100">
            <a:noAutofit/>
          </a:bodyPr>
          <a:lstStyle>
            <a:lvl1pPr indent="-368300" lvl="0" marL="457200" algn="l">
              <a:lnSpc>
                <a:spcPct val="115000"/>
              </a:lnSpc>
              <a:spcBef>
                <a:spcPts val="0"/>
              </a:spcBef>
              <a:spcAft>
                <a:spcPts val="0"/>
              </a:spcAft>
              <a:buSzPts val="2200"/>
              <a:buChar char="●"/>
              <a:defRPr/>
            </a:lvl1pPr>
            <a:lvl2pPr indent="-336550" lvl="1" marL="914400" algn="l">
              <a:lnSpc>
                <a:spcPct val="115000"/>
              </a:lnSpc>
              <a:spcBef>
                <a:spcPts val="2000"/>
              </a:spcBef>
              <a:spcAft>
                <a:spcPts val="0"/>
              </a:spcAft>
              <a:buSzPts val="1700"/>
              <a:buChar char="○"/>
              <a:defRPr/>
            </a:lvl2pPr>
            <a:lvl3pPr indent="-336550" lvl="2" marL="1371600" algn="l">
              <a:lnSpc>
                <a:spcPct val="115000"/>
              </a:lnSpc>
              <a:spcBef>
                <a:spcPts val="2000"/>
              </a:spcBef>
              <a:spcAft>
                <a:spcPts val="0"/>
              </a:spcAft>
              <a:buSzPts val="1700"/>
              <a:buChar char="■"/>
              <a:defRPr/>
            </a:lvl3pPr>
            <a:lvl4pPr indent="-336550" lvl="3" marL="1828800" algn="l">
              <a:lnSpc>
                <a:spcPct val="115000"/>
              </a:lnSpc>
              <a:spcBef>
                <a:spcPts val="2000"/>
              </a:spcBef>
              <a:spcAft>
                <a:spcPts val="0"/>
              </a:spcAft>
              <a:buSzPts val="1700"/>
              <a:buChar char="●"/>
              <a:defRPr/>
            </a:lvl4pPr>
            <a:lvl5pPr indent="-336550" lvl="4" marL="2286000" algn="l">
              <a:lnSpc>
                <a:spcPct val="115000"/>
              </a:lnSpc>
              <a:spcBef>
                <a:spcPts val="2000"/>
              </a:spcBef>
              <a:spcAft>
                <a:spcPts val="0"/>
              </a:spcAft>
              <a:buSzPts val="1700"/>
              <a:buChar char="○"/>
              <a:defRPr/>
            </a:lvl5pPr>
            <a:lvl6pPr indent="-336550" lvl="5" marL="2743200" algn="l">
              <a:lnSpc>
                <a:spcPct val="115000"/>
              </a:lnSpc>
              <a:spcBef>
                <a:spcPts val="2000"/>
              </a:spcBef>
              <a:spcAft>
                <a:spcPts val="0"/>
              </a:spcAft>
              <a:buSzPts val="1700"/>
              <a:buChar char="■"/>
              <a:defRPr/>
            </a:lvl6pPr>
            <a:lvl7pPr indent="-336550" lvl="6" marL="3200400" algn="l">
              <a:lnSpc>
                <a:spcPct val="115000"/>
              </a:lnSpc>
              <a:spcBef>
                <a:spcPts val="2000"/>
              </a:spcBef>
              <a:spcAft>
                <a:spcPts val="0"/>
              </a:spcAft>
              <a:buSzPts val="1700"/>
              <a:buChar char="●"/>
              <a:defRPr/>
            </a:lvl7pPr>
            <a:lvl8pPr indent="-336550" lvl="7" marL="3657600" algn="l">
              <a:lnSpc>
                <a:spcPct val="115000"/>
              </a:lnSpc>
              <a:spcBef>
                <a:spcPts val="2000"/>
              </a:spcBef>
              <a:spcAft>
                <a:spcPts val="0"/>
              </a:spcAft>
              <a:buSzPts val="1700"/>
              <a:buChar char="○"/>
              <a:defRPr/>
            </a:lvl8pPr>
            <a:lvl9pPr indent="-336550" lvl="8" marL="4114800" algn="l">
              <a:lnSpc>
                <a:spcPct val="115000"/>
              </a:lnSpc>
              <a:spcBef>
                <a:spcPts val="2000"/>
              </a:spcBef>
              <a:spcAft>
                <a:spcPts val="2000"/>
              </a:spcAft>
              <a:buSzPts val="1700"/>
              <a:buChar char="■"/>
              <a:defRPr/>
            </a:lvl9pPr>
          </a:lstStyle>
          <a:p/>
        </p:txBody>
      </p:sp>
      <p:sp>
        <p:nvSpPr>
          <p:cNvPr id="34" name="Google Shape;34;p10"/>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Autofit/>
          </a:bodyPr>
          <a:lstStyle>
            <a:lvl1pPr lvl="0"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500"/>
              <a:buFont typeface="Arial"/>
              <a:buNone/>
              <a:defRPr b="0" i="0" sz="35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Autofit/>
          </a:bodyPr>
          <a:lstStyle>
            <a:lvl1pPr indent="-368300" lvl="0" marL="457200" marR="0" rtl="0" algn="l">
              <a:lnSpc>
                <a:spcPct val="115000"/>
              </a:lnSpc>
              <a:spcBef>
                <a:spcPts val="0"/>
              </a:spcBef>
              <a:spcAft>
                <a:spcPts val="0"/>
              </a:spcAft>
              <a:buClr>
                <a:schemeClr val="dk2"/>
              </a:buClr>
              <a:buSzPts val="2200"/>
              <a:buFont typeface="Arial"/>
              <a:buChar char="●"/>
              <a:defRPr b="0" i="0" sz="2200" u="none" cap="none" strike="noStrike">
                <a:solidFill>
                  <a:schemeClr val="dk2"/>
                </a:solidFill>
                <a:latin typeface="Arial"/>
                <a:ea typeface="Arial"/>
                <a:cs typeface="Arial"/>
                <a:sym typeface="Arial"/>
              </a:defRPr>
            </a:lvl1pPr>
            <a:lvl2pPr indent="-336550" lvl="1" marL="914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2pPr>
            <a:lvl3pPr indent="-336550" lvl="2" marL="1371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3pPr>
            <a:lvl4pPr indent="-336550" lvl="3" marL="18288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4pPr>
            <a:lvl5pPr indent="-336550" lvl="4" marL="22860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5pPr>
            <a:lvl6pPr indent="-336550" lvl="5" marL="27432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6pPr>
            <a:lvl7pPr indent="-336550" lvl="6" marL="32004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7pPr>
            <a:lvl8pPr indent="-336550" lvl="7" marL="3657600" marR="0" rtl="0" algn="l">
              <a:lnSpc>
                <a:spcPct val="115000"/>
              </a:lnSpc>
              <a:spcBef>
                <a:spcPts val="2000"/>
              </a:spcBef>
              <a:spcAft>
                <a:spcPts val="0"/>
              </a:spcAft>
              <a:buClr>
                <a:schemeClr val="dk2"/>
              </a:buClr>
              <a:buSzPts val="1700"/>
              <a:buFont typeface="Arial"/>
              <a:buChar char="○"/>
              <a:defRPr b="0" i="0" sz="1700" u="none" cap="none" strike="noStrike">
                <a:solidFill>
                  <a:schemeClr val="dk2"/>
                </a:solidFill>
                <a:latin typeface="Arial"/>
                <a:ea typeface="Arial"/>
                <a:cs typeface="Arial"/>
                <a:sym typeface="Arial"/>
              </a:defRPr>
            </a:lvl8pPr>
            <a:lvl9pPr indent="-336550" lvl="8" marL="4114800" marR="0" rtl="0" algn="l">
              <a:lnSpc>
                <a:spcPct val="115000"/>
              </a:lnSpc>
              <a:spcBef>
                <a:spcPts val="2000"/>
              </a:spcBef>
              <a:spcAft>
                <a:spcPts val="2000"/>
              </a:spcAft>
              <a:buClr>
                <a:schemeClr val="dk2"/>
              </a:buClr>
              <a:buSzPts val="1700"/>
              <a:buFont typeface="Arial"/>
              <a:buChar char="■"/>
              <a:defRPr b="0" i="0" sz="17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1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adweek.com/performance-marketing/micro-influencers-are-more-effective-with-marketing-campaigns-than-highly-popular-accounts/" TargetMode="External"/><Relationship Id="rId6" Type="http://schemas.openxmlformats.org/officeDocument/2006/relationships/image" Target="../media/image11.png"/></Relationships>
</file>

<file path=ppt/slides/_rels/slide11.xml.rels><?xml version="1.0" encoding="UTF-8" standalone="yes"?><Relationships xmlns="http://schemas.openxmlformats.org/package/2006/relationships"><Relationship Id="rId10" Type="http://schemas.openxmlformats.org/officeDocument/2006/relationships/image" Target="../media/image12.png"/><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image" Target="../media/image19.png"/><Relationship Id="rId5" Type="http://schemas.openxmlformats.org/officeDocument/2006/relationships/hyperlink" Target="https://impact.com/warc-research-report/" TargetMode="External"/><Relationship Id="rId6" Type="http://schemas.openxmlformats.org/officeDocument/2006/relationships/hyperlink" Target="https://go.emplifi.io/rs/284-ENW-442/images/Socialbakers_State_of_Influencer_Marketing_Report.pdf" TargetMode="External"/><Relationship Id="rId7" Type="http://schemas.openxmlformats.org/officeDocument/2006/relationships/hyperlink" Target="https://mnfst.medium.com/8-brands-already-using-the-power-of-nano-influencers-fd4cdf8a6b8d" TargetMode="External"/><Relationship Id="rId8"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mpact.com/warc-research-report/" TargetMode="External"/><Relationship Id="rId6" Type="http://schemas.openxmlformats.org/officeDocument/2006/relationships/hyperlink" Target="https://impact.com/warc-research-report/" TargetMode="External"/><Relationship Id="rId7" Type="http://schemas.openxmlformats.org/officeDocument/2006/relationships/image" Target="../media/image10.jpg"/><Relationship Id="rId8"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mpact.com/warc-research-report/" TargetMode="External"/><Relationship Id="rId6" Type="http://schemas.openxmlformats.org/officeDocument/2006/relationships/image" Target="../media/image15.jpg"/><Relationship Id="rId7"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hyperlink" Target="https://buffer.com/resources/ugc-creator/" TargetMode="External"/><Relationship Id="rId4" Type="http://schemas.openxmlformats.org/officeDocument/2006/relationships/hyperlink" Target="https://impact.com/?utm_source=impact.com&amp;utm_medium=ebook&amp;utm_content=logo&amp;utm_campaign=internal-content" TargetMode="External"/><Relationship Id="rId5" Type="http://schemas.openxmlformats.org/officeDocument/2006/relationships/image" Target="../media/image2.png"/><Relationship Id="rId6" Type="http://schemas.openxmlformats.org/officeDocument/2006/relationships/hyperlink" Target="https://go.impact.com/rs/280-XQP-994/images/CSdownload-PC-EV-Coach-Studio.pdf" TargetMode="External"/><Relationship Id="rId7" Type="http://schemas.openxmlformats.org/officeDocument/2006/relationships/hyperlink" Target="https://helplama.com/top-brands-using-user-generated-content/" TargetMode="External"/><Relationship Id="rId8"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mpact.com/warc-research-report/" TargetMode="External"/><Relationship Id="rId6" Type="http://schemas.openxmlformats.org/officeDocument/2006/relationships/hyperlink" Target="https://blog.hootsuite.com/instagram-demographics/" TargetMode="External"/><Relationship Id="rId7" Type="http://schemas.openxmlformats.org/officeDocument/2006/relationships/image" Target="../media/image25.jpg"/><Relationship Id="rId8" Type="http://schemas.openxmlformats.org/officeDocument/2006/relationships/image" Target="../media/image26.png"/></Relationships>
</file>

<file path=ppt/slides/_rels/slide17.xml.rels><?xml version="1.0" encoding="UTF-8" standalone="yes"?><Relationships xmlns="http://schemas.openxmlformats.org/package/2006/relationships"><Relationship Id="rId11" Type="http://schemas.openxmlformats.org/officeDocument/2006/relationships/image" Target="../media/image22.png"/><Relationship Id="rId10" Type="http://schemas.openxmlformats.org/officeDocument/2006/relationships/image" Target="../media/image24.jpg"/><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hyperlink" Target="https://explodingtopics.com/blog/tiktok-demographics" TargetMode="External"/><Relationship Id="rId5" Type="http://schemas.openxmlformats.org/officeDocument/2006/relationships/hyperlink" Target="https://sensortower.com/blog/tiktok-downloads-3-billion" TargetMode="External"/><Relationship Id="rId6" Type="http://schemas.openxmlformats.org/officeDocument/2006/relationships/hyperlink" Target="https://impact.com/warc-research-report/" TargetMode="External"/><Relationship Id="rId7" Type="http://schemas.openxmlformats.org/officeDocument/2006/relationships/hyperlink" Target="https://www.insiderintelligence.com/content/tiktok-winning-over-gen-z-searchers" TargetMode="External"/><Relationship Id="rId8" Type="http://schemas.openxmlformats.org/officeDocument/2006/relationships/hyperlink" Target="https://impact.com/warc-research-report/"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9.jpg"/><Relationship Id="rId4" Type="http://schemas.openxmlformats.org/officeDocument/2006/relationships/hyperlink" Target="https://impact.com/?utm_source=impact.com&amp;utm_medium=ebook&amp;utm_content=logo&amp;utm_campaign=internal-content" TargetMode="External"/><Relationship Id="rId9" Type="http://schemas.openxmlformats.org/officeDocument/2006/relationships/image" Target="../media/image21.png"/><Relationship Id="rId5" Type="http://schemas.openxmlformats.org/officeDocument/2006/relationships/image" Target="../media/image2.png"/><Relationship Id="rId6" Type="http://schemas.openxmlformats.org/officeDocument/2006/relationships/hyperlink" Target="https://www.statista.com/statistics/346167/facebook-global-dau/" TargetMode="External"/><Relationship Id="rId7" Type="http://schemas.openxmlformats.org/officeDocument/2006/relationships/hyperlink" Target="https://impact.com/warc-research-report/" TargetMode="External"/><Relationship Id="rId8" Type="http://schemas.openxmlformats.org/officeDocument/2006/relationships/hyperlink" Target="https://www.statista.com/statistics/187549/facebook-distribution-of-users-age-group-usa/"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image" Target="../media/image30.png"/><Relationship Id="rId5" Type="http://schemas.openxmlformats.org/officeDocument/2006/relationships/hyperlink" Target="https://impact.com/warc-research-report/" TargetMode="External"/><Relationship Id="rId6" Type="http://schemas.openxmlformats.org/officeDocument/2006/relationships/hyperlink" Target="https://www.smperth.com/resources/pinterest/pinterest-statistics/#:~:text=Pinterest%20has%20442%20million%20global,to%20reach%204.10%20million%20people" TargetMode="External"/><Relationship Id="rId7" Type="http://schemas.openxmlformats.org/officeDocument/2006/relationships/hyperlink" Target="https://www.statista.com/statistics/1300092/pinterest-global-audience-by-age-group-and-gender/" TargetMode="External"/><Relationship Id="rId8"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influencermarketinghub.com/influencer-marketing-benchmark-report" TargetMode="External"/><Relationship Id="rId4" Type="http://schemas.openxmlformats.org/officeDocument/2006/relationships/hyperlink" Target="https://www.warc.com/newsandopinion/opinion/how-influencer-marketing-thrived-during-the-pandemic/en-gb/4304" TargetMode="External"/><Relationship Id="rId5" Type="http://schemas.openxmlformats.org/officeDocument/2006/relationships/hyperlink" Target="https://impact.com/?utm_source=impact.com&amp;utm_medium=ebook&amp;utm_content=logo&amp;utm_campaign=internal-content" TargetMode="External"/><Relationship Id="rId6" Type="http://schemas.openxmlformats.org/officeDocument/2006/relationships/image" Target="../media/image2.png"/><Relationship Id="rId7" Type="http://schemas.openxmlformats.org/officeDocument/2006/relationships/image" Target="../media/image2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image" Target="../media/image39.png"/><Relationship Id="rId5" Type="http://schemas.openxmlformats.org/officeDocument/2006/relationships/hyperlink" Target="https://blog.youtube/press/" TargetMode="External"/><Relationship Id="rId6" Type="http://schemas.openxmlformats.org/officeDocument/2006/relationships/hyperlink" Target="https://influencermarketinghub.com/youtube-stats/" TargetMode="External"/><Relationship Id="rId7" Type="http://schemas.openxmlformats.org/officeDocument/2006/relationships/hyperlink" Target="https://www.unboxsocial.com/blog/youtube-influencer-marketing/" TargetMode="External"/><Relationship Id="rId8" Type="http://schemas.openxmlformats.org/officeDocument/2006/relationships/image" Target="../media/image41.jpg"/></Relationships>
</file>

<file path=ppt/slides/_rels/slide21.xml.rels><?xml version="1.0" encoding="UTF-8" standalone="yes"?><Relationships xmlns="http://schemas.openxmlformats.org/package/2006/relationships"><Relationship Id="rId11" Type="http://schemas.openxmlformats.org/officeDocument/2006/relationships/hyperlink" Target="https://members.linkedin.com/creators" TargetMode="External"/><Relationship Id="rId10" Type="http://schemas.openxmlformats.org/officeDocument/2006/relationships/hyperlink" Target="https://about.linkedin.com/" TargetMode="External"/><Relationship Id="rId13" Type="http://schemas.openxmlformats.org/officeDocument/2006/relationships/hyperlink" Target="https://impact.com/warc-research-report/" TargetMode="External"/><Relationship Id="rId12" Type="http://schemas.openxmlformats.org/officeDocument/2006/relationships/hyperlink" Target="https://www.socialmediatoday.com/news/the-benefits-of-blogging-20-stats-business-owners-need-to-know-infograph/511816/" TargetMode="External"/><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hyperlink" Target="https://thesocialshepherd.com/blog/snapchat-statistics" TargetMode="External"/><Relationship Id="rId14" Type="http://schemas.openxmlformats.org/officeDocument/2006/relationships/hyperlink" Target="https://financesonline.com/number-of-us-bloggers/" TargetMode="External"/><Relationship Id="rId5" Type="http://schemas.openxmlformats.org/officeDocument/2006/relationships/hyperlink" Target="https://www.pewresearch.org/fact-tank/2019/04/10/share-of-u-s-adults-using-social-media-including-facebook-is-mostly-unchanged-since-2018/" TargetMode="External"/><Relationship Id="rId6" Type="http://schemas.openxmlformats.org/officeDocument/2006/relationships/hyperlink" Target="https://blog.twitter.com/en_us/topics/insights/2018/The-Power-of-Creators-on-Twitter" TargetMode="External"/><Relationship Id="rId7" Type="http://schemas.openxmlformats.org/officeDocument/2006/relationships/hyperlink" Target="https://backlinko.com/snapchat-users" TargetMode="External"/><Relationship Id="rId8" Type="http://schemas.openxmlformats.org/officeDocument/2006/relationships/hyperlink" Target="https://impact.com/warc-research-report/"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prweek.com/article/1497740/2018-global-comms-report-challenges-trends" TargetMode="External"/><Relationship Id="rId6" Type="http://schemas.openxmlformats.org/officeDocument/2006/relationships/image" Target="../media/image3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bbqguys.com/" TargetMode="External"/><Relationship Id="rId6" Type="http://schemas.openxmlformats.org/officeDocument/2006/relationships/hyperlink" Target="https://go.impact.com/rs/280-XQP-994/images/CSB-INFL-STU-EV-BBQGuys-Activate-Case-Study-082022.pdf" TargetMode="External"/><Relationship Id="rId7" Type="http://schemas.openxmlformats.org/officeDocument/2006/relationships/hyperlink" Target="https://go.impact.com/CSB-INFL-EV-BBQGuys-TYP.html" TargetMode="External"/><Relationship Id="rId8" Type="http://schemas.openxmlformats.org/officeDocument/2006/relationships/hyperlink" Target="https://www.forbes.com/sites/forbesagencycouncil/2021/06/02/micro-influencers-when-smaller-is-better/?sh=69031619539b"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impact.com/influencer/5-steps-to-unite-influencers-with-your-marketing-campaign-insights-from-warc-and-impact-coms-research-report/" TargetMode="External"/><Relationship Id="rId4" Type="http://schemas.openxmlformats.org/officeDocument/2006/relationships/hyperlink" Target="https://impact.com/?utm_source=impact.com&amp;utm_medium=ebook&amp;utm_content=logo&amp;utm_campaign=internal-content" TargetMode="External"/><Relationship Id="rId5" Type="http://schemas.openxmlformats.org/officeDocument/2006/relationships/image" Target="../media/image2.png"/><Relationship Id="rId6" Type="http://schemas.openxmlformats.org/officeDocument/2006/relationships/image" Target="../media/image3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ellosgroup.com/en" TargetMode="External"/><Relationship Id="rId6" Type="http://schemas.openxmlformats.org/officeDocument/2006/relationships/hyperlink" Target="https://impact.com/influencer-marketing/managed-services/" TargetMode="External"/><Relationship Id="rId7" Type="http://schemas.openxmlformats.org/officeDocument/2006/relationships/hyperlink" Target="https://go.impact.com/CSB-NA-INFL-EV-Ellos-TYP.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3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46.png"/><Relationship Id="rId4" Type="http://schemas.openxmlformats.org/officeDocument/2006/relationships/hyperlink" Target="https://impact.com/?utm_source=impact.com&amp;utm_medium=ebook&amp;utm_content=logo&amp;utm_campaign=internal-content" TargetMode="External"/><Relationship Id="rId5"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3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4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forrester.com/report/stop-churning-through-influencers-and-start-building-partnerships/RES176115?ref_search=3543826_1675104178728"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mpact.com/warc-research-report/" TargetMode="External"/><Relationship Id="rId6" Type="http://schemas.openxmlformats.org/officeDocument/2006/relationships/hyperlink" Target="https://go.impact.com/rs/280-XQP-994/images/CSBdownload-AGEN-INFL-EV-MERGE-helps-Mizzen-Main.pdf"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4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42.jpg"/><Relationship Id="rId6" Type="http://schemas.openxmlformats.org/officeDocument/2006/relationships/hyperlink" Target="https://digiday.com/marketing/inside-a-shoe-companys-influencer-strategy/"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w.loreal.com/en/articles/group/loreal-and-influencers/" TargetMode="External"/><Relationship Id="rId6" Type="http://schemas.openxmlformats.org/officeDocument/2006/relationships/image" Target="../media/image5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6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go.impact.com/rs/280-XQP-994/images/CSdownload-PC-EV-Coach-Studio.pdf" TargetMode="External"/><Relationship Id="rId6"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go.impact.com/rs/280-XQP-994/images/CBSdownload-INF-CN-Bowlero-TikTok.pdf" TargetMode="External"/><Relationship Id="rId6" Type="http://schemas.openxmlformats.org/officeDocument/2006/relationships/image" Target="../media/image5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go.impact.com/rs/280-XQP-994/images/CSdownload-PC-CN-Vivino-Activate.pdf" TargetMode="External"/><Relationship Id="rId6" Type="http://schemas.openxmlformats.org/officeDocument/2006/relationships/image" Target="../media/image6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mpact.com/partnership-cloud/pc-aw-ig-managing-partnerships-throughout-their-life-cycle/" TargetMode="External"/><Relationship Id="rId6" Type="http://schemas.openxmlformats.org/officeDocument/2006/relationships/hyperlink" Target="https://www.sephora.com/" TargetMode="External"/><Relationship Id="rId7" Type="http://schemas.openxmlformats.org/officeDocument/2006/relationships/hyperlink" Target="https://go.impact.com/CSB-SEA-PARS-EV-Sephora-TYP.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56.png"/><Relationship Id="rId4" Type="http://schemas.openxmlformats.org/officeDocument/2006/relationships/image" Target="../media/image53.png"/><Relationship Id="rId5" Type="http://schemas.openxmlformats.org/officeDocument/2006/relationships/hyperlink" Target="https://impact.com/?utm_source=impact.com&amp;utm_medium=ebook&amp;utm_content=logo&amp;utm_campaign=internal-content" TargetMode="External"/><Relationship Id="rId6" Type="http://schemas.openxmlformats.org/officeDocument/2006/relationships/image" Target="../media/image2.png"/></Relationships>
</file>

<file path=ppt/slides/_rels/slide44.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hyperlink" Target="https://impact.com/?utm_source=impact.com&amp;utm_medium=ebook&amp;utm_content=logo&amp;utm_campaign=internal-content" TargetMode="External"/><Relationship Id="rId12" Type="http://schemas.openxmlformats.org/officeDocument/2006/relationships/image" Target="../media/image54.jpg"/><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impact.com/partners/influencer-partners/?utm_source=impact.com&amp;utm_medium=ebook&amp;utm_content=CTA&amp;utm_campaign=influencer-tiers-ebook" TargetMode="External"/><Relationship Id="rId4" Type="http://schemas.openxmlformats.org/officeDocument/2006/relationships/hyperlink" Target="https://impact.com/get-started/?utm_source=impact.com&amp;utm_medium=ebook&amp;utm_content=CTA&amp;utm_campaign=influencer-tiers-ebook" TargetMode="External"/><Relationship Id="rId9" Type="http://schemas.openxmlformats.org/officeDocument/2006/relationships/hyperlink" Target="https://impact.com/pxa/learning-path/getting-started-with-influencer-partnerships-certification/?utm_source=impact.com&amp;utm_medium=ebook&amp;utm_content=CTA&amp;utm_campaign=influencer-tiers-ebook" TargetMode="External"/><Relationship Id="rId5" Type="http://schemas.openxmlformats.org/officeDocument/2006/relationships/hyperlink" Target="mailto:grow@impact.com" TargetMode="External"/><Relationship Id="rId6" Type="http://schemas.openxmlformats.org/officeDocument/2006/relationships/hyperlink" Target="https://go.impact.com/PDF-PC-ED-Seven-ways-to-pay-influencers-today-and-tomorrow.html?utm_source=impact.com&amp;utm_medium=ebook&amp;utm_content=CTA&amp;utm_campaign=influencer-tiers-ebook" TargetMode="External"/><Relationship Id="rId7" Type="http://schemas.openxmlformats.org/officeDocument/2006/relationships/hyperlink" Target="https://go.impact.com/PDF-PC-ED-Are-You-Ghosting-Your-Influencers.html?_ga=2.199191919.1368893650.1630407367-30880300.1583962570?utm_source=impact.com&amp;utm_medium=ebook&amp;utm_content=CTA&amp;utm_campaign=influencer-tiers-ebook" TargetMode="External"/><Relationship Id="rId8" Type="http://schemas.openxmlformats.org/officeDocument/2006/relationships/hyperlink" Target="https://go.impact.com/PDF-PC-AW-Scaling-Influencer-Marketing-Globally-v2.html?utm_source=impact.com&amp;utm_medium=ebook&amp;utm_content=CTA&amp;utm_campaign=influencer-tiers-ebook" TargetMode="External"/></Relationships>
</file>

<file path=ppt/slides/_rels/slide45.xml.rels><?xml version="1.0" encoding="UTF-8" standalone="yes"?><Relationships xmlns="http://schemas.openxmlformats.org/package/2006/relationships"><Relationship Id="rId11" Type="http://schemas.openxmlformats.org/officeDocument/2006/relationships/hyperlink" Target="https://twitter.com/impactdotcom" TargetMode="External"/><Relationship Id="rId10" Type="http://schemas.openxmlformats.org/officeDocument/2006/relationships/image" Target="../media/image49.png"/><Relationship Id="rId13" Type="http://schemas.openxmlformats.org/officeDocument/2006/relationships/hyperlink" Target="https://www.linkedin.com/company/impactdotcom/" TargetMode="External"/><Relationship Id="rId12" Type="http://schemas.openxmlformats.org/officeDocument/2006/relationships/image" Target="../media/image47.png"/><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9" Type="http://schemas.openxmlformats.org/officeDocument/2006/relationships/hyperlink" Target="https://www.facebook.com/impactdotcom1" TargetMode="External"/><Relationship Id="rId15" Type="http://schemas.openxmlformats.org/officeDocument/2006/relationships/hyperlink" Target="https://www.youtube.com/c/impactdotcom" TargetMode="External"/><Relationship Id="rId14" Type="http://schemas.openxmlformats.org/officeDocument/2006/relationships/image" Target="../media/image57.png"/><Relationship Id="rId16" Type="http://schemas.openxmlformats.org/officeDocument/2006/relationships/image" Target="../media/image55.png"/><Relationship Id="rId5" Type="http://schemas.openxmlformats.org/officeDocument/2006/relationships/hyperlink" Target="http://impact.com?utm_source=impact.com&amp;utm_medium=ebook&amp;utm_content=CTA&amp;utm_campaign=influencer-tiers-ebook" TargetMode="External"/><Relationship Id="rId6" Type="http://schemas.openxmlformats.org/officeDocument/2006/relationships/hyperlink" Target="http://impact.com?utm_source=impact.com&amp;utm_medium=ebook&amp;utm_content=CTA&amp;utm_campaign=influencer-tiers-ebook" TargetMode="External"/><Relationship Id="rId7" Type="http://schemas.openxmlformats.org/officeDocument/2006/relationships/image" Target="../media/image48.png"/><Relationship Id="rId8" Type="http://schemas.openxmlformats.org/officeDocument/2006/relationships/hyperlink" Target="http://impact.com?utm_source=impact.com&amp;utm_medium=ebook&amp;utm_content=CTA&amp;utm_campaign=influencer-tiers-eboo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influencermarketinghub.com/coronavirus-marketing-ad-spend-report/" TargetMode="External"/><Relationship Id="rId6" Type="http://schemas.openxmlformats.org/officeDocument/2006/relationships/hyperlink" Target="https://www.forbes.com/sites/bradadgate/2020/12/14/ad-agency-forecast-expect-the-advertising-market-to-rebound-in-2021/?sh=64ce8156adb4" TargetMode="External"/><Relationship Id="rId7" Type="http://schemas.openxmlformats.org/officeDocument/2006/relationships/hyperlink" Target="https://go.emplifi.io/rs/284-ENW-442/images/Socialbakers_State_of_Influencer_Marketing_Report.pdf" TargetMode="External"/><Relationship Id="rId8" Type="http://schemas.openxmlformats.org/officeDocument/2006/relationships/hyperlink" Target="https://impact.com/warc-research-repor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image" Target="../media/image20.png"/><Relationship Id="rId6" Type="http://schemas.openxmlformats.org/officeDocument/2006/relationships/hyperlink" Target="https://www.microbizmag.co.uk/influencer-marketing-statistics/" TargetMode="External"/><Relationship Id="rId7" Type="http://schemas.openxmlformats.org/officeDocument/2006/relationships/hyperlink" Target="https://www.adweek.com/brand-marketing/infographic-nearly-half-of-americans-make-purchases-based-on-influencer-recommendations/#:~:text=While%20there's%20still%20skepticism%E2%80%9430.4,a%20recommendation%20from%20an%20influencer" TargetMode="External"/><Relationship Id="rId8" Type="http://schemas.openxmlformats.org/officeDocument/2006/relationships/hyperlink" Target="https://www.oberlo.com/statistics/influencer-marketing-market-size#:~:text=From%202016%20to%202022%2C%20the,influencer%20marketing%20industry%20was%2046.9%25."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hellopartner.com/2021/11/29/is-influencer-a-dirty-word-and-how-can-we-break-the-stigma/" TargetMode="External"/><Relationship Id="rId6"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hyperlink" Target="https://impact.com/?utm_source=impact.com&amp;utm_medium=ebook&amp;utm_content=logo&amp;utm_campaign=internal-content" TargetMode="External"/><Relationship Id="rId4" Type="http://schemas.openxmlformats.org/officeDocument/2006/relationships/image" Target="../media/image2.png"/><Relationship Id="rId5" Type="http://schemas.openxmlformats.org/officeDocument/2006/relationships/hyperlink" Target="https://wwd.com/feature/crocs-fashion-celebrity-collaboartions-post-malone-diplo-justin-bieber-1234836493/" TargetMode="External"/><Relationship Id="rId6" Type="http://schemas.openxmlformats.org/officeDocument/2006/relationships/hyperlink" Target="https://www.youtube.com/@johnnyharris/videos" TargetMode="External"/><Relationship Id="rId7" Type="http://schemas.openxmlformats.org/officeDocument/2006/relationships/image" Target="../media/image51.jpg"/></Relationships>
</file>

<file path=ppt/slides/_rels/slide9.xml.rels><?xml version="1.0" encoding="UTF-8" standalone="yes"?><Relationships xmlns="http://schemas.openxmlformats.org/package/2006/relationships"><Relationship Id="rId10" Type="http://schemas.openxmlformats.org/officeDocument/2006/relationships/image" Target="../media/image58.png"/><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51.jpg"/><Relationship Id="rId4" Type="http://schemas.openxmlformats.org/officeDocument/2006/relationships/hyperlink" Target="https://impact.com/?utm_source=impact.com&amp;utm_medium=ebook&amp;utm_content=logo&amp;utm_campaign=internal-content" TargetMode="External"/><Relationship Id="rId9" Type="http://schemas.openxmlformats.org/officeDocument/2006/relationships/image" Target="../media/image43.png"/><Relationship Id="rId5" Type="http://schemas.openxmlformats.org/officeDocument/2006/relationships/image" Target="../media/image2.png"/><Relationship Id="rId6" Type="http://schemas.openxmlformats.org/officeDocument/2006/relationships/hyperlink" Target="https://www.youtube.com/c/hudabeauty" TargetMode="External"/><Relationship Id="rId7" Type="http://schemas.openxmlformats.org/officeDocument/2006/relationships/image" Target="../media/image31.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nvSpPr>
        <p:spPr>
          <a:xfrm>
            <a:off x="529175" y="1880832"/>
            <a:ext cx="4397100" cy="3879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4000"/>
              <a:buFont typeface="Arial"/>
              <a:buNone/>
            </a:pPr>
            <a:r>
              <a:rPr b="0" i="0" lang="en" sz="4000" u="none" cap="none" strike="noStrike">
                <a:solidFill>
                  <a:srgbClr val="000000"/>
                </a:solidFill>
                <a:latin typeface="Public Sans"/>
                <a:ea typeface="Public Sans"/>
                <a:cs typeface="Public Sans"/>
                <a:sym typeface="Public Sans"/>
              </a:rPr>
              <a:t>The ultimate guide to influencer tiers: </a:t>
            </a:r>
            <a:r>
              <a:rPr b="1" i="0" lang="en" sz="4000" u="none" cap="none" strike="noStrike">
                <a:solidFill>
                  <a:srgbClr val="000000"/>
                </a:solidFill>
                <a:latin typeface="Public Sans"/>
                <a:ea typeface="Public Sans"/>
                <a:cs typeface="Public Sans"/>
                <a:sym typeface="Public Sans"/>
              </a:rPr>
              <a:t>from nano creators to megastars</a:t>
            </a:r>
            <a:endParaRPr b="1" i="0" sz="4000" u="none" cap="none" strike="noStrike">
              <a:solidFill>
                <a:srgbClr val="000000"/>
              </a:solidFill>
              <a:latin typeface="Public Sans"/>
              <a:ea typeface="Public Sans"/>
              <a:cs typeface="Public Sans"/>
              <a:sym typeface="Public Sans"/>
            </a:endParaRPr>
          </a:p>
        </p:txBody>
      </p:sp>
      <p:pic>
        <p:nvPicPr>
          <p:cNvPr id="62" name="Google Shape;62;p19">
            <a:hlinkClick r:id="rId3"/>
          </p:cNvPr>
          <p:cNvPicPr preferRelativeResize="0"/>
          <p:nvPr/>
        </p:nvPicPr>
        <p:blipFill rotWithShape="1">
          <a:blip r:embed="rId4">
            <a:alphaModFix/>
          </a:blip>
          <a:srcRect b="-30644" l="0" r="0" t="-2884"/>
          <a:stretch/>
        </p:blipFill>
        <p:spPr>
          <a:xfrm>
            <a:off x="653523" y="6708576"/>
            <a:ext cx="1528324" cy="709375"/>
          </a:xfrm>
          <a:prstGeom prst="rect">
            <a:avLst/>
          </a:prstGeom>
          <a:noFill/>
          <a:ln>
            <a:noFill/>
          </a:ln>
        </p:spPr>
      </p:pic>
      <p:pic>
        <p:nvPicPr>
          <p:cNvPr id="63" name="Google Shape;63;p19"/>
          <p:cNvPicPr preferRelativeResize="0"/>
          <p:nvPr/>
        </p:nvPicPr>
        <p:blipFill rotWithShape="1">
          <a:blip r:embed="rId5">
            <a:alphaModFix/>
          </a:blip>
          <a:srcRect b="-5090" l="48780" r="-22222" t="-5101"/>
          <a:stretch/>
        </p:blipFill>
        <p:spPr>
          <a:xfrm>
            <a:off x="4926175" y="-882600"/>
            <a:ext cx="9537600" cy="9537600"/>
          </a:xfrm>
          <a:prstGeom prst="ellipse">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2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88" name="Google Shape;188;p2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89" name="Google Shape;189;p28"/>
          <p:cNvSpPr txBox="1"/>
          <p:nvPr/>
        </p:nvSpPr>
        <p:spPr>
          <a:xfrm>
            <a:off x="530654" y="1330954"/>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How the size of a creator's following influences reach</a:t>
            </a:r>
            <a:endParaRPr b="0" i="0" sz="2000" u="none" cap="none" strike="noStrike">
              <a:solidFill>
                <a:schemeClr val="dk1"/>
              </a:solidFill>
              <a:latin typeface="Public Sans"/>
              <a:ea typeface="Public Sans"/>
              <a:cs typeface="Public Sans"/>
              <a:sym typeface="Public Sans"/>
            </a:endParaRPr>
          </a:p>
        </p:txBody>
      </p:sp>
      <p:sp>
        <p:nvSpPr>
          <p:cNvPr id="190" name="Google Shape;190;p28"/>
          <p:cNvSpPr txBox="1"/>
          <p:nvPr/>
        </p:nvSpPr>
        <p:spPr>
          <a:xfrm>
            <a:off x="539125" y="2088680"/>
            <a:ext cx="4502400" cy="2232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Audience size can determine reach but shouldn’t be the only factor when choosing a partner. An influencer with a large audience has the reach to spread your brand’s message effectively—but bigger isn’t always more effective. </a:t>
            </a:r>
            <a:endParaRPr b="0" i="0" sz="1300" u="none" cap="none" strike="noStrike">
              <a:solidFill>
                <a:schemeClr val="dk1"/>
              </a:solidFill>
              <a:latin typeface="Public Sans"/>
              <a:ea typeface="Public Sans"/>
              <a:cs typeface="Public Sans"/>
              <a:sym typeface="Public Sans"/>
            </a:endParaRPr>
          </a:p>
        </p:txBody>
      </p:sp>
      <p:sp>
        <p:nvSpPr>
          <p:cNvPr id="191" name="Google Shape;191;p28"/>
          <p:cNvSpPr txBox="1"/>
          <p:nvPr/>
        </p:nvSpPr>
        <p:spPr>
          <a:xfrm>
            <a:off x="5332925" y="2085925"/>
            <a:ext cx="4340100" cy="1457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A professor in a crowded lecture hall can’t connect meaningfully with every student as they're a number on a long list of class attendees. In the same way, influencers with millions of followers can’t build a deep connection with every fan. </a:t>
            </a:r>
            <a:endParaRPr b="0" i="0" sz="1300" u="none" cap="none" strike="noStrike">
              <a:solidFill>
                <a:schemeClr val="dk1"/>
              </a:solidFill>
              <a:latin typeface="Public Sans"/>
              <a:ea typeface="Public Sans"/>
              <a:cs typeface="Public Sans"/>
              <a:sym typeface="Public Sans"/>
            </a:endParaRPr>
          </a:p>
        </p:txBody>
      </p:sp>
      <p:sp>
        <p:nvSpPr>
          <p:cNvPr id="192" name="Google Shape;192;p28"/>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sp>
        <p:nvSpPr>
          <p:cNvPr id="193" name="Google Shape;193;p28"/>
          <p:cNvSpPr/>
          <p:nvPr/>
        </p:nvSpPr>
        <p:spPr>
          <a:xfrm>
            <a:off x="5457911" y="3909096"/>
            <a:ext cx="1301400" cy="13014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8"/>
          <p:cNvSpPr txBox="1"/>
          <p:nvPr/>
        </p:nvSpPr>
        <p:spPr>
          <a:xfrm>
            <a:off x="7069825" y="4019625"/>
            <a:ext cx="2373300" cy="10803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Small-scale influencers with thousands of fans drive </a:t>
            </a:r>
            <a:r>
              <a:rPr b="0" i="0" lang="en" sz="1200" u="sng" cap="none" strike="noStrike">
                <a:solidFill>
                  <a:schemeClr val="hlink"/>
                </a:solidFill>
                <a:latin typeface="Public Sans"/>
                <a:ea typeface="Public Sans"/>
                <a:cs typeface="Public Sans"/>
                <a:sym typeface="Public Sans"/>
                <a:hlinkClick r:id="rId5"/>
              </a:rPr>
              <a:t>60 percent</a:t>
            </a:r>
            <a:r>
              <a:rPr b="0" i="0" lang="en" sz="1200" u="none" cap="none" strike="noStrike">
                <a:solidFill>
                  <a:schemeClr val="dk1"/>
                </a:solidFill>
                <a:latin typeface="Public Sans"/>
                <a:ea typeface="Public Sans"/>
                <a:cs typeface="Public Sans"/>
                <a:sym typeface="Public Sans"/>
              </a:rPr>
              <a:t> higher campaign engagement rates than those on the macro end of the scale.</a:t>
            </a:r>
            <a:endParaRPr b="0" baseline="30000" i="0" sz="1200" u="none" cap="none" strike="noStrike">
              <a:solidFill>
                <a:schemeClr val="dk1"/>
              </a:solidFill>
              <a:latin typeface="Public Sans"/>
              <a:ea typeface="Public Sans"/>
              <a:cs typeface="Public Sans"/>
              <a:sym typeface="Public Sans"/>
            </a:endParaRPr>
          </a:p>
        </p:txBody>
      </p:sp>
      <p:sp>
        <p:nvSpPr>
          <p:cNvPr id="195" name="Google Shape;195;p28"/>
          <p:cNvSpPr txBox="1"/>
          <p:nvPr/>
        </p:nvSpPr>
        <p:spPr>
          <a:xfrm>
            <a:off x="5410057" y="4343180"/>
            <a:ext cx="1396800" cy="4332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2800"/>
              <a:buFont typeface="Arial"/>
              <a:buNone/>
            </a:pPr>
            <a:r>
              <a:rPr b="1" i="0" lang="en" sz="2800" u="none" cap="none" strike="noStrike">
                <a:solidFill>
                  <a:srgbClr val="000000"/>
                </a:solidFill>
                <a:latin typeface="Public Sans"/>
                <a:ea typeface="Public Sans"/>
                <a:cs typeface="Public Sans"/>
                <a:sym typeface="Public Sans"/>
              </a:rPr>
              <a:t>60%</a:t>
            </a:r>
            <a:endParaRPr b="1" i="0" sz="2800" u="none" cap="none" strike="noStrike">
              <a:solidFill>
                <a:srgbClr val="000000"/>
              </a:solidFill>
              <a:latin typeface="Public Sans"/>
              <a:ea typeface="Public Sans"/>
              <a:cs typeface="Public Sans"/>
              <a:sym typeface="Public Sans"/>
            </a:endParaRPr>
          </a:p>
        </p:txBody>
      </p:sp>
      <p:sp>
        <p:nvSpPr>
          <p:cNvPr id="196" name="Google Shape;196;p28"/>
          <p:cNvSpPr/>
          <p:nvPr/>
        </p:nvSpPr>
        <p:spPr>
          <a:xfrm flipH="1" rot="9000362">
            <a:off x="5458057" y="3909398"/>
            <a:ext cx="1301037" cy="1301297"/>
          </a:xfrm>
          <a:prstGeom prst="blockArc">
            <a:avLst>
              <a:gd fmla="val 13046365"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7" name="Google Shape;197;p28"/>
          <p:cNvPicPr preferRelativeResize="0"/>
          <p:nvPr/>
        </p:nvPicPr>
        <p:blipFill rotWithShape="1">
          <a:blip r:embed="rId6">
            <a:alphaModFix/>
          </a:blip>
          <a:srcRect b="0" l="0" r="0" t="14770"/>
          <a:stretch/>
        </p:blipFill>
        <p:spPr>
          <a:xfrm>
            <a:off x="1062462" y="3909100"/>
            <a:ext cx="3455724" cy="28330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2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203" name="Google Shape;203;p29"/>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Creator and influencer tiers (&amp; how to work with them)</a:t>
            </a:r>
            <a:endParaRPr b="0" i="0" sz="1200" u="none" cap="none" strike="noStrike">
              <a:solidFill>
                <a:schemeClr val="dk1"/>
              </a:solidFill>
              <a:latin typeface="Public Sans"/>
              <a:ea typeface="Public Sans"/>
              <a:cs typeface="Public Sans"/>
              <a:sym typeface="Public Sans"/>
            </a:endParaRPr>
          </a:p>
        </p:txBody>
      </p:sp>
      <p:sp>
        <p:nvSpPr>
          <p:cNvPr id="204" name="Google Shape;204;p29"/>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2</a:t>
            </a:r>
            <a:endParaRPr b="0" i="0" sz="1300" u="none" cap="none" strike="noStrike">
              <a:solidFill>
                <a:schemeClr val="dk1"/>
              </a:solidFill>
              <a:latin typeface="Public Sans Light"/>
              <a:ea typeface="Public Sans Light"/>
              <a:cs typeface="Public Sans Light"/>
              <a:sym typeface="Public Sans Light"/>
            </a:endParaRPr>
          </a:p>
        </p:txBody>
      </p:sp>
      <p:sp>
        <p:nvSpPr>
          <p:cNvPr id="205" name="Google Shape;205;p29"/>
          <p:cNvSpPr txBox="1"/>
          <p:nvPr/>
        </p:nvSpPr>
        <p:spPr>
          <a:xfrm>
            <a:off x="539125" y="2389484"/>
            <a:ext cx="4158000" cy="12465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Breaking down influencers into different tiers lets brands weigh the best options for their marketing programs.  </a:t>
            </a:r>
            <a:endParaRPr b="0" i="0" sz="1300" u="none" cap="none" strike="noStrike">
              <a:solidFill>
                <a:schemeClr val="dk1"/>
              </a:solidFill>
              <a:latin typeface="Public Sans"/>
              <a:ea typeface="Public Sans"/>
              <a:cs typeface="Public Sans"/>
              <a:sym typeface="Public Sans"/>
            </a:endParaRPr>
          </a:p>
        </p:txBody>
      </p:sp>
      <p:sp>
        <p:nvSpPr>
          <p:cNvPr id="206" name="Google Shape;206;p29"/>
          <p:cNvSpPr txBox="1"/>
          <p:nvPr/>
        </p:nvSpPr>
        <p:spPr>
          <a:xfrm>
            <a:off x="5202550" y="3763190"/>
            <a:ext cx="4502400" cy="3622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 </a:t>
            </a:r>
            <a:r>
              <a:rPr b="0" i="0" lang="en" sz="1300" u="none" cap="none" strike="noStrike">
                <a:solidFill>
                  <a:schemeClr val="dk1"/>
                </a:solidFill>
                <a:latin typeface="Public Sans"/>
                <a:ea typeface="Public Sans"/>
                <a:cs typeface="Public Sans"/>
                <a:sym typeface="Public Sans"/>
              </a:rPr>
              <a:t>With less than 15,000 followers, nano-influencers may look like the smallest fish in the pond. However, these small creators pack a big punch and are by far the most cost-effective to recruit. They connect with </a:t>
            </a:r>
            <a:r>
              <a:rPr b="0" i="0" lang="en" sz="1300" u="sng" cap="none" strike="noStrike">
                <a:solidFill>
                  <a:schemeClr val="hlink"/>
                </a:solidFill>
                <a:latin typeface="Public Sans"/>
                <a:ea typeface="Public Sans"/>
                <a:cs typeface="Public Sans"/>
                <a:sym typeface="Public Sans"/>
                <a:hlinkClick r:id="rId5"/>
              </a:rPr>
              <a:t>33 percent</a:t>
            </a:r>
            <a:r>
              <a:rPr b="0" i="0" lang="en" sz="1300" u="none" cap="none" strike="noStrike">
                <a:solidFill>
                  <a:schemeClr val="dk1"/>
                </a:solidFill>
                <a:latin typeface="Public Sans"/>
                <a:ea typeface="Public Sans"/>
                <a:cs typeface="Public Sans"/>
                <a:sym typeface="Public Sans"/>
              </a:rPr>
              <a:t> of audiences,</a:t>
            </a:r>
            <a:r>
              <a:rPr b="0" baseline="30000" i="0" lang="en" sz="1300" u="none" cap="none" strike="noStrike">
                <a:solidFill>
                  <a:schemeClr val="dk1"/>
                </a:solidFill>
                <a:latin typeface="Public Sans"/>
                <a:ea typeface="Public Sans"/>
                <a:cs typeface="Public Sans"/>
                <a:sym typeface="Public Sans"/>
              </a:rPr>
              <a:t> </a:t>
            </a:r>
            <a:r>
              <a:rPr b="0" i="0" lang="en" sz="1300" u="none" cap="none" strike="noStrike">
                <a:solidFill>
                  <a:schemeClr val="dk1"/>
                </a:solidFill>
                <a:latin typeface="Public Sans"/>
                <a:ea typeface="Public Sans"/>
                <a:cs typeface="Public Sans"/>
                <a:sym typeface="Public Sans"/>
              </a:rPr>
              <a:t>attracting them with a genuine passion for a niche subject.</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Smaller brands get the biggest boost per post from influencers in this tier, drawing </a:t>
            </a:r>
            <a:r>
              <a:rPr b="0" i="0" lang="en" sz="1300" u="sng" cap="none" strike="noStrike">
                <a:solidFill>
                  <a:schemeClr val="hlink"/>
                </a:solidFill>
                <a:latin typeface="Public Sans"/>
                <a:ea typeface="Public Sans"/>
                <a:cs typeface="Public Sans"/>
                <a:sym typeface="Public Sans"/>
                <a:hlinkClick r:id="rId6"/>
              </a:rPr>
              <a:t>1.69 times more engagement</a:t>
            </a:r>
            <a:r>
              <a:rPr b="0" i="0" lang="en" sz="1300" u="none" cap="none" strike="noStrike">
                <a:solidFill>
                  <a:schemeClr val="dk1"/>
                </a:solidFill>
                <a:latin typeface="Public Sans"/>
                <a:ea typeface="Public Sans"/>
                <a:cs typeface="Public Sans"/>
                <a:sym typeface="Public Sans"/>
              </a:rPr>
              <a:t> than the brand’s posts.  However, the combined forces of many small audiences can be a loud megaphone for your brand. Brands from </a:t>
            </a:r>
            <a:r>
              <a:rPr b="0" i="0" lang="en" sz="1300" u="sng" cap="none" strike="noStrike">
                <a:solidFill>
                  <a:schemeClr val="hlink"/>
                </a:solidFill>
                <a:latin typeface="Public Sans"/>
                <a:ea typeface="Public Sans"/>
                <a:cs typeface="Public Sans"/>
                <a:sym typeface="Public Sans"/>
                <a:hlinkClick r:id="rId7"/>
              </a:rPr>
              <a:t>Dove to Ikea</a:t>
            </a:r>
            <a:r>
              <a:rPr b="0" i="0" lang="en" sz="1300" u="none" cap="none" strike="noStrike">
                <a:solidFill>
                  <a:schemeClr val="dk1"/>
                </a:solidFill>
                <a:latin typeface="Public Sans"/>
                <a:ea typeface="Public Sans"/>
                <a:cs typeface="Public Sans"/>
                <a:sym typeface="Public Sans"/>
              </a:rPr>
              <a:t> work with nano-influencers and see incredible results.</a:t>
            </a:r>
            <a:endParaRPr b="0" baseline="30000" i="0" sz="1300" u="none" cap="none" strike="noStrike">
              <a:solidFill>
                <a:schemeClr val="dk1"/>
              </a:solidFill>
              <a:latin typeface="Public Sans"/>
              <a:ea typeface="Public Sans"/>
              <a:cs typeface="Public Sans"/>
              <a:sym typeface="Public Sans"/>
            </a:endParaRPr>
          </a:p>
        </p:txBody>
      </p:sp>
      <p:sp>
        <p:nvSpPr>
          <p:cNvPr id="207" name="Google Shape;207;p29"/>
          <p:cNvSpPr txBox="1"/>
          <p:nvPr/>
        </p:nvSpPr>
        <p:spPr>
          <a:xfrm>
            <a:off x="6718500" y="2551345"/>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Nano-influencers </a:t>
            </a:r>
            <a:br>
              <a:rPr b="1" i="0" lang="en" sz="1600" u="none" cap="none" strike="noStrike">
                <a:solidFill>
                  <a:srgbClr val="F5333F"/>
                </a:solidFill>
                <a:latin typeface="Public Sans"/>
                <a:ea typeface="Public Sans"/>
                <a:cs typeface="Public Sans"/>
                <a:sym typeface="Public Sans"/>
              </a:rPr>
            </a:br>
            <a:r>
              <a:rPr b="1" i="0" lang="en" sz="1600" u="none" cap="none" strike="noStrike">
                <a:solidFill>
                  <a:srgbClr val="F5333F"/>
                </a:solidFill>
                <a:latin typeface="Public Sans"/>
                <a:ea typeface="Public Sans"/>
                <a:cs typeface="Public Sans"/>
                <a:sym typeface="Public Sans"/>
              </a:rPr>
              <a:t>(Less than 15k followers)</a:t>
            </a:r>
            <a:endParaRPr b="0" i="0" sz="1600" u="none" cap="none" strike="noStrike">
              <a:solidFill>
                <a:srgbClr val="F5333F"/>
              </a:solidFill>
              <a:latin typeface="Public Sans"/>
              <a:ea typeface="Public Sans"/>
              <a:cs typeface="Public Sans"/>
              <a:sym typeface="Public Sans"/>
            </a:endParaRPr>
          </a:p>
        </p:txBody>
      </p:sp>
      <p:sp>
        <p:nvSpPr>
          <p:cNvPr id="208" name="Google Shape;208;p29"/>
          <p:cNvSpPr txBox="1"/>
          <p:nvPr/>
        </p:nvSpPr>
        <p:spPr>
          <a:xfrm>
            <a:off x="539125" y="3444878"/>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Each tier involves tradeoffs between reach, engagement, and cost. </a:t>
            </a:r>
            <a:endParaRPr b="0" i="0" sz="1800" u="none" cap="none" strike="noStrike">
              <a:solidFill>
                <a:srgbClr val="F77300"/>
              </a:solidFill>
              <a:latin typeface="Public Sans SemiBold"/>
              <a:ea typeface="Public Sans SemiBold"/>
              <a:cs typeface="Public Sans SemiBold"/>
              <a:sym typeface="Public Sans SemiBold"/>
            </a:endParaRPr>
          </a:p>
        </p:txBody>
      </p:sp>
      <p:pic>
        <p:nvPicPr>
          <p:cNvPr id="209" name="Google Shape;209;p29"/>
          <p:cNvPicPr preferRelativeResize="0"/>
          <p:nvPr/>
        </p:nvPicPr>
        <p:blipFill rotWithShape="1">
          <a:blip r:embed="rId8">
            <a:alphaModFix/>
          </a:blip>
          <a:srcRect b="63590" l="60488" r="17047" t="6452"/>
          <a:stretch/>
        </p:blipFill>
        <p:spPr>
          <a:xfrm>
            <a:off x="5314075" y="2389475"/>
            <a:ext cx="1055400" cy="1055400"/>
          </a:xfrm>
          <a:prstGeom prst="ellipse">
            <a:avLst/>
          </a:prstGeom>
          <a:noFill/>
          <a:ln>
            <a:noFill/>
          </a:ln>
        </p:spPr>
      </p:pic>
      <p:grpSp>
        <p:nvGrpSpPr>
          <p:cNvPr id="210" name="Google Shape;210;p29"/>
          <p:cNvGrpSpPr/>
          <p:nvPr/>
        </p:nvGrpSpPr>
        <p:grpSpPr>
          <a:xfrm>
            <a:off x="1333488" y="4430387"/>
            <a:ext cx="2569276" cy="5148585"/>
            <a:chOff x="1333475" y="4430387"/>
            <a:chExt cx="2569276" cy="5148585"/>
          </a:xfrm>
        </p:grpSpPr>
        <p:pic>
          <p:nvPicPr>
            <p:cNvPr id="211" name="Google Shape;211;p29"/>
            <p:cNvPicPr preferRelativeResize="0"/>
            <p:nvPr/>
          </p:nvPicPr>
          <p:blipFill rotWithShape="1">
            <a:blip r:embed="rId9">
              <a:alphaModFix/>
            </a:blip>
            <a:srcRect b="0" l="0" r="0" t="0"/>
            <a:stretch/>
          </p:blipFill>
          <p:spPr>
            <a:xfrm>
              <a:off x="1482745" y="4566600"/>
              <a:ext cx="2315304" cy="5012372"/>
            </a:xfrm>
            <a:prstGeom prst="rect">
              <a:avLst/>
            </a:prstGeom>
            <a:noFill/>
            <a:ln>
              <a:noFill/>
            </a:ln>
          </p:spPr>
        </p:pic>
        <p:sp>
          <p:nvSpPr>
            <p:cNvPr id="212" name="Google Shape;212;p29"/>
            <p:cNvSpPr/>
            <p:nvPr/>
          </p:nvSpPr>
          <p:spPr>
            <a:xfrm>
              <a:off x="2872900" y="4565450"/>
              <a:ext cx="452700" cy="2301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3" name="Google Shape;213;p29"/>
            <p:cNvPicPr preferRelativeResize="0"/>
            <p:nvPr/>
          </p:nvPicPr>
          <p:blipFill rotWithShape="1">
            <a:blip r:embed="rId10">
              <a:alphaModFix/>
            </a:blip>
            <a:srcRect b="19685" l="0" r="0" t="0"/>
            <a:stretch/>
          </p:blipFill>
          <p:spPr>
            <a:xfrm>
              <a:off x="1333475" y="4430387"/>
              <a:ext cx="2569276" cy="43538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3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19" name="Google Shape;219;p30"/>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20" name="Google Shape;220;p30"/>
          <p:cNvSpPr txBox="1"/>
          <p:nvPr/>
        </p:nvSpPr>
        <p:spPr>
          <a:xfrm>
            <a:off x="562519" y="7140900"/>
            <a:ext cx="4035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 and influencer tiers (&amp; how to work with them)</a:t>
            </a:r>
            <a:endParaRPr b="0" i="0" sz="1100" u="none" cap="none" strike="noStrike">
              <a:solidFill>
                <a:schemeClr val="dk1"/>
              </a:solidFill>
              <a:latin typeface="Public Sans Light"/>
              <a:ea typeface="Public Sans Light"/>
              <a:cs typeface="Public Sans Light"/>
              <a:sym typeface="Public Sans Light"/>
            </a:endParaRPr>
          </a:p>
        </p:txBody>
      </p:sp>
      <p:sp>
        <p:nvSpPr>
          <p:cNvPr id="221" name="Google Shape;221;p30"/>
          <p:cNvSpPr txBox="1"/>
          <p:nvPr/>
        </p:nvSpPr>
        <p:spPr>
          <a:xfrm>
            <a:off x="539125" y="2781401"/>
            <a:ext cx="4502400" cy="3124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 </a:t>
            </a:r>
            <a:r>
              <a:rPr b="0" i="0" lang="en" sz="1300" u="none" cap="none" strike="noStrike">
                <a:solidFill>
                  <a:schemeClr val="dk1"/>
                </a:solidFill>
                <a:latin typeface="Public Sans"/>
                <a:ea typeface="Public Sans"/>
                <a:cs typeface="Public Sans"/>
                <a:sym typeface="Public Sans"/>
              </a:rPr>
              <a:t>The micro-tier includes creators between 15,000 and 75,000 followers. They capture a highly engaged audience with their relatability and authenticity. Micro-influencers are the most popular tier, connecting with </a:t>
            </a:r>
            <a:r>
              <a:rPr b="0" i="0" lang="en" sz="1300" u="sng" cap="none" strike="noStrike">
                <a:solidFill>
                  <a:schemeClr val="hlink"/>
                </a:solidFill>
                <a:latin typeface="Public Sans"/>
                <a:ea typeface="Public Sans"/>
                <a:cs typeface="Public Sans"/>
                <a:sym typeface="Public Sans"/>
                <a:hlinkClick r:id="rId5"/>
              </a:rPr>
              <a:t>46 percent</a:t>
            </a:r>
            <a:r>
              <a:rPr b="0" i="0" lang="en" sz="1300" u="none" cap="none" strike="noStrike">
                <a:solidFill>
                  <a:schemeClr val="dk1"/>
                </a:solidFill>
                <a:latin typeface="Public Sans"/>
                <a:ea typeface="Public Sans"/>
                <a:cs typeface="Public Sans"/>
                <a:sym typeface="Public Sans"/>
              </a:rPr>
              <a:t> of audiences.</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Similar to nano-influencers, these influencers can provide the most efficiency for smaller businesses on a per-post basis. This tier draws between </a:t>
            </a:r>
            <a:r>
              <a:rPr b="0" i="0" lang="en" sz="1300" u="sng" cap="none" strike="noStrike">
                <a:solidFill>
                  <a:schemeClr val="hlink"/>
                </a:solidFill>
                <a:latin typeface="Public Sans"/>
                <a:ea typeface="Public Sans"/>
                <a:cs typeface="Public Sans"/>
                <a:sym typeface="Public Sans"/>
                <a:hlinkClick r:id="rId6"/>
              </a:rPr>
              <a:t>2.4 and 6.7 times</a:t>
            </a:r>
            <a:r>
              <a:rPr b="0" i="0" lang="en" sz="1300" u="none" cap="none" strike="noStrike">
                <a:solidFill>
                  <a:schemeClr val="dk1"/>
                </a:solidFill>
                <a:latin typeface="Public Sans"/>
                <a:ea typeface="Public Sans"/>
                <a:cs typeface="Public Sans"/>
                <a:sym typeface="Public Sans"/>
              </a:rPr>
              <a:t> more interactions than the brand’s social media. More mature brands must recruit a more significant number to get the same effect. </a:t>
            </a:r>
            <a:endParaRPr b="0" i="0" sz="1300" u="none" cap="none" strike="noStrike">
              <a:solidFill>
                <a:schemeClr val="dk1"/>
              </a:solidFill>
              <a:latin typeface="Public Sans"/>
              <a:ea typeface="Public Sans"/>
              <a:cs typeface="Public Sans"/>
              <a:sym typeface="Public Sans"/>
            </a:endParaRPr>
          </a:p>
        </p:txBody>
      </p:sp>
      <p:sp>
        <p:nvSpPr>
          <p:cNvPr id="222" name="Google Shape;222;p30"/>
          <p:cNvSpPr txBox="1"/>
          <p:nvPr/>
        </p:nvSpPr>
        <p:spPr>
          <a:xfrm>
            <a:off x="2055075" y="1569563"/>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Micro-influencers </a:t>
            </a:r>
            <a:br>
              <a:rPr b="1" i="0" lang="en" sz="1600" u="none" cap="none" strike="noStrike">
                <a:solidFill>
                  <a:srgbClr val="F5333F"/>
                </a:solidFill>
                <a:latin typeface="Public Sans"/>
                <a:ea typeface="Public Sans"/>
                <a:cs typeface="Public Sans"/>
                <a:sym typeface="Public Sans"/>
              </a:rPr>
            </a:br>
            <a:r>
              <a:rPr b="1" i="0" lang="en" sz="1600" u="none" cap="none" strike="noStrike">
                <a:solidFill>
                  <a:srgbClr val="F5333F"/>
                </a:solidFill>
                <a:latin typeface="Public Sans"/>
                <a:ea typeface="Public Sans"/>
                <a:cs typeface="Public Sans"/>
                <a:sym typeface="Public Sans"/>
              </a:rPr>
              <a:t>(15k-75k followers)</a:t>
            </a:r>
            <a:endParaRPr b="0" i="0" sz="1600" u="none" cap="none" strike="noStrike">
              <a:solidFill>
                <a:srgbClr val="F5333F"/>
              </a:solidFill>
              <a:latin typeface="Public Sans"/>
              <a:ea typeface="Public Sans"/>
              <a:cs typeface="Public Sans"/>
              <a:sym typeface="Public Sans"/>
            </a:endParaRPr>
          </a:p>
        </p:txBody>
      </p:sp>
      <p:sp>
        <p:nvSpPr>
          <p:cNvPr id="223" name="Google Shape;223;p30"/>
          <p:cNvSpPr txBox="1"/>
          <p:nvPr/>
        </p:nvSpPr>
        <p:spPr>
          <a:xfrm>
            <a:off x="5335300" y="2781422"/>
            <a:ext cx="4502400" cy="4068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a:t>
            </a:r>
            <a:r>
              <a:rPr b="0" i="0" lang="en" sz="1300" u="none" cap="none" strike="noStrike">
                <a:solidFill>
                  <a:schemeClr val="dk1"/>
                </a:solidFill>
                <a:latin typeface="Public Sans"/>
                <a:ea typeface="Public Sans"/>
                <a:cs typeface="Public Sans"/>
                <a:sym typeface="Public Sans"/>
              </a:rPr>
              <a:t> Neither big nor small, mid-tier influencers occupy the sweet spot of the influencer world—between 75,000 and 250,000 followers. They have a wider reach than smaller-scale influencers but higher engagement than influencers with more followers.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mid-tier influencers appeal to large audiences, they can commit more time to brands and directly connect with followers—compared to celebrities that don’t have the bandwidth.</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They get more buzz per post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for medium-sized businesses than the previous two tiers while remaining an efficient option for smaller companies. </a:t>
            </a:r>
            <a:endParaRPr b="0" i="0" sz="1300" u="none" cap="none" strike="noStrike">
              <a:solidFill>
                <a:schemeClr val="dk1"/>
              </a:solidFill>
              <a:latin typeface="Public Sans"/>
              <a:ea typeface="Public Sans"/>
              <a:cs typeface="Public Sans"/>
              <a:sym typeface="Public Sans"/>
            </a:endParaRPr>
          </a:p>
        </p:txBody>
      </p:sp>
      <p:sp>
        <p:nvSpPr>
          <p:cNvPr id="224" name="Google Shape;224;p30"/>
          <p:cNvSpPr txBox="1"/>
          <p:nvPr/>
        </p:nvSpPr>
        <p:spPr>
          <a:xfrm>
            <a:off x="6851247" y="1569563"/>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Mid-tier influencers (75k-250k followers)</a:t>
            </a:r>
            <a:endParaRPr b="0" i="0" sz="1600" u="none" cap="none" strike="noStrike">
              <a:solidFill>
                <a:srgbClr val="F5333F"/>
              </a:solidFill>
              <a:latin typeface="Public Sans"/>
              <a:ea typeface="Public Sans"/>
              <a:cs typeface="Public Sans"/>
              <a:sym typeface="Public Sans"/>
            </a:endParaRPr>
          </a:p>
        </p:txBody>
      </p:sp>
      <p:pic>
        <p:nvPicPr>
          <p:cNvPr id="225" name="Google Shape;225;p30"/>
          <p:cNvPicPr preferRelativeResize="0"/>
          <p:nvPr/>
        </p:nvPicPr>
        <p:blipFill rotWithShape="1">
          <a:blip r:embed="rId7">
            <a:alphaModFix/>
          </a:blip>
          <a:srcRect b="60855" l="17327" r="53313" t="0"/>
          <a:stretch/>
        </p:blipFill>
        <p:spPr>
          <a:xfrm>
            <a:off x="650650" y="1407725"/>
            <a:ext cx="1055400" cy="1055400"/>
          </a:xfrm>
          <a:prstGeom prst="ellipse">
            <a:avLst/>
          </a:prstGeom>
          <a:noFill/>
          <a:ln>
            <a:noFill/>
          </a:ln>
        </p:spPr>
      </p:pic>
      <p:pic>
        <p:nvPicPr>
          <p:cNvPr id="226" name="Google Shape;226;p30"/>
          <p:cNvPicPr preferRelativeResize="0"/>
          <p:nvPr/>
        </p:nvPicPr>
        <p:blipFill rotWithShape="1">
          <a:blip r:embed="rId8">
            <a:alphaModFix/>
          </a:blip>
          <a:srcRect b="60038" l="26185" r="49619" t="7703"/>
          <a:stretch/>
        </p:blipFill>
        <p:spPr>
          <a:xfrm>
            <a:off x="5446800" y="1407725"/>
            <a:ext cx="1055400" cy="1055400"/>
          </a:xfrm>
          <a:prstGeom prst="ellipse">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3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32" name="Google Shape;232;p3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33" name="Google Shape;233;p31"/>
          <p:cNvSpPr txBox="1"/>
          <p:nvPr/>
        </p:nvSpPr>
        <p:spPr>
          <a:xfrm>
            <a:off x="539125" y="2781402"/>
            <a:ext cx="4502400" cy="2830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a:t>
            </a:r>
            <a:r>
              <a:rPr b="0" i="0" lang="en" sz="1300" u="none" cap="none" strike="noStrike">
                <a:solidFill>
                  <a:schemeClr val="dk1"/>
                </a:solidFill>
                <a:latin typeface="Public Sans"/>
                <a:ea typeface="Public Sans"/>
                <a:cs typeface="Public Sans"/>
                <a:sym typeface="Public Sans"/>
              </a:rPr>
              <a:t> These trendy influencers are subject matter experts, personalities, or engaging people who’ve achieved popularity on a particular platform due to their passion for a topic. They typically have between 250,000 and one million followers.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If they can afford it, just about anyone can get attention by hiring these influencers. They’re the most efficient option per post for large businesses, drawing 2.9 times more interactions than the business’ posts can.</a:t>
            </a:r>
            <a:endParaRPr b="0" i="0" sz="1300" u="none" cap="none" strike="noStrike">
              <a:solidFill>
                <a:schemeClr val="dk1"/>
              </a:solidFill>
              <a:latin typeface="Public Sans"/>
              <a:ea typeface="Public Sans"/>
              <a:cs typeface="Public Sans"/>
              <a:sym typeface="Public Sans"/>
            </a:endParaRPr>
          </a:p>
        </p:txBody>
      </p:sp>
      <p:sp>
        <p:nvSpPr>
          <p:cNvPr id="234" name="Google Shape;234;p31"/>
          <p:cNvSpPr txBox="1"/>
          <p:nvPr/>
        </p:nvSpPr>
        <p:spPr>
          <a:xfrm>
            <a:off x="2055075" y="1569563"/>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Macro-influencers </a:t>
            </a:r>
            <a:br>
              <a:rPr b="1" i="0" lang="en" sz="1600" u="none" cap="none" strike="noStrike">
                <a:solidFill>
                  <a:srgbClr val="F5333F"/>
                </a:solidFill>
                <a:latin typeface="Public Sans"/>
                <a:ea typeface="Public Sans"/>
                <a:cs typeface="Public Sans"/>
                <a:sym typeface="Public Sans"/>
              </a:rPr>
            </a:br>
            <a:r>
              <a:rPr b="1" i="0" lang="en" sz="1600" u="none" cap="none" strike="noStrike">
                <a:solidFill>
                  <a:srgbClr val="F5333F"/>
                </a:solidFill>
                <a:latin typeface="Public Sans"/>
                <a:ea typeface="Public Sans"/>
                <a:cs typeface="Public Sans"/>
                <a:sym typeface="Public Sans"/>
              </a:rPr>
              <a:t>(250k-1m followers)</a:t>
            </a:r>
            <a:endParaRPr b="0" i="0" sz="1600" u="none" cap="none" strike="noStrike">
              <a:solidFill>
                <a:srgbClr val="F5333F"/>
              </a:solidFill>
              <a:latin typeface="Public Sans"/>
              <a:ea typeface="Public Sans"/>
              <a:cs typeface="Public Sans"/>
              <a:sym typeface="Public Sans"/>
            </a:endParaRPr>
          </a:p>
        </p:txBody>
      </p:sp>
      <p:sp>
        <p:nvSpPr>
          <p:cNvPr id="235" name="Google Shape;235;p31"/>
          <p:cNvSpPr txBox="1"/>
          <p:nvPr/>
        </p:nvSpPr>
        <p:spPr>
          <a:xfrm>
            <a:off x="5335300" y="2781425"/>
            <a:ext cx="4502400" cy="4068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a:t>
            </a:r>
            <a:r>
              <a:rPr b="0" i="0" lang="en" sz="1300" u="none" cap="none" strike="noStrike">
                <a:solidFill>
                  <a:schemeClr val="dk1"/>
                </a:solidFill>
                <a:latin typeface="Public Sans"/>
                <a:ea typeface="Public Sans"/>
                <a:cs typeface="Public Sans"/>
                <a:sym typeface="Public Sans"/>
              </a:rPr>
              <a:t> The celebrity category is typically actors, musicians, radio and TV personalities, and best-selling authors. Some reach this level of influence through notoriety, while most are famous through their work.</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Before social media, these were the only collaborations for brands. However, their influence is limited despite their reach. These influencers only hold </a:t>
            </a:r>
            <a:r>
              <a:rPr b="0" i="0" lang="en" sz="1300" u="sng" cap="none" strike="noStrike">
                <a:solidFill>
                  <a:schemeClr val="hlink"/>
                </a:solidFill>
                <a:latin typeface="Public Sans"/>
                <a:ea typeface="Public Sans"/>
                <a:cs typeface="Public Sans"/>
                <a:sym typeface="Public Sans"/>
                <a:hlinkClick r:id="rId5"/>
              </a:rPr>
              <a:t>three percent</a:t>
            </a:r>
            <a:r>
              <a:rPr b="0" i="0" lang="en" sz="1300" u="none" cap="none" strike="noStrike">
                <a:solidFill>
                  <a:schemeClr val="dk1"/>
                </a:solidFill>
                <a:latin typeface="Public Sans"/>
                <a:ea typeface="Public Sans"/>
                <a:cs typeface="Public Sans"/>
                <a:sym typeface="Public Sans"/>
              </a:rPr>
              <a:t> of consumer popularity.</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Only celebrities can exceed a large brand’s following on social media, and those are often the brands that can afford to secure the mass reach of a celebrity endorsement. Influencing isn’t usually a celebrity’s main gig, so they tend to partner with a few big brands.</a:t>
            </a:r>
            <a:endParaRPr b="0" i="0" sz="1300" u="none" cap="none" strike="noStrike">
              <a:solidFill>
                <a:schemeClr val="dk1"/>
              </a:solidFill>
              <a:latin typeface="Public Sans"/>
              <a:ea typeface="Public Sans"/>
              <a:cs typeface="Public Sans"/>
              <a:sym typeface="Public Sans"/>
            </a:endParaRPr>
          </a:p>
        </p:txBody>
      </p:sp>
      <p:sp>
        <p:nvSpPr>
          <p:cNvPr id="236" name="Google Shape;236;p31"/>
          <p:cNvSpPr txBox="1"/>
          <p:nvPr/>
        </p:nvSpPr>
        <p:spPr>
          <a:xfrm>
            <a:off x="6851247" y="1569563"/>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Mega-influencers [celebrities] (1m+ followers)</a:t>
            </a:r>
            <a:endParaRPr b="0" i="0" sz="1600" u="none" cap="none" strike="noStrike">
              <a:solidFill>
                <a:srgbClr val="F5333F"/>
              </a:solidFill>
              <a:latin typeface="Public Sans"/>
              <a:ea typeface="Public Sans"/>
              <a:cs typeface="Public Sans"/>
              <a:sym typeface="Public Sans"/>
            </a:endParaRPr>
          </a:p>
        </p:txBody>
      </p:sp>
      <p:sp>
        <p:nvSpPr>
          <p:cNvPr id="237" name="Google Shape;237;p31"/>
          <p:cNvSpPr txBox="1"/>
          <p:nvPr/>
        </p:nvSpPr>
        <p:spPr>
          <a:xfrm>
            <a:off x="562519" y="7140900"/>
            <a:ext cx="4035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 and influencer tiers (&amp; how to work with them)</a:t>
            </a:r>
            <a:endParaRPr b="0" i="0" sz="1100" u="none" cap="none" strike="noStrike">
              <a:solidFill>
                <a:schemeClr val="dk1"/>
              </a:solidFill>
              <a:latin typeface="Public Sans Light"/>
              <a:ea typeface="Public Sans Light"/>
              <a:cs typeface="Public Sans Light"/>
              <a:sym typeface="Public Sans Light"/>
            </a:endParaRPr>
          </a:p>
        </p:txBody>
      </p:sp>
      <p:pic>
        <p:nvPicPr>
          <p:cNvPr id="238" name="Google Shape;238;p31"/>
          <p:cNvPicPr preferRelativeResize="0"/>
          <p:nvPr/>
        </p:nvPicPr>
        <p:blipFill rotWithShape="1">
          <a:blip r:embed="rId6">
            <a:alphaModFix/>
          </a:blip>
          <a:srcRect b="0" l="14377" r="10619" t="0"/>
          <a:stretch/>
        </p:blipFill>
        <p:spPr>
          <a:xfrm>
            <a:off x="650650" y="1407725"/>
            <a:ext cx="1055400" cy="1055400"/>
          </a:xfrm>
          <a:prstGeom prst="ellipse">
            <a:avLst/>
          </a:prstGeom>
          <a:noFill/>
          <a:ln>
            <a:noFill/>
          </a:ln>
        </p:spPr>
      </p:pic>
      <p:pic>
        <p:nvPicPr>
          <p:cNvPr id="239" name="Google Shape;239;p31"/>
          <p:cNvPicPr preferRelativeResize="0"/>
          <p:nvPr/>
        </p:nvPicPr>
        <p:blipFill rotWithShape="1">
          <a:blip r:embed="rId7">
            <a:alphaModFix/>
          </a:blip>
          <a:srcRect b="50828" l="19997" r="7752" t="1016"/>
          <a:stretch/>
        </p:blipFill>
        <p:spPr>
          <a:xfrm>
            <a:off x="5446800" y="1407725"/>
            <a:ext cx="1055400" cy="1055400"/>
          </a:xfrm>
          <a:prstGeom prst="ellipse">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2"/>
          <p:cNvSpPr txBox="1"/>
          <p:nvPr/>
        </p:nvSpPr>
        <p:spPr>
          <a:xfrm>
            <a:off x="539125" y="2781408"/>
            <a:ext cx="4502400" cy="3622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they are:</a:t>
            </a:r>
            <a:r>
              <a:rPr b="0" i="0" lang="en" sz="1300" u="none" cap="none" strike="noStrike">
                <a:solidFill>
                  <a:schemeClr val="dk1"/>
                </a:solidFill>
                <a:latin typeface="Public Sans"/>
                <a:ea typeface="Public Sans"/>
                <a:cs typeface="Public Sans"/>
                <a:sym typeface="Public Sans"/>
              </a:rPr>
              <a:t> </a:t>
            </a:r>
            <a:r>
              <a:rPr b="0" i="0" lang="en" sz="1300" u="sng" cap="none" strike="noStrike">
                <a:solidFill>
                  <a:schemeClr val="hlink"/>
                </a:solidFill>
                <a:latin typeface="Public Sans"/>
                <a:ea typeface="Public Sans"/>
                <a:cs typeface="Public Sans"/>
                <a:sym typeface="Public Sans"/>
                <a:hlinkClick r:id="rId3"/>
              </a:rPr>
              <a:t>UGC creators</a:t>
            </a:r>
            <a:r>
              <a:rPr b="0" i="0" lang="en" sz="1300" u="none" cap="none" strike="noStrike">
                <a:solidFill>
                  <a:schemeClr val="dk1"/>
                </a:solidFill>
                <a:latin typeface="Public Sans"/>
                <a:ea typeface="Public Sans"/>
                <a:cs typeface="Public Sans"/>
                <a:sym typeface="Public Sans"/>
              </a:rPr>
              <a:t> are regular people who make sponsored content that appears authentic but is designed to sell a brand’s product or service. Examples of UGC include:</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1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Testimonials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How-to guides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Unboxing videos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Reviews &amp; demonstrations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UGC creators don’t necessarily have a big following or post content to their pages vs an influencer. For example, their content could be reposted onto a brand’s channels. Audiences gravitate toward the unpolished style UGC offers, which is usually filmed on a smartphone or camera equipment. Think of UGC creators as freelance content makers.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pic>
        <p:nvPicPr>
          <p:cNvPr id="245" name="Google Shape;245;p32">
            <a:hlinkClick r:id="rId4"/>
          </p:cNvPr>
          <p:cNvPicPr preferRelativeResize="0"/>
          <p:nvPr/>
        </p:nvPicPr>
        <p:blipFill rotWithShape="1">
          <a:blip r:embed="rId5">
            <a:alphaModFix/>
          </a:blip>
          <a:srcRect b="-30644" l="0" r="0" t="-2884"/>
          <a:stretch/>
        </p:blipFill>
        <p:spPr>
          <a:xfrm>
            <a:off x="650604" y="479155"/>
            <a:ext cx="1055475" cy="489900"/>
          </a:xfrm>
          <a:prstGeom prst="rect">
            <a:avLst/>
          </a:prstGeom>
          <a:noFill/>
          <a:ln>
            <a:noFill/>
          </a:ln>
        </p:spPr>
      </p:pic>
      <p:cxnSp>
        <p:nvCxnSpPr>
          <p:cNvPr id="246" name="Google Shape;246;p32"/>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47" name="Google Shape;247;p32"/>
          <p:cNvSpPr txBox="1"/>
          <p:nvPr/>
        </p:nvSpPr>
        <p:spPr>
          <a:xfrm>
            <a:off x="2055075" y="1569563"/>
            <a:ext cx="2986800" cy="7317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User-generated content (UGC) creators</a:t>
            </a:r>
            <a:endParaRPr b="0" i="0" sz="1600" u="none" cap="none" strike="noStrike">
              <a:solidFill>
                <a:srgbClr val="F5333F"/>
              </a:solidFill>
              <a:latin typeface="Public Sans"/>
              <a:ea typeface="Public Sans"/>
              <a:cs typeface="Public Sans"/>
              <a:sym typeface="Public Sans"/>
            </a:endParaRPr>
          </a:p>
        </p:txBody>
      </p:sp>
      <p:sp>
        <p:nvSpPr>
          <p:cNvPr id="248" name="Google Shape;248;p32"/>
          <p:cNvSpPr txBox="1"/>
          <p:nvPr/>
        </p:nvSpPr>
        <p:spPr>
          <a:xfrm>
            <a:off x="5335300" y="2781422"/>
            <a:ext cx="4502400" cy="4068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works with them: </a:t>
            </a:r>
            <a:r>
              <a:rPr b="0" i="0" lang="en" sz="1300" u="none" cap="none" strike="noStrike">
                <a:solidFill>
                  <a:schemeClr val="dk1"/>
                </a:solidFill>
                <a:latin typeface="Public Sans"/>
                <a:ea typeface="Public Sans"/>
                <a:cs typeface="Public Sans"/>
                <a:sym typeface="Public Sans"/>
              </a:rPr>
              <a:t>Many brands, such as </a:t>
            </a:r>
            <a:r>
              <a:rPr b="0" i="0" lang="en" sz="1300" u="sng" cap="none" strike="noStrike">
                <a:solidFill>
                  <a:schemeClr val="hlink"/>
                </a:solidFill>
                <a:latin typeface="Public Sans"/>
                <a:ea typeface="Public Sans"/>
                <a:cs typeface="Public Sans"/>
                <a:sym typeface="Public Sans"/>
                <a:hlinkClick r:id="rId6"/>
              </a:rPr>
              <a:t>Coach</a:t>
            </a:r>
            <a:r>
              <a:rPr b="0" i="0" lang="en" sz="1300" u="none" cap="none" strike="noStrike">
                <a:solidFill>
                  <a:schemeClr val="dk1"/>
                </a:solidFill>
                <a:latin typeface="Public Sans"/>
                <a:ea typeface="Public Sans"/>
                <a:cs typeface="Public Sans"/>
                <a:sym typeface="Public Sans"/>
              </a:rPr>
              <a:t>, will “seed” nano- and micro-influencers with free products in hopes that they will create content. Others, like </a:t>
            </a:r>
            <a:r>
              <a:rPr b="0" i="0" lang="en" sz="1300" u="sng" cap="none" strike="noStrike">
                <a:solidFill>
                  <a:schemeClr val="hlink"/>
                </a:solidFill>
                <a:latin typeface="Public Sans"/>
                <a:ea typeface="Public Sans"/>
                <a:cs typeface="Public Sans"/>
                <a:sym typeface="Public Sans"/>
                <a:hlinkClick r:id="rId7"/>
              </a:rPr>
              <a:t>Uniqlo</a:t>
            </a:r>
            <a:r>
              <a:rPr b="0" i="0" lang="en" sz="1300" u="none" cap="none" strike="noStrike">
                <a:solidFill>
                  <a:schemeClr val="dk1"/>
                </a:solidFill>
                <a:latin typeface="Public Sans"/>
                <a:ea typeface="Public Sans"/>
                <a:cs typeface="Public Sans"/>
                <a:sym typeface="Public Sans"/>
              </a:rPr>
              <a:t>, have found success by offering prizes for users who create UGC using their products.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UGC creators can be paid (approached by a brand to create content in exchange for compensation) or unpaid (a user who genuinely loves the brand and has their content reposted on the brands social channels).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For paid UGC creators, usage rights are important terms to negotiate and can increase their compensation. For example, a paid UCG creator films an unboxing video for a brand—charging a flat fee of $500 with an additional $200 for the brand to reuse their content (reposting it on their channel for a specified period or owning the rights forever).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249" name="Google Shape;249;p32"/>
          <p:cNvSpPr txBox="1"/>
          <p:nvPr/>
        </p:nvSpPr>
        <p:spPr>
          <a:xfrm>
            <a:off x="562519" y="7140900"/>
            <a:ext cx="4035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 and influencer tiers (&amp; how to work with them)</a:t>
            </a:r>
            <a:endParaRPr b="0" i="0" sz="1100" u="none" cap="none" strike="noStrike">
              <a:solidFill>
                <a:schemeClr val="dk1"/>
              </a:solidFill>
              <a:latin typeface="Public Sans Light"/>
              <a:ea typeface="Public Sans Light"/>
              <a:cs typeface="Public Sans Light"/>
              <a:sym typeface="Public Sans Light"/>
            </a:endParaRPr>
          </a:p>
        </p:txBody>
      </p:sp>
      <p:pic>
        <p:nvPicPr>
          <p:cNvPr id="250" name="Google Shape;250;p32"/>
          <p:cNvPicPr preferRelativeResize="0"/>
          <p:nvPr/>
        </p:nvPicPr>
        <p:blipFill rotWithShape="1">
          <a:blip r:embed="rId8">
            <a:alphaModFix/>
          </a:blip>
          <a:srcRect b="55979" l="38829" r="30457" t="3071"/>
          <a:stretch/>
        </p:blipFill>
        <p:spPr>
          <a:xfrm>
            <a:off x="650650" y="1407725"/>
            <a:ext cx="1055400" cy="1055400"/>
          </a:xfrm>
          <a:prstGeom prst="ellipse">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33">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256" name="Google Shape;256;p33"/>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Top influencer platforms (and the users on them)</a:t>
            </a:r>
            <a:endParaRPr b="0" i="0" sz="1200" u="none" cap="none" strike="noStrike">
              <a:solidFill>
                <a:schemeClr val="dk1"/>
              </a:solidFill>
              <a:latin typeface="Public Sans"/>
              <a:ea typeface="Public Sans"/>
              <a:cs typeface="Public Sans"/>
              <a:sym typeface="Public Sans"/>
            </a:endParaRPr>
          </a:p>
        </p:txBody>
      </p:sp>
      <p:sp>
        <p:nvSpPr>
          <p:cNvPr id="257" name="Google Shape;257;p33"/>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3</a:t>
            </a:r>
            <a:endParaRPr b="0" i="0" sz="1300" u="none" cap="none" strike="noStrike">
              <a:solidFill>
                <a:schemeClr val="dk1"/>
              </a:solidFill>
              <a:latin typeface="Public Sans Light"/>
              <a:ea typeface="Public Sans Light"/>
              <a:cs typeface="Public Sans Light"/>
              <a:sym typeface="Public Sans Light"/>
            </a:endParaRPr>
          </a:p>
        </p:txBody>
      </p:sp>
      <p:sp>
        <p:nvSpPr>
          <p:cNvPr id="258" name="Google Shape;258;p33"/>
          <p:cNvSpPr txBox="1"/>
          <p:nvPr/>
        </p:nvSpPr>
        <p:spPr>
          <a:xfrm>
            <a:off x="539125" y="2402646"/>
            <a:ext cx="4158000" cy="31830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Creators can use various social media channels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to build an audience. Each has benefits and drawbacks that can make it more or less effective depending on the brand goals.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For example, Instagram established itself as a photography-based social network, making it a perfect home for fashion, travel, and food influencers. More video-savvy content creators might prefer YouTube or TikTok. However, there’s more to a social media app than the content formats it supports.</a:t>
            </a:r>
            <a:endParaRPr b="0" i="0" sz="1300" u="none" cap="none" strike="noStrike">
              <a:solidFill>
                <a:schemeClr val="dk1"/>
              </a:solidFill>
              <a:latin typeface="Public Sans"/>
              <a:ea typeface="Public Sans"/>
              <a:cs typeface="Public Sans"/>
              <a:sym typeface="Public Sans"/>
            </a:endParaRPr>
          </a:p>
        </p:txBody>
      </p:sp>
      <p:pic>
        <p:nvPicPr>
          <p:cNvPr id="259" name="Google Shape;259;p33"/>
          <p:cNvPicPr preferRelativeResize="0"/>
          <p:nvPr/>
        </p:nvPicPr>
        <p:blipFill rotWithShape="1">
          <a:blip r:embed="rId5">
            <a:alphaModFix/>
          </a:blip>
          <a:srcRect b="0" l="8076" r="25273" t="0"/>
          <a:stretch/>
        </p:blipFill>
        <p:spPr>
          <a:xfrm>
            <a:off x="5278100" y="2984994"/>
            <a:ext cx="4070100" cy="4070100"/>
          </a:xfrm>
          <a:prstGeom prst="ellipse">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65" name="Google Shape;265;p34"/>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66" name="Google Shape;266;p34"/>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Instagram</a:t>
            </a:r>
            <a:endParaRPr b="0" i="0" sz="1600" u="none" cap="none" strike="noStrike">
              <a:solidFill>
                <a:srgbClr val="F5333F"/>
              </a:solidFill>
              <a:latin typeface="Public Sans"/>
              <a:ea typeface="Public Sans"/>
              <a:cs typeface="Public Sans"/>
              <a:sym typeface="Public Sans"/>
            </a:endParaRPr>
          </a:p>
        </p:txBody>
      </p:sp>
      <p:sp>
        <p:nvSpPr>
          <p:cNvPr id="267" name="Google Shape;267;p34"/>
          <p:cNvSpPr txBox="1"/>
          <p:nvPr/>
        </p:nvSpPr>
        <p:spPr>
          <a:xfrm>
            <a:off x="539050" y="1926874"/>
            <a:ext cx="4297500" cy="3592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With 500+ million daily active users, Instagram ranks second only to Facebook regarding daily logins. However, </a:t>
            </a:r>
            <a:r>
              <a:rPr b="0" i="0" lang="en" sz="1300" u="sng" cap="none" strike="noStrike">
                <a:solidFill>
                  <a:schemeClr val="hlink"/>
                </a:solidFill>
                <a:latin typeface="Public Sans"/>
                <a:ea typeface="Public Sans"/>
                <a:cs typeface="Public Sans"/>
                <a:sym typeface="Public Sans"/>
                <a:hlinkClick r:id="rId5"/>
              </a:rPr>
              <a:t>92 percent</a:t>
            </a:r>
            <a:r>
              <a:rPr b="0" i="0" lang="en" sz="1300" u="none" cap="none" strike="noStrike">
                <a:solidFill>
                  <a:schemeClr val="dk1"/>
                </a:solidFill>
                <a:latin typeface="Public Sans"/>
                <a:ea typeface="Public Sans"/>
                <a:cs typeface="Public Sans"/>
                <a:sym typeface="Public Sans"/>
              </a:rPr>
              <a:t> of creators post on Instagram, making it the most popular influencer platform.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Influencers gravitate to Instagram for its visually dominant format and the seamless paths to conversion built into the platform. Brands can create stores within the platform and add links to outside content.</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chemeClr val="dk1"/>
                </a:solidFill>
                <a:latin typeface="Public Sans"/>
                <a:ea typeface="Public Sans"/>
                <a:cs typeface="Public Sans"/>
                <a:sym typeface="Public Sans"/>
              </a:rPr>
              <a:t>Who you’ll reach: </a:t>
            </a:r>
            <a:r>
              <a:rPr b="0" i="0" lang="en" sz="1300" u="none" cap="none" strike="noStrike">
                <a:solidFill>
                  <a:schemeClr val="dk1"/>
                </a:solidFill>
                <a:latin typeface="Public Sans"/>
                <a:ea typeface="Public Sans"/>
                <a:cs typeface="Public Sans"/>
                <a:sym typeface="Public Sans"/>
              </a:rPr>
              <a:t>Instagram attracts mainly Gen Z and Millennial users globally, making up </a:t>
            </a:r>
            <a:r>
              <a:rPr b="0" i="0" lang="en" sz="1300" u="sng" cap="none" strike="noStrike">
                <a:solidFill>
                  <a:schemeClr val="hlink"/>
                </a:solidFill>
                <a:latin typeface="Public Sans"/>
                <a:ea typeface="Public Sans"/>
                <a:cs typeface="Public Sans"/>
                <a:sym typeface="Public Sans"/>
                <a:hlinkClick r:id="rId6"/>
              </a:rPr>
              <a:t>39 and 48 percent</a:t>
            </a:r>
            <a:r>
              <a:rPr b="0" i="0" lang="en" sz="1300" u="none" cap="none" strike="noStrike">
                <a:solidFill>
                  <a:schemeClr val="dk1"/>
                </a:solidFill>
                <a:latin typeface="Public Sans"/>
                <a:ea typeface="Public Sans"/>
                <a:cs typeface="Public Sans"/>
                <a:sym typeface="Public Sans"/>
              </a:rPr>
              <a:t> of its user base.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268" name="Google Shape;268;p34"/>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pic>
        <p:nvPicPr>
          <p:cNvPr id="269" name="Google Shape;269;p34"/>
          <p:cNvPicPr preferRelativeResize="0"/>
          <p:nvPr/>
        </p:nvPicPr>
        <p:blipFill rotWithShape="1">
          <a:blip r:embed="rId7">
            <a:alphaModFix/>
          </a:blip>
          <a:srcRect b="0" l="16647" r="16654" t="0"/>
          <a:stretch/>
        </p:blipFill>
        <p:spPr>
          <a:xfrm>
            <a:off x="5458204" y="2752992"/>
            <a:ext cx="3792300" cy="3792000"/>
          </a:xfrm>
          <a:prstGeom prst="ellipse">
            <a:avLst/>
          </a:prstGeom>
          <a:noFill/>
          <a:ln>
            <a:noFill/>
          </a:ln>
        </p:spPr>
      </p:pic>
      <p:sp>
        <p:nvSpPr>
          <p:cNvPr id="270" name="Google Shape;270;p34"/>
          <p:cNvSpPr/>
          <p:nvPr/>
        </p:nvSpPr>
        <p:spPr>
          <a:xfrm>
            <a:off x="8118650" y="1958249"/>
            <a:ext cx="1435800" cy="1435800"/>
          </a:xfrm>
          <a:prstGeom prst="ellipse">
            <a:avLst/>
          </a:prstGeom>
          <a:noFill/>
          <a:ln cap="flat" cmpd="sng" w="28575">
            <a:solidFill>
              <a:srgbClr val="F5333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34"/>
          <p:cNvSpPr/>
          <p:nvPr/>
        </p:nvSpPr>
        <p:spPr>
          <a:xfrm>
            <a:off x="8216302" y="2055908"/>
            <a:ext cx="1240500" cy="1240500"/>
          </a:xfrm>
          <a:prstGeom prst="ellipse">
            <a:avLst/>
          </a:prstGeom>
          <a:solidFill>
            <a:srgbClr val="F5333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72" name="Google Shape;272;p34"/>
          <p:cNvPicPr preferRelativeResize="0"/>
          <p:nvPr/>
        </p:nvPicPr>
        <p:blipFill rotWithShape="1">
          <a:blip r:embed="rId8">
            <a:alphaModFix/>
          </a:blip>
          <a:srcRect b="0" l="0" r="0" t="0"/>
          <a:stretch/>
        </p:blipFill>
        <p:spPr>
          <a:xfrm>
            <a:off x="8545089" y="2384686"/>
            <a:ext cx="582925" cy="582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35">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278" name="Google Shape;278;p3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79" name="Google Shape;279;p35"/>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TikTok</a:t>
            </a:r>
            <a:endParaRPr b="0" i="0" sz="1600" u="none" cap="none" strike="noStrike">
              <a:solidFill>
                <a:srgbClr val="F5333F"/>
              </a:solidFill>
              <a:latin typeface="Public Sans"/>
              <a:ea typeface="Public Sans"/>
              <a:cs typeface="Public Sans"/>
              <a:sym typeface="Public Sans"/>
            </a:endParaRPr>
          </a:p>
        </p:txBody>
      </p:sp>
      <p:sp>
        <p:nvSpPr>
          <p:cNvPr id="280" name="Google Shape;280;p35"/>
          <p:cNvSpPr txBox="1"/>
          <p:nvPr/>
        </p:nvSpPr>
        <p:spPr>
          <a:xfrm>
            <a:off x="539050" y="1926871"/>
            <a:ext cx="4297500" cy="4192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This social media newcomer launched worldwide less than six years ago and became the first social media app not owned by Meta to hit </a:t>
            </a:r>
            <a:r>
              <a:rPr b="0" i="0" lang="en" sz="1300" u="sng" cap="none" strike="noStrike">
                <a:solidFill>
                  <a:schemeClr val="hlink"/>
                </a:solidFill>
                <a:latin typeface="Public Sans"/>
                <a:ea typeface="Public Sans"/>
                <a:cs typeface="Public Sans"/>
                <a:sym typeface="Public Sans"/>
                <a:hlinkClick r:id="rId5"/>
              </a:rPr>
              <a:t>3 billion downloads</a:t>
            </a:r>
            <a:r>
              <a:rPr b="0" i="0" lang="en" sz="1300" u="none" cap="none" strike="noStrike">
                <a:solidFill>
                  <a:schemeClr val="dk1"/>
                </a:solidFill>
                <a:latin typeface="Public Sans"/>
                <a:ea typeface="Public Sans"/>
                <a:cs typeface="Public Sans"/>
                <a:sym typeface="Public Sans"/>
              </a:rPr>
              <a:t> globally in 2021.</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With that kind of reach, it’s no wonder TikTok is fast becoming an influencer favorite. The platform overtook Facebook as the second-most popular social media platform for </a:t>
            </a:r>
            <a:r>
              <a:rPr b="0" i="0" lang="en" sz="1300" u="sng" cap="none" strike="noStrike">
                <a:solidFill>
                  <a:schemeClr val="hlink"/>
                </a:solidFill>
                <a:latin typeface="Public Sans"/>
                <a:ea typeface="Public Sans"/>
                <a:cs typeface="Public Sans"/>
                <a:sym typeface="Public Sans"/>
                <a:hlinkClick r:id="rId6"/>
              </a:rPr>
              <a:t>43 percent</a:t>
            </a:r>
            <a:r>
              <a:rPr b="0" i="0" lang="en" sz="1300" u="none" cap="none" strike="noStrike">
                <a:solidFill>
                  <a:schemeClr val="dk1"/>
                </a:solidFill>
                <a:latin typeface="Public Sans"/>
                <a:ea typeface="Public Sans"/>
                <a:cs typeface="Public Sans"/>
                <a:sym typeface="Public Sans"/>
              </a:rPr>
              <a:t> of influencers.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TikTok wins over Gen Z audiences thanks to its short-form video content. </a:t>
            </a:r>
            <a:r>
              <a:rPr b="0" i="0" lang="en" sz="1300" u="sng" cap="none" strike="noStrike">
                <a:solidFill>
                  <a:schemeClr val="hlink"/>
                </a:solidFill>
                <a:latin typeface="Public Sans"/>
                <a:ea typeface="Public Sans"/>
                <a:cs typeface="Public Sans"/>
                <a:sym typeface="Public Sans"/>
                <a:hlinkClick r:id="rId7"/>
              </a:rPr>
              <a:t>61 percent</a:t>
            </a:r>
            <a:r>
              <a:rPr b="0" i="0" lang="en" sz="1300" u="none" cap="none" strike="noStrike">
                <a:solidFill>
                  <a:schemeClr val="dk1"/>
                </a:solidFill>
                <a:latin typeface="Public Sans"/>
                <a:ea typeface="Public Sans"/>
                <a:cs typeface="Public Sans"/>
                <a:sym typeface="Public Sans"/>
              </a:rPr>
              <a:t> of U.S.-based Gen Z’s use the platform at least once a month. The platform also drives a </a:t>
            </a:r>
            <a:r>
              <a:rPr b="0" i="0" lang="en" sz="1300" u="sng" cap="none" strike="noStrike">
                <a:solidFill>
                  <a:schemeClr val="hlink"/>
                </a:solidFill>
                <a:latin typeface="Public Sans"/>
                <a:ea typeface="Public Sans"/>
                <a:cs typeface="Public Sans"/>
                <a:sym typeface="Public Sans"/>
                <a:hlinkClick r:id="rId8"/>
              </a:rPr>
              <a:t>7.5 percent</a:t>
            </a:r>
            <a:r>
              <a:rPr b="0" i="0" lang="en" sz="1300" u="none" cap="none" strike="noStrike">
                <a:solidFill>
                  <a:schemeClr val="dk1"/>
                </a:solidFill>
                <a:latin typeface="Public Sans"/>
                <a:ea typeface="Public Sans"/>
                <a:cs typeface="Public Sans"/>
                <a:sym typeface="Public Sans"/>
              </a:rPr>
              <a:t> average engagement, nearly double Instagram’s 3.2 percent.</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you’ll reach: </a:t>
            </a:r>
            <a:r>
              <a:rPr b="0" i="0" lang="en" sz="1300" u="none" cap="none" strike="noStrike">
                <a:solidFill>
                  <a:schemeClr val="dk1"/>
                </a:solidFill>
                <a:latin typeface="Public Sans"/>
                <a:ea typeface="Public Sans"/>
                <a:cs typeface="Public Sans"/>
                <a:sym typeface="Public Sans"/>
              </a:rPr>
              <a:t>TikTok is popular with all age groups—particularly younger demographics. About </a:t>
            </a:r>
            <a:r>
              <a:rPr b="0" i="0" lang="en" sz="1300" u="sng" cap="none" strike="noStrike">
                <a:solidFill>
                  <a:schemeClr val="hlink"/>
                </a:solidFill>
                <a:latin typeface="Public Sans"/>
                <a:ea typeface="Public Sans"/>
                <a:cs typeface="Public Sans"/>
                <a:sym typeface="Public Sans"/>
                <a:hlinkClick r:id="rId9"/>
              </a:rPr>
              <a:t>47 percent</a:t>
            </a:r>
            <a:r>
              <a:rPr b="0" i="0" lang="en" sz="1300" u="none" cap="none" strike="noStrike">
                <a:solidFill>
                  <a:schemeClr val="dk1"/>
                </a:solidFill>
                <a:latin typeface="Public Sans"/>
                <a:ea typeface="Public Sans"/>
                <a:cs typeface="Public Sans"/>
                <a:sym typeface="Public Sans"/>
              </a:rPr>
              <a:t> of its user base is under 30 years old.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281" name="Google Shape;281;p35"/>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pic>
        <p:nvPicPr>
          <p:cNvPr id="282" name="Google Shape;282;p35"/>
          <p:cNvPicPr preferRelativeResize="0"/>
          <p:nvPr/>
        </p:nvPicPr>
        <p:blipFill rotWithShape="1">
          <a:blip r:embed="rId10">
            <a:alphaModFix/>
          </a:blip>
          <a:srcRect b="16526" l="0" r="0" t="16533"/>
          <a:stretch/>
        </p:blipFill>
        <p:spPr>
          <a:xfrm>
            <a:off x="5458204" y="2752992"/>
            <a:ext cx="3792300" cy="3792000"/>
          </a:xfrm>
          <a:prstGeom prst="ellipse">
            <a:avLst/>
          </a:prstGeom>
          <a:noFill/>
          <a:ln>
            <a:noFill/>
          </a:ln>
        </p:spPr>
      </p:pic>
      <p:sp>
        <p:nvSpPr>
          <p:cNvPr id="283" name="Google Shape;283;p35"/>
          <p:cNvSpPr/>
          <p:nvPr/>
        </p:nvSpPr>
        <p:spPr>
          <a:xfrm>
            <a:off x="8118650" y="1958249"/>
            <a:ext cx="1435800" cy="1435800"/>
          </a:xfrm>
          <a:prstGeom prst="ellipse">
            <a:avLst/>
          </a:prstGeom>
          <a:noFill/>
          <a:ln cap="flat" cmpd="sng" w="28575">
            <a:solidFill>
              <a:srgbClr val="F5333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35"/>
          <p:cNvSpPr/>
          <p:nvPr/>
        </p:nvSpPr>
        <p:spPr>
          <a:xfrm>
            <a:off x="8216302" y="2055908"/>
            <a:ext cx="1240500" cy="1240500"/>
          </a:xfrm>
          <a:prstGeom prst="ellipse">
            <a:avLst/>
          </a:prstGeom>
          <a:solidFill>
            <a:srgbClr val="F5333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85" name="Google Shape;285;p35"/>
          <p:cNvPicPr preferRelativeResize="0"/>
          <p:nvPr/>
        </p:nvPicPr>
        <p:blipFill rotWithShape="1">
          <a:blip r:embed="rId11">
            <a:alphaModFix/>
          </a:blip>
          <a:srcRect b="0" l="0" r="0" t="0"/>
          <a:stretch/>
        </p:blipFill>
        <p:spPr>
          <a:xfrm>
            <a:off x="8522900" y="2362500"/>
            <a:ext cx="627300" cy="6273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p36"/>
          <p:cNvPicPr preferRelativeResize="0"/>
          <p:nvPr/>
        </p:nvPicPr>
        <p:blipFill rotWithShape="1">
          <a:blip r:embed="rId3">
            <a:alphaModFix/>
          </a:blip>
          <a:srcRect b="0" l="16671" r="16671" t="0"/>
          <a:stretch/>
        </p:blipFill>
        <p:spPr>
          <a:xfrm>
            <a:off x="5458204" y="2752992"/>
            <a:ext cx="3792300" cy="3792000"/>
          </a:xfrm>
          <a:prstGeom prst="ellipse">
            <a:avLst/>
          </a:prstGeom>
          <a:noFill/>
          <a:ln>
            <a:noFill/>
          </a:ln>
        </p:spPr>
      </p:pic>
      <p:pic>
        <p:nvPicPr>
          <p:cNvPr id="291" name="Google Shape;291;p36">
            <a:hlinkClick r:id="rId4"/>
          </p:cNvPr>
          <p:cNvPicPr preferRelativeResize="0"/>
          <p:nvPr/>
        </p:nvPicPr>
        <p:blipFill rotWithShape="1">
          <a:blip r:embed="rId5">
            <a:alphaModFix/>
          </a:blip>
          <a:srcRect b="-30644" l="0" r="0" t="-2884"/>
          <a:stretch/>
        </p:blipFill>
        <p:spPr>
          <a:xfrm>
            <a:off x="650604" y="479155"/>
            <a:ext cx="1055475" cy="489900"/>
          </a:xfrm>
          <a:prstGeom prst="rect">
            <a:avLst/>
          </a:prstGeom>
          <a:noFill/>
          <a:ln>
            <a:noFill/>
          </a:ln>
        </p:spPr>
      </p:pic>
      <p:cxnSp>
        <p:nvCxnSpPr>
          <p:cNvPr id="292" name="Google Shape;292;p3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293" name="Google Shape;293;p36"/>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Facebook</a:t>
            </a:r>
            <a:endParaRPr b="0" i="0" sz="1600" u="none" cap="none" strike="noStrike">
              <a:solidFill>
                <a:srgbClr val="F5333F"/>
              </a:solidFill>
              <a:latin typeface="Public Sans"/>
              <a:ea typeface="Public Sans"/>
              <a:cs typeface="Public Sans"/>
              <a:sym typeface="Public Sans"/>
            </a:endParaRPr>
          </a:p>
        </p:txBody>
      </p:sp>
      <p:sp>
        <p:nvSpPr>
          <p:cNvPr id="294" name="Google Shape;294;p36"/>
          <p:cNvSpPr txBox="1"/>
          <p:nvPr/>
        </p:nvSpPr>
        <p:spPr>
          <a:xfrm>
            <a:off x="539050" y="1926871"/>
            <a:ext cx="4297500" cy="4192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Facebook, the most prominent social media network worldwide, drew nearly </a:t>
            </a:r>
            <a:r>
              <a:rPr b="0" i="0" lang="en" sz="1300" u="sng" cap="none" strike="noStrike">
                <a:solidFill>
                  <a:schemeClr val="hlink"/>
                </a:solidFill>
                <a:latin typeface="Public Sans"/>
                <a:ea typeface="Public Sans"/>
                <a:cs typeface="Public Sans"/>
                <a:sym typeface="Public Sans"/>
                <a:hlinkClick r:id="rId6"/>
              </a:rPr>
              <a:t>two billion</a:t>
            </a:r>
            <a:r>
              <a:rPr b="0" i="0" lang="en" sz="1300" u="none" cap="none" strike="noStrike">
                <a:solidFill>
                  <a:schemeClr val="dk1"/>
                </a:solidFill>
                <a:latin typeface="Public Sans"/>
                <a:ea typeface="Public Sans"/>
                <a:cs typeface="Public Sans"/>
                <a:sym typeface="Public Sans"/>
              </a:rPr>
              <a:t> daily active users in 2022.</a:t>
            </a:r>
            <a:r>
              <a:rPr b="0" baseline="30000" i="0" lang="en" sz="1300" u="none" cap="none" strike="noStrike">
                <a:solidFill>
                  <a:schemeClr val="dk1"/>
                </a:solidFill>
                <a:latin typeface="Public Sans"/>
                <a:ea typeface="Public Sans"/>
                <a:cs typeface="Public Sans"/>
                <a:sym typeface="Public Sans"/>
              </a:rPr>
              <a:t> </a:t>
            </a:r>
            <a:r>
              <a:rPr b="0" i="0" lang="en" sz="1300" u="none" cap="none" strike="noStrike">
                <a:solidFill>
                  <a:schemeClr val="dk1"/>
                </a:solidFill>
                <a:latin typeface="Public Sans"/>
                <a:ea typeface="Public Sans"/>
                <a:cs typeface="Public Sans"/>
                <a:sym typeface="Public Sans"/>
              </a:rPr>
              <a:t>That means a quarter of humanity logs onto Facebook daily. Despite that, only </a:t>
            </a:r>
            <a:r>
              <a:rPr b="0" i="0" lang="en" sz="1300" u="sng" cap="none" strike="noStrike">
                <a:solidFill>
                  <a:schemeClr val="hlink"/>
                </a:solidFill>
                <a:latin typeface="Public Sans"/>
                <a:ea typeface="Public Sans"/>
                <a:cs typeface="Public Sans"/>
                <a:sym typeface="Public Sans"/>
                <a:hlinkClick r:id="rId7"/>
              </a:rPr>
              <a:t>41 percent</a:t>
            </a:r>
            <a:r>
              <a:rPr b="0" i="0" lang="en" sz="1300" u="none" cap="none" strike="noStrike">
                <a:solidFill>
                  <a:schemeClr val="dk1"/>
                </a:solidFill>
                <a:latin typeface="Public Sans"/>
                <a:ea typeface="Public Sans"/>
                <a:cs typeface="Public Sans"/>
                <a:sym typeface="Public Sans"/>
              </a:rPr>
              <a:t> of influencers prefer the platform.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Facebook's algorithm limits the reach of organic posts, making it difficult for influencers to build an audience and get results. However, the size of its user base makes it hard to count out.</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you’ll reach: </a:t>
            </a:r>
            <a:r>
              <a:rPr b="0" i="0" lang="en" sz="1300" u="none" cap="none" strike="noStrike">
                <a:solidFill>
                  <a:schemeClr val="dk1"/>
                </a:solidFill>
                <a:latin typeface="Public Sans"/>
                <a:ea typeface="Public Sans"/>
                <a:cs typeface="Public Sans"/>
                <a:sym typeface="Public Sans"/>
              </a:rPr>
              <a:t>Facebook hasn’t caught fire with Gen Z as much as it did with Millennials. Only 18 percent of its users are under 25 years old. It remains most popular with people between ages 25 and 34, who comprise </a:t>
            </a:r>
            <a:r>
              <a:rPr b="0" i="0" lang="en" sz="1300" u="sng" cap="none" strike="noStrike">
                <a:solidFill>
                  <a:schemeClr val="hlink"/>
                </a:solidFill>
                <a:latin typeface="Public Sans"/>
                <a:ea typeface="Public Sans"/>
                <a:cs typeface="Public Sans"/>
                <a:sym typeface="Public Sans"/>
                <a:hlinkClick r:id="rId8"/>
              </a:rPr>
              <a:t>23.7 percent</a:t>
            </a:r>
            <a:r>
              <a:rPr b="0" i="0" lang="en" sz="1300" u="none" cap="none" strike="noStrike">
                <a:solidFill>
                  <a:schemeClr val="dk1"/>
                </a:solidFill>
                <a:latin typeface="Public Sans"/>
                <a:ea typeface="Public Sans"/>
                <a:cs typeface="Public Sans"/>
                <a:sym typeface="Public Sans"/>
              </a:rPr>
              <a:t> of its users.</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295" name="Google Shape;295;p36"/>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sp>
        <p:nvSpPr>
          <p:cNvPr id="296" name="Google Shape;296;p36"/>
          <p:cNvSpPr/>
          <p:nvPr/>
        </p:nvSpPr>
        <p:spPr>
          <a:xfrm>
            <a:off x="8118650" y="1958249"/>
            <a:ext cx="1435800" cy="1435800"/>
          </a:xfrm>
          <a:prstGeom prst="ellipse">
            <a:avLst/>
          </a:prstGeom>
          <a:noFill/>
          <a:ln cap="flat" cmpd="sng" w="28575">
            <a:solidFill>
              <a:srgbClr val="F5333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36"/>
          <p:cNvSpPr/>
          <p:nvPr/>
        </p:nvSpPr>
        <p:spPr>
          <a:xfrm>
            <a:off x="8216302" y="2055908"/>
            <a:ext cx="1240500" cy="1240500"/>
          </a:xfrm>
          <a:prstGeom prst="ellipse">
            <a:avLst/>
          </a:prstGeom>
          <a:solidFill>
            <a:srgbClr val="F5333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8" name="Google Shape;298;p36"/>
          <p:cNvPicPr preferRelativeResize="0"/>
          <p:nvPr/>
        </p:nvPicPr>
        <p:blipFill rotWithShape="1">
          <a:blip r:embed="rId9">
            <a:alphaModFix/>
          </a:blip>
          <a:srcRect b="0" l="0" r="0" t="0"/>
          <a:stretch/>
        </p:blipFill>
        <p:spPr>
          <a:xfrm>
            <a:off x="8574900" y="2414500"/>
            <a:ext cx="523300" cy="523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37">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04" name="Google Shape;304;p37"/>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05" name="Google Shape;305;p37"/>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Pinterest</a:t>
            </a:r>
            <a:endParaRPr b="0" i="0" sz="1600" u="none" cap="none" strike="noStrike">
              <a:solidFill>
                <a:srgbClr val="F5333F"/>
              </a:solidFill>
              <a:latin typeface="Public Sans"/>
              <a:ea typeface="Public Sans"/>
              <a:cs typeface="Public Sans"/>
              <a:sym typeface="Public Sans"/>
            </a:endParaRPr>
          </a:p>
        </p:txBody>
      </p:sp>
      <p:sp>
        <p:nvSpPr>
          <p:cNvPr id="306" name="Google Shape;306;p37"/>
          <p:cNvSpPr txBox="1"/>
          <p:nvPr/>
        </p:nvSpPr>
        <p:spPr>
          <a:xfrm>
            <a:off x="539050" y="1926875"/>
            <a:ext cx="4297500" cy="462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Pinterest allows users to collect and share style inspiration, home decorating ideas, and more. As users curate shareable bookmarked collections called “pins,” they discover new products through the website. Because of this, it’s always had a unique connection to ecommerce, leading </a:t>
            </a:r>
            <a:r>
              <a:rPr b="0" i="0" lang="en" sz="1300" u="sng" cap="none" strike="noStrike">
                <a:solidFill>
                  <a:schemeClr val="hlink"/>
                </a:solidFill>
                <a:latin typeface="Public Sans"/>
                <a:ea typeface="Public Sans"/>
                <a:cs typeface="Public Sans"/>
                <a:sym typeface="Public Sans"/>
                <a:hlinkClick r:id="rId5"/>
              </a:rPr>
              <a:t>20 percent</a:t>
            </a:r>
            <a:r>
              <a:rPr b="0" i="0" lang="en" sz="1300" u="none" cap="none" strike="noStrike">
                <a:solidFill>
                  <a:schemeClr val="dk1"/>
                </a:solidFill>
                <a:latin typeface="Public Sans"/>
                <a:ea typeface="Public Sans"/>
                <a:cs typeface="Public Sans"/>
                <a:sym typeface="Public Sans"/>
              </a:rPr>
              <a:t> of influencers to use it.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Interestingly, Pinterest doesn’t call itself a social network, preferring the term a “visual discovery engine.” Despite that, this discovery engine’s social component has earned it a substantial audience. Pinterest has </a:t>
            </a:r>
            <a:r>
              <a:rPr b="0" i="0" lang="en" sz="1300" u="sng" cap="none" strike="noStrike">
                <a:solidFill>
                  <a:schemeClr val="hlink"/>
                </a:solidFill>
                <a:latin typeface="Public Sans"/>
                <a:ea typeface="Public Sans"/>
                <a:cs typeface="Public Sans"/>
                <a:sym typeface="Public Sans"/>
                <a:hlinkClick r:id="rId6"/>
              </a:rPr>
              <a:t>433 million monthly users</a:t>
            </a:r>
            <a:r>
              <a:rPr b="0" i="0" lang="en" sz="1300" u="none" cap="none" strike="noStrike">
                <a:solidFill>
                  <a:schemeClr val="dk1"/>
                </a:solidFill>
                <a:latin typeface="Public Sans"/>
                <a:ea typeface="Public Sans"/>
                <a:cs typeface="Public Sans"/>
                <a:sym typeface="Public Sans"/>
              </a:rPr>
              <a:t>, usually with high purchasing intentions.</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you’ll reach: </a:t>
            </a:r>
            <a:r>
              <a:rPr b="0" i="0" lang="en" sz="1300" u="none" cap="none" strike="noStrike">
                <a:solidFill>
                  <a:schemeClr val="dk1"/>
                </a:solidFill>
                <a:latin typeface="Public Sans"/>
                <a:ea typeface="Public Sans"/>
                <a:cs typeface="Public Sans"/>
                <a:sym typeface="Public Sans"/>
              </a:rPr>
              <a:t>Pinterest is most popular with women in all age groups, but especially those 25-34, making up </a:t>
            </a:r>
            <a:r>
              <a:rPr b="0" i="0" lang="en" sz="1300" u="sng" cap="none" strike="noStrike">
                <a:solidFill>
                  <a:schemeClr val="hlink"/>
                </a:solidFill>
                <a:latin typeface="Public Sans"/>
                <a:ea typeface="Public Sans"/>
                <a:cs typeface="Public Sans"/>
                <a:sym typeface="Public Sans"/>
                <a:hlinkClick r:id="rId7"/>
              </a:rPr>
              <a:t>28.5 percent</a:t>
            </a:r>
            <a:r>
              <a:rPr b="0" i="0" lang="en" sz="1300" u="none" cap="none" strike="noStrike">
                <a:solidFill>
                  <a:schemeClr val="dk1"/>
                </a:solidFill>
                <a:latin typeface="Public Sans"/>
                <a:ea typeface="Public Sans"/>
                <a:cs typeface="Public Sans"/>
                <a:sym typeface="Public Sans"/>
              </a:rPr>
              <a:t> of users.</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307" name="Google Shape;307;p37"/>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pic>
        <p:nvPicPr>
          <p:cNvPr id="308" name="Google Shape;308;p37"/>
          <p:cNvPicPr preferRelativeResize="0"/>
          <p:nvPr/>
        </p:nvPicPr>
        <p:blipFill rotWithShape="1">
          <a:blip r:embed="rId8">
            <a:alphaModFix/>
          </a:blip>
          <a:srcRect b="12257" l="14626" r="26885" t="0"/>
          <a:stretch/>
        </p:blipFill>
        <p:spPr>
          <a:xfrm>
            <a:off x="5458204" y="2752992"/>
            <a:ext cx="3792300" cy="3792000"/>
          </a:xfrm>
          <a:prstGeom prst="ellipse">
            <a:avLst/>
          </a:prstGeom>
          <a:noFill/>
          <a:ln>
            <a:noFill/>
          </a:ln>
        </p:spPr>
      </p:pic>
      <p:sp>
        <p:nvSpPr>
          <p:cNvPr id="309" name="Google Shape;309;p37"/>
          <p:cNvSpPr/>
          <p:nvPr/>
        </p:nvSpPr>
        <p:spPr>
          <a:xfrm>
            <a:off x="8118650" y="1958249"/>
            <a:ext cx="1435800" cy="1435800"/>
          </a:xfrm>
          <a:prstGeom prst="ellipse">
            <a:avLst/>
          </a:prstGeom>
          <a:noFill/>
          <a:ln cap="flat" cmpd="sng" w="28575">
            <a:solidFill>
              <a:srgbClr val="F5333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37"/>
          <p:cNvSpPr/>
          <p:nvPr/>
        </p:nvSpPr>
        <p:spPr>
          <a:xfrm>
            <a:off x="8216302" y="2055908"/>
            <a:ext cx="1240500" cy="1240500"/>
          </a:xfrm>
          <a:prstGeom prst="ellipse">
            <a:avLst/>
          </a:prstGeom>
          <a:solidFill>
            <a:srgbClr val="F5333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11" name="Google Shape;311;p37"/>
          <p:cNvPicPr preferRelativeResize="0"/>
          <p:nvPr/>
        </p:nvPicPr>
        <p:blipFill rotWithShape="1">
          <a:blip r:embed="rId9">
            <a:alphaModFix/>
          </a:blip>
          <a:srcRect b="347" l="0" r="0" t="337"/>
          <a:stretch/>
        </p:blipFill>
        <p:spPr>
          <a:xfrm>
            <a:off x="8574900" y="2414500"/>
            <a:ext cx="523301" cy="5233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0"/>
          <p:cNvSpPr txBox="1"/>
          <p:nvPr/>
        </p:nvSpPr>
        <p:spPr>
          <a:xfrm>
            <a:off x="4685425" y="1320100"/>
            <a:ext cx="4712100" cy="5174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The influencer marketing industry grew from $1.7 billion in 2016 to an expected </a:t>
            </a:r>
            <a:r>
              <a:rPr b="0" i="0" lang="en" sz="1300" u="sng" cap="none" strike="noStrike">
                <a:solidFill>
                  <a:schemeClr val="hlink"/>
                </a:solidFill>
                <a:latin typeface="Public Sans"/>
                <a:ea typeface="Public Sans"/>
                <a:cs typeface="Public Sans"/>
                <a:sym typeface="Public Sans"/>
                <a:hlinkClick r:id="rId3"/>
              </a:rPr>
              <a:t>$21.1 billion in 2023</a:t>
            </a:r>
            <a:r>
              <a:rPr b="0" i="0" lang="en" sz="1300" u="none" cap="none" strike="noStrike">
                <a:solidFill>
                  <a:schemeClr val="dk1"/>
                </a:solidFill>
                <a:latin typeface="Public Sans"/>
                <a:ea typeface="Public Sans"/>
                <a:cs typeface="Public Sans"/>
                <a:sym typeface="Public Sans"/>
              </a:rPr>
              <a:t>, transforming the marketing landscape.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Influencers, or creators as they refer to themselves, are now a vital part of the marketing toolkit and are impossible to ignore. According to Influencer Marketing Hub, </a:t>
            </a:r>
            <a:r>
              <a:rPr b="0" i="0" lang="en" sz="1300" u="sng" cap="none" strike="noStrike">
                <a:solidFill>
                  <a:schemeClr val="hlink"/>
                </a:solidFill>
                <a:latin typeface="Public Sans"/>
                <a:ea typeface="Public Sans"/>
                <a:cs typeface="Public Sans"/>
                <a:sym typeface="Public Sans"/>
                <a:hlinkClick r:id="rId4"/>
              </a:rPr>
              <a:t>56 percent of brands</a:t>
            </a:r>
            <a:r>
              <a:rPr b="0" i="0" lang="en" sz="1300" u="none" cap="none" strike="noStrike">
                <a:solidFill>
                  <a:schemeClr val="dk1"/>
                </a:solidFill>
                <a:latin typeface="Public Sans"/>
                <a:ea typeface="Public Sans"/>
                <a:cs typeface="Public Sans"/>
                <a:sym typeface="Public Sans"/>
              </a:rPr>
              <a:t> invest in long-term relationships with these influential creators. However, brands navigating and managing the creator types and tiers ecosystem face several challenges.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This ultimate guide unravels the mystery around creators to help you understand: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Different influencer tiers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Influencer campaign strategies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How to build long-term creator relationships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Campaign goals that drive more revenue growth</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5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pic>
        <p:nvPicPr>
          <p:cNvPr id="69" name="Google Shape;69;p20">
            <a:hlinkClick r:id="rId5"/>
          </p:cNvPr>
          <p:cNvPicPr preferRelativeResize="0"/>
          <p:nvPr/>
        </p:nvPicPr>
        <p:blipFill rotWithShape="1">
          <a:blip r:embed="rId6">
            <a:alphaModFix/>
          </a:blip>
          <a:srcRect b="-30644" l="0" r="0" t="-2884"/>
          <a:stretch/>
        </p:blipFill>
        <p:spPr>
          <a:xfrm>
            <a:off x="4787618" y="479155"/>
            <a:ext cx="1055475" cy="489900"/>
          </a:xfrm>
          <a:prstGeom prst="rect">
            <a:avLst/>
          </a:prstGeom>
          <a:noFill/>
          <a:ln>
            <a:noFill/>
          </a:ln>
        </p:spPr>
      </p:pic>
      <p:pic>
        <p:nvPicPr>
          <p:cNvPr id="70" name="Google Shape;70;p20"/>
          <p:cNvPicPr preferRelativeResize="0"/>
          <p:nvPr/>
        </p:nvPicPr>
        <p:blipFill rotWithShape="1">
          <a:blip r:embed="rId7">
            <a:alphaModFix/>
          </a:blip>
          <a:srcRect b="10418" l="-51186" r="40296" t="15375"/>
          <a:stretch/>
        </p:blipFill>
        <p:spPr>
          <a:xfrm>
            <a:off x="-4070068" y="-50700"/>
            <a:ext cx="7859400" cy="7873800"/>
          </a:xfrm>
          <a:prstGeom prst="donut">
            <a:avLst>
              <a:gd fmla="val 23234" name="adj"/>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3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17" name="Google Shape;317;p3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18" name="Google Shape;318;p38"/>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YouTube</a:t>
            </a:r>
            <a:endParaRPr b="0" i="0" sz="1600" u="none" cap="none" strike="noStrike">
              <a:solidFill>
                <a:srgbClr val="F5333F"/>
              </a:solidFill>
              <a:latin typeface="Public Sans"/>
              <a:ea typeface="Public Sans"/>
              <a:cs typeface="Public Sans"/>
              <a:sym typeface="Public Sans"/>
            </a:endParaRPr>
          </a:p>
        </p:txBody>
      </p:sp>
      <p:sp>
        <p:nvSpPr>
          <p:cNvPr id="319" name="Google Shape;319;p38"/>
          <p:cNvSpPr txBox="1"/>
          <p:nvPr/>
        </p:nvSpPr>
        <p:spPr>
          <a:xfrm>
            <a:off x="539050" y="1926875"/>
            <a:ext cx="4297500" cy="4356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YouTube has more than </a:t>
            </a:r>
            <a:r>
              <a:rPr b="0" i="0" lang="en" sz="1300" u="sng" cap="none" strike="noStrike">
                <a:solidFill>
                  <a:schemeClr val="hlink"/>
                </a:solidFill>
                <a:latin typeface="Public Sans"/>
                <a:ea typeface="Public Sans"/>
                <a:cs typeface="Public Sans"/>
                <a:sym typeface="Public Sans"/>
                <a:hlinkClick r:id="rId5"/>
              </a:rPr>
              <a:t>two billion</a:t>
            </a:r>
            <a:r>
              <a:rPr b="0" i="0" lang="en" sz="1300" u="none" cap="none" strike="noStrike">
                <a:solidFill>
                  <a:schemeClr val="dk1"/>
                </a:solidFill>
                <a:latin typeface="Public Sans"/>
                <a:ea typeface="Public Sans"/>
                <a:cs typeface="Public Sans"/>
                <a:sym typeface="Public Sans"/>
              </a:rPr>
              <a:t> monthly active users viewing one billion hours of content daily.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The 15 percent of influencers who prefer the platform significantly impact consumer behavior—accounting for </a:t>
            </a:r>
            <a:r>
              <a:rPr b="0" i="0" lang="en" sz="1300" u="sng" cap="none" strike="noStrike">
                <a:solidFill>
                  <a:schemeClr val="hlink"/>
                </a:solidFill>
                <a:latin typeface="Public Sans"/>
                <a:ea typeface="Public Sans"/>
                <a:cs typeface="Public Sans"/>
                <a:sym typeface="Public Sans"/>
                <a:hlinkClick r:id="rId6"/>
              </a:rPr>
              <a:t>60 percent</a:t>
            </a:r>
            <a:r>
              <a:rPr b="0" i="0" lang="en" sz="1300" u="none" cap="none" strike="noStrike">
                <a:solidFill>
                  <a:schemeClr val="dk1"/>
                </a:solidFill>
                <a:latin typeface="Public Sans"/>
                <a:ea typeface="Public Sans"/>
                <a:cs typeface="Public Sans"/>
                <a:sym typeface="Public Sans"/>
              </a:rPr>
              <a:t> of video views in categories such as beauty. Compare this to the 39 percent that brands capture.</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This platform is a place where smaller-scale influencers shine. YouTube creators are </a:t>
            </a:r>
            <a:r>
              <a:rPr b="0" i="0" lang="en" sz="1300" u="sng" cap="none" strike="noStrike">
                <a:solidFill>
                  <a:schemeClr val="hlink"/>
                </a:solidFill>
                <a:latin typeface="Public Sans"/>
                <a:ea typeface="Public Sans"/>
                <a:cs typeface="Public Sans"/>
                <a:sym typeface="Public Sans"/>
                <a:hlinkClick r:id="rId7"/>
              </a:rPr>
              <a:t>four times</a:t>
            </a:r>
            <a:r>
              <a:rPr b="0" i="0" lang="en" sz="1300" u="none" cap="none" strike="noStrike">
                <a:solidFill>
                  <a:schemeClr val="dk1"/>
                </a:solidFill>
                <a:latin typeface="Public Sans"/>
                <a:ea typeface="Public Sans"/>
                <a:cs typeface="Public Sans"/>
                <a:sym typeface="Public Sans"/>
              </a:rPr>
              <a:t> more effective at increasing brand familiarity than celebrities.</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Who you’ll reach: </a:t>
            </a:r>
            <a:r>
              <a:rPr b="0" i="0" lang="en" sz="1300" u="none" cap="none" strike="noStrike">
                <a:solidFill>
                  <a:schemeClr val="dk1"/>
                </a:solidFill>
                <a:latin typeface="Public Sans"/>
                <a:ea typeface="Public Sans"/>
                <a:cs typeface="Public Sans"/>
                <a:sym typeface="Public Sans"/>
              </a:rPr>
              <a:t>YouTube is most popular with young adults, with 20.7 percent of its user base coming from the 25-34 age group and 16.7 percent falling between 35 and 44.</a:t>
            </a:r>
            <a:endParaRPr b="0" i="0" sz="1300" u="none" cap="none" strike="noStrike">
              <a:solidFill>
                <a:schemeClr val="dk1"/>
              </a:solidFill>
              <a:latin typeface="Public Sans"/>
              <a:ea typeface="Public Sans"/>
              <a:cs typeface="Public Sans"/>
              <a:sym typeface="Public Sans"/>
            </a:endParaRPr>
          </a:p>
        </p:txBody>
      </p:sp>
      <p:sp>
        <p:nvSpPr>
          <p:cNvPr id="320" name="Google Shape;320;p38"/>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pic>
        <p:nvPicPr>
          <p:cNvPr id="321" name="Google Shape;321;p38"/>
          <p:cNvPicPr preferRelativeResize="0"/>
          <p:nvPr/>
        </p:nvPicPr>
        <p:blipFill rotWithShape="1">
          <a:blip r:embed="rId8">
            <a:alphaModFix/>
          </a:blip>
          <a:srcRect b="0" l="3173" r="30025" t="0"/>
          <a:stretch/>
        </p:blipFill>
        <p:spPr>
          <a:xfrm>
            <a:off x="5458204" y="2752992"/>
            <a:ext cx="3792300" cy="3792000"/>
          </a:xfrm>
          <a:prstGeom prst="ellipse">
            <a:avLst/>
          </a:prstGeom>
          <a:noFill/>
          <a:ln>
            <a:noFill/>
          </a:ln>
        </p:spPr>
      </p:pic>
      <p:sp>
        <p:nvSpPr>
          <p:cNvPr id="322" name="Google Shape;322;p38"/>
          <p:cNvSpPr/>
          <p:nvPr/>
        </p:nvSpPr>
        <p:spPr>
          <a:xfrm>
            <a:off x="8118650" y="1958249"/>
            <a:ext cx="1435800" cy="1435800"/>
          </a:xfrm>
          <a:prstGeom prst="ellipse">
            <a:avLst/>
          </a:prstGeom>
          <a:noFill/>
          <a:ln cap="flat" cmpd="sng" w="28575">
            <a:solidFill>
              <a:srgbClr val="F5333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38"/>
          <p:cNvSpPr/>
          <p:nvPr/>
        </p:nvSpPr>
        <p:spPr>
          <a:xfrm>
            <a:off x="8216302" y="2055908"/>
            <a:ext cx="1240500" cy="1240500"/>
          </a:xfrm>
          <a:prstGeom prst="ellipse">
            <a:avLst/>
          </a:prstGeom>
          <a:solidFill>
            <a:srgbClr val="F5333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24" name="Google Shape;324;p38"/>
          <p:cNvPicPr preferRelativeResize="0"/>
          <p:nvPr/>
        </p:nvPicPr>
        <p:blipFill rotWithShape="1">
          <a:blip r:embed="rId9">
            <a:alphaModFix/>
          </a:blip>
          <a:srcRect b="0" l="0" r="0" t="0"/>
          <a:stretch/>
        </p:blipFill>
        <p:spPr>
          <a:xfrm>
            <a:off x="8527923" y="2367525"/>
            <a:ext cx="617250" cy="6172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id="329" name="Google Shape;329;p3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30" name="Google Shape;330;p39"/>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31" name="Google Shape;331;p39"/>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Other platforms</a:t>
            </a:r>
            <a:endParaRPr b="0" i="0" sz="1600" u="none" cap="none" strike="noStrike">
              <a:solidFill>
                <a:srgbClr val="F5333F"/>
              </a:solidFill>
              <a:latin typeface="Public Sans"/>
              <a:ea typeface="Public Sans"/>
              <a:cs typeface="Public Sans"/>
              <a:sym typeface="Public Sans"/>
            </a:endParaRPr>
          </a:p>
        </p:txBody>
      </p:sp>
      <p:sp>
        <p:nvSpPr>
          <p:cNvPr id="332" name="Google Shape;332;p39"/>
          <p:cNvSpPr txBox="1"/>
          <p:nvPr/>
        </p:nvSpPr>
        <p:spPr>
          <a:xfrm>
            <a:off x="539050" y="1926875"/>
            <a:ext cx="4297500" cy="462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the above is far and away the most popular sites for influencers, you can also use other platforms to reach unique audiences.</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Twitter: </a:t>
            </a:r>
            <a:br>
              <a:rPr b="1"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Though the social media network has fewer active users, you can’t count out a website visited by </a:t>
            </a:r>
            <a:r>
              <a:rPr b="0" i="0" lang="en" sz="1300" u="sng" cap="none" strike="noStrike">
                <a:solidFill>
                  <a:schemeClr val="hlink"/>
                </a:solidFill>
                <a:latin typeface="Public Sans"/>
                <a:ea typeface="Public Sans"/>
                <a:cs typeface="Public Sans"/>
                <a:sym typeface="Public Sans"/>
                <a:hlinkClick r:id="rId5"/>
              </a:rPr>
              <a:t>20 percent</a:t>
            </a:r>
            <a:r>
              <a:rPr b="0" i="0" lang="en" sz="1300" u="none" cap="none" strike="noStrike">
                <a:solidFill>
                  <a:schemeClr val="dk1"/>
                </a:solidFill>
                <a:latin typeface="Public Sans"/>
                <a:ea typeface="Public Sans"/>
                <a:cs typeface="Public Sans"/>
                <a:sym typeface="Public Sans"/>
              </a:rPr>
              <a:t> of U.S. adults. At </a:t>
            </a:r>
            <a:r>
              <a:rPr b="0" i="0" lang="en" sz="1300" u="sng" cap="none" strike="noStrike">
                <a:solidFill>
                  <a:schemeClr val="hlink"/>
                </a:solidFill>
                <a:latin typeface="Public Sans"/>
                <a:ea typeface="Public Sans"/>
                <a:cs typeface="Public Sans"/>
                <a:sym typeface="Public Sans"/>
                <a:hlinkClick r:id="rId6"/>
              </a:rPr>
              <a:t>61 percent</a:t>
            </a:r>
            <a:r>
              <a:rPr b="0" i="0" lang="en" sz="1300" u="none" cap="none" strike="noStrike">
                <a:solidFill>
                  <a:schemeClr val="dk1"/>
                </a:solidFill>
                <a:latin typeface="Public Sans"/>
                <a:ea typeface="Public Sans"/>
                <a:cs typeface="Public Sans"/>
                <a:sym typeface="Public Sans"/>
              </a:rPr>
              <a:t>, more Twitter users follow influencers than on any other platform.</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Snapchat: </a:t>
            </a:r>
            <a:br>
              <a:rPr b="1"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More than </a:t>
            </a:r>
            <a:r>
              <a:rPr b="0" i="0" lang="en" sz="1300" u="sng" cap="none" strike="noStrike">
                <a:solidFill>
                  <a:schemeClr val="hlink"/>
                </a:solidFill>
                <a:latin typeface="Public Sans"/>
                <a:ea typeface="Public Sans"/>
                <a:cs typeface="Public Sans"/>
                <a:sym typeface="Public Sans"/>
                <a:hlinkClick r:id="rId7"/>
              </a:rPr>
              <a:t>293 million people</a:t>
            </a:r>
            <a:r>
              <a:rPr b="0" i="0" lang="en" sz="1300" u="none" cap="none" strike="noStrike">
                <a:solidFill>
                  <a:schemeClr val="dk1"/>
                </a:solidFill>
                <a:latin typeface="Public Sans"/>
                <a:ea typeface="Public Sans"/>
                <a:cs typeface="Public Sans"/>
                <a:sym typeface="Public Sans"/>
              </a:rPr>
              <a:t> worldwide use Snapchat daily, reaching 75 percent of the U.S. millennial and Gen Z population. Despite this, only </a:t>
            </a:r>
            <a:r>
              <a:rPr b="0" i="0" lang="en" sz="1300" u="sng" cap="none" strike="noStrike">
                <a:solidFill>
                  <a:schemeClr val="hlink"/>
                </a:solidFill>
                <a:latin typeface="Public Sans"/>
                <a:ea typeface="Public Sans"/>
                <a:cs typeface="Public Sans"/>
                <a:sym typeface="Public Sans"/>
                <a:hlinkClick r:id="rId8"/>
              </a:rPr>
              <a:t>four percent</a:t>
            </a:r>
            <a:r>
              <a:rPr b="0" i="0" lang="en" sz="1300" u="none" cap="none" strike="noStrike">
                <a:solidFill>
                  <a:schemeClr val="dk1"/>
                </a:solidFill>
                <a:latin typeface="Public Sans"/>
                <a:ea typeface="Public Sans"/>
                <a:cs typeface="Public Sans"/>
                <a:sym typeface="Public Sans"/>
              </a:rPr>
              <a:t> of influencers use the platform. Snapchat is a great place to reach women, who comprise 52.9 percent of its user base. The platform skews young overall, with </a:t>
            </a:r>
            <a:r>
              <a:rPr b="0" i="0" lang="en" sz="1300" u="sng" cap="none" strike="noStrike">
                <a:solidFill>
                  <a:schemeClr val="hlink"/>
                </a:solidFill>
                <a:latin typeface="Public Sans"/>
                <a:ea typeface="Public Sans"/>
                <a:cs typeface="Public Sans"/>
                <a:sym typeface="Public Sans"/>
                <a:hlinkClick r:id="rId9"/>
              </a:rPr>
              <a:t>48 percent</a:t>
            </a:r>
            <a:r>
              <a:rPr b="0" i="0" lang="en" sz="1300" u="none" cap="none" strike="noStrike">
                <a:solidFill>
                  <a:schemeClr val="dk1"/>
                </a:solidFill>
                <a:latin typeface="Public Sans"/>
                <a:ea typeface="Public Sans"/>
                <a:cs typeface="Public Sans"/>
                <a:sym typeface="Public Sans"/>
              </a:rPr>
              <a:t> of users falling between the ages of 15 and 24.</a:t>
            </a:r>
            <a:endParaRPr b="0" baseline="30000" i="0" sz="1300" u="none" cap="none" strike="noStrike">
              <a:solidFill>
                <a:schemeClr val="dk1"/>
              </a:solidFill>
              <a:latin typeface="Public Sans"/>
              <a:ea typeface="Public Sans"/>
              <a:cs typeface="Public Sans"/>
              <a:sym typeface="Public Sans"/>
            </a:endParaRPr>
          </a:p>
        </p:txBody>
      </p:sp>
      <p:sp>
        <p:nvSpPr>
          <p:cNvPr id="333" name="Google Shape;333;p39"/>
          <p:cNvSpPr txBox="1"/>
          <p:nvPr/>
        </p:nvSpPr>
        <p:spPr>
          <a:xfrm>
            <a:off x="5332925" y="1926874"/>
            <a:ext cx="4340100" cy="4541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chemeClr val="dk1"/>
                </a:solidFill>
                <a:latin typeface="Public Sans"/>
                <a:ea typeface="Public Sans"/>
                <a:cs typeface="Public Sans"/>
                <a:sym typeface="Public Sans"/>
              </a:rPr>
              <a:t>LinkedIn: </a:t>
            </a:r>
            <a:br>
              <a:rPr b="1"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With </a:t>
            </a:r>
            <a:r>
              <a:rPr b="0" i="0" lang="en" sz="1300" u="sng" cap="none" strike="noStrike">
                <a:solidFill>
                  <a:schemeClr val="hlink"/>
                </a:solidFill>
                <a:latin typeface="Public Sans"/>
                <a:ea typeface="Public Sans"/>
                <a:cs typeface="Public Sans"/>
                <a:sym typeface="Public Sans"/>
                <a:hlinkClick r:id="rId10"/>
              </a:rPr>
              <a:t>900 million users</a:t>
            </a:r>
            <a:r>
              <a:rPr b="0" i="0" lang="en" sz="1300" u="none" cap="none" strike="noStrike">
                <a:solidFill>
                  <a:schemeClr val="dk1"/>
                </a:solidFill>
                <a:latin typeface="Public Sans"/>
                <a:ea typeface="Public Sans"/>
                <a:cs typeface="Public Sans"/>
                <a:sym typeface="Public Sans"/>
              </a:rPr>
              <a:t> globally, Linkedin is the most popular social media platform for people looking to network and grow their careers. The website is the perfect spot for business-to-business (B2B) campaigns. While anyone can build a following on LinkedIn, the company started cultivating content creators through its </a:t>
            </a:r>
            <a:r>
              <a:rPr b="0" i="0" lang="en" sz="1300" u="sng" cap="none" strike="noStrike">
                <a:solidFill>
                  <a:schemeClr val="hlink"/>
                </a:solidFill>
                <a:latin typeface="Public Sans"/>
                <a:ea typeface="Public Sans"/>
                <a:cs typeface="Public Sans"/>
                <a:sym typeface="Public Sans"/>
                <a:hlinkClick r:id="rId11"/>
              </a:rPr>
              <a:t>Creator Accelerator Program</a:t>
            </a:r>
            <a:r>
              <a:rPr b="0" i="0" lang="en" sz="1300" u="none" cap="none" strike="noStrike">
                <a:solidFill>
                  <a:schemeClr val="dk1"/>
                </a:solidFill>
                <a:latin typeface="Public Sans"/>
                <a:ea typeface="Public Sans"/>
                <a:cs typeface="Public Sans"/>
                <a:sym typeface="Public Sans"/>
              </a:rPr>
              <a:t>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in 2021.</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chemeClr val="dk1"/>
              </a:buClr>
              <a:buSzPts val="11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chemeClr val="dk1"/>
              </a:buClr>
              <a:buSzPts val="1100"/>
              <a:buFont typeface="Arial"/>
              <a:buNone/>
            </a:pPr>
            <a:r>
              <a:rPr b="1" i="0" lang="en" sz="1300" u="none" cap="none" strike="noStrike">
                <a:solidFill>
                  <a:schemeClr val="dk1"/>
                </a:solidFill>
                <a:latin typeface="Public Sans"/>
                <a:ea typeface="Public Sans"/>
                <a:cs typeface="Public Sans"/>
                <a:sym typeface="Public Sans"/>
              </a:rPr>
              <a:t>Blogs: </a:t>
            </a:r>
            <a:br>
              <a:rPr b="1"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Blogs stand the test of time, attracting </a:t>
            </a:r>
            <a:r>
              <a:rPr b="0" i="0" lang="en" sz="1300" u="sng" cap="none" strike="noStrike">
                <a:solidFill>
                  <a:schemeClr val="hlink"/>
                </a:solidFill>
                <a:latin typeface="Public Sans"/>
                <a:ea typeface="Public Sans"/>
                <a:cs typeface="Public Sans"/>
                <a:sym typeface="Public Sans"/>
                <a:hlinkClick r:id="rId12"/>
              </a:rPr>
              <a:t>77 percent</a:t>
            </a:r>
            <a:r>
              <a:rPr b="0" i="0" lang="en" sz="1300" u="none" cap="none" strike="noStrike">
                <a:solidFill>
                  <a:schemeClr val="dk1"/>
                </a:solidFill>
                <a:latin typeface="Public Sans"/>
                <a:ea typeface="Public Sans"/>
                <a:cs typeface="Public Sans"/>
                <a:sym typeface="Public Sans"/>
              </a:rPr>
              <a:t>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of internet users. The enduring popularity of blogs makes them a popular promotional tool for </a:t>
            </a:r>
            <a:r>
              <a:rPr b="0" i="0" lang="en" sz="1300" u="sng" cap="none" strike="noStrike">
                <a:solidFill>
                  <a:schemeClr val="hlink"/>
                </a:solidFill>
                <a:latin typeface="Public Sans"/>
                <a:ea typeface="Public Sans"/>
                <a:cs typeface="Public Sans"/>
                <a:sym typeface="Public Sans"/>
                <a:hlinkClick r:id="rId13"/>
              </a:rPr>
              <a:t>39 percent</a:t>
            </a:r>
            <a:r>
              <a:rPr b="0" i="0" lang="en" sz="1300" u="none" cap="none" strike="noStrike">
                <a:solidFill>
                  <a:schemeClr val="dk1"/>
                </a:solidFill>
                <a:latin typeface="Public Sans"/>
                <a:ea typeface="Public Sans"/>
                <a:cs typeface="Public Sans"/>
                <a:sym typeface="Public Sans"/>
              </a:rPr>
              <a:t> of influencers. Blog readers skew older,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with 67 percent falling between 30 and 60. Only </a:t>
            </a:r>
            <a:r>
              <a:rPr b="0" i="0" lang="en" sz="1300" u="sng" cap="none" strike="noStrike">
                <a:solidFill>
                  <a:schemeClr val="hlink"/>
                </a:solidFill>
                <a:latin typeface="Public Sans"/>
                <a:ea typeface="Public Sans"/>
                <a:cs typeface="Public Sans"/>
                <a:sym typeface="Public Sans"/>
                <a:hlinkClick r:id="rId14"/>
              </a:rPr>
              <a:t>27 percent</a:t>
            </a:r>
            <a:r>
              <a:rPr b="0" i="0" lang="en" sz="1300" u="none" cap="none" strike="noStrike">
                <a:solidFill>
                  <a:schemeClr val="dk1"/>
                </a:solidFill>
                <a:latin typeface="Public Sans"/>
                <a:ea typeface="Public Sans"/>
                <a:cs typeface="Public Sans"/>
                <a:sym typeface="Public Sans"/>
              </a:rPr>
              <a:t> of blog readers are under 30.</a:t>
            </a:r>
            <a:endParaRPr b="0" baseline="30000" i="0" sz="1300" u="none" cap="none" strike="noStrike">
              <a:solidFill>
                <a:schemeClr val="dk1"/>
              </a:solidFill>
              <a:latin typeface="Public Sans"/>
              <a:ea typeface="Public Sans"/>
              <a:cs typeface="Public Sans"/>
              <a:sym typeface="Public Sans"/>
            </a:endParaRPr>
          </a:p>
        </p:txBody>
      </p:sp>
      <p:sp>
        <p:nvSpPr>
          <p:cNvPr id="334" name="Google Shape;334;p39"/>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Top influencer platforms (and the users on them)</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pic>
        <p:nvPicPr>
          <p:cNvPr id="339" name="Google Shape;339;p4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340" name="Google Shape;340;p40"/>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Find and recruit the right creators for your brand</a:t>
            </a:r>
            <a:endParaRPr b="0" i="0" sz="1200" u="none" cap="none" strike="noStrike">
              <a:solidFill>
                <a:schemeClr val="dk1"/>
              </a:solidFill>
              <a:latin typeface="Public Sans"/>
              <a:ea typeface="Public Sans"/>
              <a:cs typeface="Public Sans"/>
              <a:sym typeface="Public Sans"/>
            </a:endParaRPr>
          </a:p>
        </p:txBody>
      </p:sp>
      <p:sp>
        <p:nvSpPr>
          <p:cNvPr id="341" name="Google Shape;341;p40"/>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4</a:t>
            </a:r>
            <a:endParaRPr b="0" i="0" sz="1300" u="none" cap="none" strike="noStrike">
              <a:solidFill>
                <a:schemeClr val="dk1"/>
              </a:solidFill>
              <a:latin typeface="Public Sans Light"/>
              <a:ea typeface="Public Sans Light"/>
              <a:cs typeface="Public Sans Light"/>
              <a:sym typeface="Public Sans Light"/>
            </a:endParaRPr>
          </a:p>
        </p:txBody>
      </p:sp>
      <p:sp>
        <p:nvSpPr>
          <p:cNvPr id="342" name="Google Shape;342;p40"/>
          <p:cNvSpPr txBox="1"/>
          <p:nvPr/>
        </p:nvSpPr>
        <p:spPr>
          <a:xfrm>
            <a:off x="539125" y="2402646"/>
            <a:ext cx="4158000" cy="31830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the core pillars of the discovery and recruitment process remain the same for all partnerships, influencer partnerships bring unique challenges. Influencers are often individuals, not other businesses. Therefore, identifying the influencers to work with is more nuanced than selecting corporate partners. Only </a:t>
            </a:r>
            <a:r>
              <a:rPr b="0" i="0" lang="en" sz="1300" u="sng" cap="none" strike="noStrike">
                <a:solidFill>
                  <a:schemeClr val="hlink"/>
                </a:solidFill>
                <a:latin typeface="Public Sans"/>
                <a:ea typeface="Public Sans"/>
                <a:cs typeface="Public Sans"/>
                <a:sym typeface="Public Sans"/>
                <a:hlinkClick r:id="rId5"/>
              </a:rPr>
              <a:t>39 percent</a:t>
            </a:r>
            <a:r>
              <a:rPr b="0" i="0" lang="en" sz="1300" u="none" cap="none" strike="noStrike">
                <a:solidFill>
                  <a:schemeClr val="dk1"/>
                </a:solidFill>
                <a:latin typeface="Public Sans"/>
                <a:ea typeface="Public Sans"/>
                <a:cs typeface="Public Sans"/>
                <a:sym typeface="Public Sans"/>
              </a:rPr>
              <a:t> of U.S. businesses feel that it can find the right influencers.</a:t>
            </a:r>
            <a:endParaRPr b="0" baseline="30000" i="0" sz="1300" u="none" cap="none" strike="noStrike">
              <a:solidFill>
                <a:schemeClr val="dk1"/>
              </a:solidFill>
              <a:latin typeface="Public Sans"/>
              <a:ea typeface="Public Sans"/>
              <a:cs typeface="Public Sans"/>
              <a:sym typeface="Public Sans"/>
            </a:endParaRPr>
          </a:p>
        </p:txBody>
      </p:sp>
      <p:pic>
        <p:nvPicPr>
          <p:cNvPr id="343" name="Google Shape;343;p40"/>
          <p:cNvPicPr preferRelativeResize="0"/>
          <p:nvPr/>
        </p:nvPicPr>
        <p:blipFill rotWithShape="1">
          <a:blip r:embed="rId6">
            <a:alphaModFix/>
          </a:blip>
          <a:srcRect b="0" l="16675" r="16675" t="0"/>
          <a:stretch/>
        </p:blipFill>
        <p:spPr>
          <a:xfrm>
            <a:off x="5278100" y="2984994"/>
            <a:ext cx="4070100" cy="4070100"/>
          </a:xfrm>
          <a:prstGeom prst="ellipse">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cxnSp>
        <p:nvCxnSpPr>
          <p:cNvPr id="348" name="Google Shape;348;p4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pic>
        <p:nvPicPr>
          <p:cNvPr id="349" name="Google Shape;349;p4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350" name="Google Shape;350;p41"/>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Find and recruit the right creators for your brand</a:t>
            </a:r>
            <a:endParaRPr b="0" i="0" sz="1100" u="none" cap="none" strike="noStrike">
              <a:solidFill>
                <a:schemeClr val="dk1"/>
              </a:solidFill>
              <a:latin typeface="Public Sans Light"/>
              <a:ea typeface="Public Sans Light"/>
              <a:cs typeface="Public Sans Light"/>
              <a:sym typeface="Public Sans Light"/>
            </a:endParaRPr>
          </a:p>
        </p:txBody>
      </p:sp>
      <p:sp>
        <p:nvSpPr>
          <p:cNvPr id="351" name="Google Shape;351;p41"/>
          <p:cNvSpPr txBox="1"/>
          <p:nvPr/>
        </p:nvSpPr>
        <p:spPr>
          <a:xfrm>
            <a:off x="539050" y="1365900"/>
            <a:ext cx="4297500" cy="354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Searching for brand fit</a:t>
            </a:r>
            <a:endParaRPr b="1" i="0" sz="1200" u="none" cap="none" strike="noStrike">
              <a:solidFill>
                <a:srgbClr val="F5333F"/>
              </a:solidFill>
              <a:latin typeface="Public Sans"/>
              <a:ea typeface="Public Sans"/>
              <a:cs typeface="Public Sans"/>
              <a:sym typeface="Public Sans"/>
            </a:endParaRPr>
          </a:p>
        </p:txBody>
      </p:sp>
      <p:sp>
        <p:nvSpPr>
          <p:cNvPr id="352" name="Google Shape;352;p41"/>
          <p:cNvSpPr txBox="1"/>
          <p:nvPr/>
        </p:nvSpPr>
        <p:spPr>
          <a:xfrm>
            <a:off x="5332925" y="2016624"/>
            <a:ext cx="4340100" cy="3603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Smaller-scale influencers should have a documented history of creating content about the product category.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Reach outside of your typical audience to grow your customer base. The ecommerce retailer </a:t>
            </a:r>
            <a:r>
              <a:rPr b="0" i="0" lang="en" sz="1300" u="sng" cap="none" strike="noStrike">
                <a:solidFill>
                  <a:schemeClr val="hlink"/>
                </a:solidFill>
                <a:latin typeface="Public Sans"/>
                <a:ea typeface="Public Sans"/>
                <a:cs typeface="Public Sans"/>
                <a:sym typeface="Public Sans"/>
                <a:hlinkClick r:id="rId5"/>
              </a:rPr>
              <a:t>BBQGuys</a:t>
            </a:r>
            <a:r>
              <a:rPr b="0" i="0" lang="en" sz="1300" u="none" cap="none" strike="noStrike">
                <a:solidFill>
                  <a:schemeClr val="dk1"/>
                </a:solidFill>
                <a:latin typeface="Public Sans"/>
                <a:ea typeface="Public Sans"/>
                <a:cs typeface="Public Sans"/>
                <a:sym typeface="Public Sans"/>
              </a:rPr>
              <a:t> wanted to expand beyond the usual male suburban griller, so it used impact.com to help them build relationships with influencers that introduced the brand to urban dwellers, LGTBQ+ couples, and female campers.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The </a:t>
            </a:r>
            <a:r>
              <a:rPr b="0" i="0" lang="en" sz="1300" u="sng" cap="none" strike="noStrike">
                <a:solidFill>
                  <a:schemeClr val="hlink"/>
                </a:solidFill>
                <a:latin typeface="Public Sans"/>
                <a:ea typeface="Public Sans"/>
                <a:cs typeface="Public Sans"/>
                <a:sym typeface="Public Sans"/>
                <a:hlinkClick r:id="rId6"/>
              </a:rPr>
              <a:t>impact.com</a:t>
            </a:r>
            <a:r>
              <a:rPr b="0" i="0" lang="en" sz="1300" u="none" cap="none" strike="noStrike">
                <a:solidFill>
                  <a:schemeClr val="dk1"/>
                </a:solidFill>
                <a:latin typeface="Public Sans"/>
                <a:ea typeface="Public Sans"/>
                <a:cs typeface="Public Sans"/>
                <a:sym typeface="Public Sans"/>
              </a:rPr>
              <a:t> team recommended a mix of micro-and mid-tier influencers to balance impressions and content generation. This strategy allowed the team to capitalize on the higher reach of more prominent influencers yet stay within budget by having smaller creators generate additional content. The influencer campaign was a hit, reaching </a:t>
            </a:r>
            <a:r>
              <a:rPr b="0" i="0" lang="en" sz="1300" u="sng" cap="none" strike="noStrike">
                <a:solidFill>
                  <a:schemeClr val="hlink"/>
                </a:solidFill>
                <a:latin typeface="Public Sans"/>
                <a:ea typeface="Public Sans"/>
                <a:cs typeface="Public Sans"/>
                <a:sym typeface="Public Sans"/>
                <a:hlinkClick r:id="rId7"/>
              </a:rPr>
              <a:t>636k people.</a:t>
            </a:r>
            <a:endParaRPr b="0" i="0" sz="1300" u="none" cap="none" strike="noStrike">
              <a:solidFill>
                <a:schemeClr val="dk1"/>
              </a:solidFill>
              <a:latin typeface="Public Sans"/>
              <a:ea typeface="Public Sans"/>
              <a:cs typeface="Public Sans"/>
              <a:sym typeface="Public Sans"/>
            </a:endParaRPr>
          </a:p>
        </p:txBody>
      </p:sp>
      <p:sp>
        <p:nvSpPr>
          <p:cNvPr id="353" name="Google Shape;353;p41"/>
          <p:cNvSpPr/>
          <p:nvPr/>
        </p:nvSpPr>
        <p:spPr>
          <a:xfrm>
            <a:off x="665155" y="2815046"/>
            <a:ext cx="1301400" cy="13014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41"/>
          <p:cNvSpPr txBox="1"/>
          <p:nvPr/>
        </p:nvSpPr>
        <p:spPr>
          <a:xfrm>
            <a:off x="2277072" y="3069423"/>
            <a:ext cx="2373300" cy="7926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8"/>
              </a:rPr>
              <a:t>of consumers</a:t>
            </a:r>
            <a:r>
              <a:rPr b="0" i="0" lang="en" sz="1200" u="none" cap="none" strike="noStrike">
                <a:solidFill>
                  <a:schemeClr val="dk1"/>
                </a:solidFill>
                <a:latin typeface="Public Sans"/>
                <a:ea typeface="Public Sans"/>
                <a:cs typeface="Public Sans"/>
                <a:sym typeface="Public Sans"/>
              </a:rPr>
              <a:t> say it’s important for influencers to care about their interests genuinely. </a:t>
            </a:r>
            <a:endParaRPr b="0" i="0" sz="1200" u="none" cap="none" strike="noStrike">
              <a:solidFill>
                <a:schemeClr val="dk1"/>
              </a:solidFill>
              <a:latin typeface="Public Sans"/>
              <a:ea typeface="Public Sans"/>
              <a:cs typeface="Public Sans"/>
              <a:sym typeface="Public Sans"/>
            </a:endParaRPr>
          </a:p>
        </p:txBody>
      </p:sp>
      <p:sp>
        <p:nvSpPr>
          <p:cNvPr id="355" name="Google Shape;355;p41"/>
          <p:cNvSpPr txBox="1"/>
          <p:nvPr/>
        </p:nvSpPr>
        <p:spPr>
          <a:xfrm>
            <a:off x="617301" y="3249131"/>
            <a:ext cx="1396800" cy="4332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2800"/>
              <a:buFont typeface="Arial"/>
              <a:buNone/>
            </a:pPr>
            <a:r>
              <a:rPr b="1" i="0" lang="en" sz="2800" u="none" cap="none" strike="noStrike">
                <a:solidFill>
                  <a:srgbClr val="000000"/>
                </a:solidFill>
                <a:latin typeface="Public Sans"/>
                <a:ea typeface="Public Sans"/>
                <a:cs typeface="Public Sans"/>
                <a:sym typeface="Public Sans"/>
              </a:rPr>
              <a:t>88%</a:t>
            </a:r>
            <a:endParaRPr b="1" i="0" sz="2800" u="none" cap="none" strike="noStrike">
              <a:solidFill>
                <a:srgbClr val="000000"/>
              </a:solidFill>
              <a:latin typeface="Public Sans"/>
              <a:ea typeface="Public Sans"/>
              <a:cs typeface="Public Sans"/>
              <a:sym typeface="Public Sans"/>
            </a:endParaRPr>
          </a:p>
        </p:txBody>
      </p:sp>
      <p:sp>
        <p:nvSpPr>
          <p:cNvPr id="356" name="Google Shape;356;p41"/>
          <p:cNvSpPr/>
          <p:nvPr/>
        </p:nvSpPr>
        <p:spPr>
          <a:xfrm flipH="1" rot="9000362">
            <a:off x="665301" y="2815349"/>
            <a:ext cx="1301037" cy="1301297"/>
          </a:xfrm>
          <a:prstGeom prst="blockArc">
            <a:avLst>
              <a:gd fmla="val 6408715"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41"/>
          <p:cNvSpPr txBox="1"/>
          <p:nvPr/>
        </p:nvSpPr>
        <p:spPr>
          <a:xfrm>
            <a:off x="539536" y="4302854"/>
            <a:ext cx="4297500" cy="2677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So, when choosing influencers to work with, enlist those who can make credible claims in the product category you’re asking them to endorse.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Credibility can mean different things for different influencers, but customers likely cared more about Cristiano Ronaldo’s favorite sports clothing than his choice of toothpaste. Celebrity influencers should have demonstrated expertise in the space or an affinity or association with your product. </a:t>
            </a:r>
            <a:endParaRPr b="0" i="0" sz="1300" u="none" cap="none" strike="noStrike">
              <a:solidFill>
                <a:schemeClr val="dk1"/>
              </a:solidFill>
              <a:latin typeface="Public Sans"/>
              <a:ea typeface="Public Sans"/>
              <a:cs typeface="Public Sans"/>
              <a:sym typeface="Public Sans"/>
            </a:endParaRPr>
          </a:p>
        </p:txBody>
      </p:sp>
      <p:sp>
        <p:nvSpPr>
          <p:cNvPr id="358" name="Google Shape;358;p41"/>
          <p:cNvSpPr txBox="1"/>
          <p:nvPr/>
        </p:nvSpPr>
        <p:spPr>
          <a:xfrm>
            <a:off x="554374" y="1952400"/>
            <a:ext cx="4297500" cy="645000"/>
          </a:xfrm>
          <a:prstGeom prst="rect">
            <a:avLst/>
          </a:prstGeom>
          <a:noFill/>
          <a:ln>
            <a:noFill/>
          </a:ln>
        </p:spPr>
        <p:txBody>
          <a:bodyPr anchorCtr="0" anchor="t" bIns="91425" lIns="91425" spcFirstLastPara="1" rIns="91425" wrap="square" tIns="91425">
            <a:sp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Brands should choose influencers based on how well they can authentically represent them.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2"/>
          <p:cNvSpPr txBox="1"/>
          <p:nvPr/>
        </p:nvSpPr>
        <p:spPr>
          <a:xfrm>
            <a:off x="4685425" y="1981350"/>
            <a:ext cx="4712100" cy="2497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Partnerships thrive when you can track a creator’s performance and match their content with the right products. Influencers want to work with brands they enjoy and believe in. Nearly </a:t>
            </a:r>
            <a:r>
              <a:rPr b="0" i="0" lang="en" sz="1300" u="sng" cap="none" strike="noStrike">
                <a:solidFill>
                  <a:schemeClr val="hlink"/>
                </a:solidFill>
                <a:latin typeface="Public Sans"/>
                <a:ea typeface="Public Sans"/>
                <a:cs typeface="Public Sans"/>
                <a:sym typeface="Public Sans"/>
                <a:hlinkClick r:id="rId3"/>
              </a:rPr>
              <a:t>80 percent</a:t>
            </a:r>
            <a:r>
              <a:rPr b="0" i="0" lang="en" sz="1300" u="none" cap="none" strike="noStrike">
                <a:solidFill>
                  <a:schemeClr val="dk1"/>
                </a:solidFill>
                <a:latin typeface="Public Sans"/>
                <a:ea typeface="Public Sans"/>
                <a:cs typeface="Public Sans"/>
                <a:sym typeface="Public Sans"/>
              </a:rPr>
              <a:t> of influencers believe healthy brand partnerships will boost their value and agency in the future. </a:t>
            </a:r>
            <a:endParaRPr b="0" baseline="3000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800"/>
              </a:spcBef>
              <a:spcAft>
                <a:spcPts val="8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Marketers can use partnership management platforms like impact.com to discover, collaborate with, and track influencers' performance that fits their brand’s values.</a:t>
            </a:r>
            <a:endParaRPr b="0" i="0" sz="1300" u="none" cap="none" strike="noStrike">
              <a:solidFill>
                <a:schemeClr val="dk1"/>
              </a:solidFill>
              <a:latin typeface="Public Sans"/>
              <a:ea typeface="Public Sans"/>
              <a:cs typeface="Public Sans"/>
              <a:sym typeface="Public Sans"/>
            </a:endParaRPr>
          </a:p>
        </p:txBody>
      </p:sp>
      <p:pic>
        <p:nvPicPr>
          <p:cNvPr id="364" name="Google Shape;364;p42">
            <a:hlinkClick r:id="rId4"/>
          </p:cNvPr>
          <p:cNvPicPr preferRelativeResize="0"/>
          <p:nvPr/>
        </p:nvPicPr>
        <p:blipFill rotWithShape="1">
          <a:blip r:embed="rId5">
            <a:alphaModFix/>
          </a:blip>
          <a:srcRect b="-30644" l="0" r="0" t="-2884"/>
          <a:stretch/>
        </p:blipFill>
        <p:spPr>
          <a:xfrm>
            <a:off x="4787618" y="479155"/>
            <a:ext cx="1055475" cy="489900"/>
          </a:xfrm>
          <a:prstGeom prst="rect">
            <a:avLst/>
          </a:prstGeom>
          <a:noFill/>
          <a:ln>
            <a:noFill/>
          </a:ln>
        </p:spPr>
      </p:pic>
      <p:cxnSp>
        <p:nvCxnSpPr>
          <p:cNvPr id="365" name="Google Shape;365;p42"/>
          <p:cNvCxnSpPr/>
          <p:nvPr/>
        </p:nvCxnSpPr>
        <p:spPr>
          <a:xfrm>
            <a:off x="8158425" y="7325550"/>
            <a:ext cx="1911900" cy="0"/>
          </a:xfrm>
          <a:prstGeom prst="straightConnector1">
            <a:avLst/>
          </a:prstGeom>
          <a:noFill/>
          <a:ln cap="flat" cmpd="sng" w="9525">
            <a:solidFill>
              <a:srgbClr val="000000"/>
            </a:solidFill>
            <a:prstDash val="solid"/>
            <a:round/>
            <a:headEnd len="sm" w="sm" type="none"/>
            <a:tailEnd len="sm" w="sm" type="none"/>
          </a:ln>
        </p:spPr>
      </p:cxnSp>
      <p:sp>
        <p:nvSpPr>
          <p:cNvPr id="366" name="Google Shape;366;p42"/>
          <p:cNvSpPr txBox="1"/>
          <p:nvPr/>
        </p:nvSpPr>
        <p:spPr>
          <a:xfrm>
            <a:off x="4700053" y="7140900"/>
            <a:ext cx="3486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Find and recruit the right creators for your brand</a:t>
            </a:r>
            <a:endParaRPr b="0" i="0" sz="1100" u="none" cap="none" strike="noStrike">
              <a:solidFill>
                <a:schemeClr val="dk1"/>
              </a:solidFill>
              <a:latin typeface="Public Sans Light"/>
              <a:ea typeface="Public Sans Light"/>
              <a:cs typeface="Public Sans Light"/>
              <a:sym typeface="Public Sans Light"/>
            </a:endParaRPr>
          </a:p>
        </p:txBody>
      </p:sp>
      <p:pic>
        <p:nvPicPr>
          <p:cNvPr id="367" name="Google Shape;367;p42"/>
          <p:cNvPicPr preferRelativeResize="0"/>
          <p:nvPr/>
        </p:nvPicPr>
        <p:blipFill rotWithShape="1">
          <a:blip r:embed="rId6">
            <a:alphaModFix/>
          </a:blip>
          <a:srcRect b="12991" l="-43144" r="34248" t="14185"/>
          <a:stretch/>
        </p:blipFill>
        <p:spPr>
          <a:xfrm>
            <a:off x="-4070068" y="-50700"/>
            <a:ext cx="7859400" cy="7873800"/>
          </a:xfrm>
          <a:prstGeom prst="donut">
            <a:avLst>
              <a:gd fmla="val 23234" name="adj"/>
            </a:avLst>
          </a:prstGeom>
          <a:noFill/>
          <a:ln>
            <a:noFill/>
          </a:ln>
        </p:spPr>
      </p:pic>
      <p:sp>
        <p:nvSpPr>
          <p:cNvPr id="368" name="Google Shape;368;p42"/>
          <p:cNvSpPr txBox="1"/>
          <p:nvPr/>
        </p:nvSpPr>
        <p:spPr>
          <a:xfrm>
            <a:off x="4672825" y="1320100"/>
            <a:ext cx="4712100" cy="454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Getting influencers interested</a:t>
            </a:r>
            <a:endParaRPr b="1" i="0" sz="1600" u="none" cap="none" strike="noStrike">
              <a:solidFill>
                <a:srgbClr val="F5333F"/>
              </a:solidFill>
              <a:latin typeface="Public Sans"/>
              <a:ea typeface="Public Sans"/>
              <a:cs typeface="Public Sans"/>
              <a:sym typeface="Public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43">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374" name="Google Shape;374;p43"/>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75" name="Google Shape;375;p43"/>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5 steps to pitch your brand to creators</a:t>
            </a:r>
            <a:endParaRPr b="0" i="0" sz="2000" u="none" cap="none" strike="noStrike">
              <a:solidFill>
                <a:srgbClr val="000000"/>
              </a:solidFill>
              <a:latin typeface="Public Sans"/>
              <a:ea typeface="Public Sans"/>
              <a:cs typeface="Public Sans"/>
              <a:sym typeface="Public Sans"/>
            </a:endParaRPr>
          </a:p>
        </p:txBody>
      </p:sp>
      <p:sp>
        <p:nvSpPr>
          <p:cNvPr id="376" name="Google Shape;376;p43"/>
          <p:cNvSpPr txBox="1"/>
          <p:nvPr/>
        </p:nvSpPr>
        <p:spPr>
          <a:xfrm>
            <a:off x="539050" y="2016625"/>
            <a:ext cx="4297500" cy="4899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Once you have a project and an influencer in mind, it’s time to reach out. Follow these five tips for an effective, engaging pitch.</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Do your research.</a:t>
            </a:r>
            <a:r>
              <a:rPr b="0" i="0" lang="en" sz="1300" u="none" cap="none" strike="noStrike">
                <a:solidFill>
                  <a:srgbClr val="000000"/>
                </a:solidFill>
                <a:latin typeface="Public Sans"/>
                <a:ea typeface="Public Sans"/>
                <a:cs typeface="Public Sans"/>
                <a:sym typeface="Public Sans"/>
              </a:rPr>
              <a:t> Ensure that this is the right influencer for the job. Does this creator work with similar brands? Do they make the kind of content you’re looking for?</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Focus on the creator. </a:t>
            </a:r>
            <a:r>
              <a:rPr b="0" i="0" lang="en" sz="1300" u="none" cap="none" strike="noStrike">
                <a:solidFill>
                  <a:srgbClr val="000000"/>
                </a:solidFill>
                <a:latin typeface="Public Sans"/>
                <a:ea typeface="Public Sans"/>
                <a:cs typeface="Public Sans"/>
                <a:sym typeface="Public Sans"/>
              </a:rPr>
              <a:t>Rather than pitching your brand, discuss what catches your eye about the creator’s work and why you think they’re a match.</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Be clear on project details.</a:t>
            </a:r>
            <a:r>
              <a:rPr b="0" i="0" lang="en" sz="1300" u="none" cap="none" strike="noStrike">
                <a:solidFill>
                  <a:srgbClr val="000000"/>
                </a:solidFill>
                <a:latin typeface="Public Sans"/>
                <a:ea typeface="Public Sans"/>
                <a:cs typeface="Public Sans"/>
                <a:sym typeface="Public Sans"/>
              </a:rPr>
              <a:t> Provide vital details such as compensation, required assets, goals, and clear timeframes from the start. </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1000"/>
              </a:spcBef>
              <a:spcAft>
                <a:spcPts val="100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Use their agent if they have one. </a:t>
            </a:r>
            <a:r>
              <a:rPr b="0" i="0" lang="en" sz="1300" u="none" cap="none" strike="noStrike">
                <a:solidFill>
                  <a:srgbClr val="000000"/>
                </a:solidFill>
                <a:latin typeface="Public Sans"/>
                <a:ea typeface="Public Sans"/>
                <a:cs typeface="Public Sans"/>
                <a:sym typeface="Public Sans"/>
              </a:rPr>
              <a:t>Many content creators now have representation to negotiate partnerships.  </a:t>
            </a:r>
            <a:endParaRPr b="0" i="0" sz="1300" u="none" cap="none" strike="noStrike">
              <a:solidFill>
                <a:srgbClr val="000000"/>
              </a:solidFill>
              <a:latin typeface="Public Sans"/>
              <a:ea typeface="Public Sans"/>
              <a:cs typeface="Public Sans"/>
              <a:sym typeface="Public Sans"/>
            </a:endParaRPr>
          </a:p>
        </p:txBody>
      </p:sp>
      <p:sp>
        <p:nvSpPr>
          <p:cNvPr id="377" name="Google Shape;377;p43"/>
          <p:cNvSpPr txBox="1"/>
          <p:nvPr/>
        </p:nvSpPr>
        <p:spPr>
          <a:xfrm>
            <a:off x="5332925" y="2016625"/>
            <a:ext cx="4340100" cy="44649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chemeClr val="dk1"/>
              </a:buClr>
              <a:buSzPts val="1300"/>
              <a:buFont typeface="Public Sans"/>
              <a:buAutoNum type="arabicPeriod" startAt="5"/>
            </a:pPr>
            <a:r>
              <a:rPr b="1" i="0" lang="en" sz="1300" u="none" cap="none" strike="noStrike">
                <a:solidFill>
                  <a:schemeClr val="dk1"/>
                </a:solidFill>
                <a:latin typeface="Public Sans"/>
                <a:ea typeface="Public Sans"/>
                <a:cs typeface="Public Sans"/>
                <a:sym typeface="Public Sans"/>
              </a:rPr>
              <a:t>Follow up. </a:t>
            </a:r>
            <a:r>
              <a:rPr b="0" i="0" lang="en" sz="1300" u="none" cap="none" strike="noStrike">
                <a:solidFill>
                  <a:schemeClr val="dk1"/>
                </a:solidFill>
                <a:latin typeface="Public Sans"/>
                <a:ea typeface="Public Sans"/>
                <a:cs typeface="Public Sans"/>
                <a:sym typeface="Public Sans"/>
              </a:rPr>
              <a:t>Brands approach creators constantly, especially the more popular ones. Your message may have gotten lost in the shuffle.</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You may have send hundreds or thousands of messages based on your campaign. For one micro-influencer campaign, fashion brand </a:t>
            </a:r>
            <a:r>
              <a:rPr b="0" i="0" lang="en" sz="1300" u="sng" cap="none" strike="noStrike">
                <a:solidFill>
                  <a:schemeClr val="hlink"/>
                </a:solidFill>
                <a:latin typeface="Public Sans"/>
                <a:ea typeface="Public Sans"/>
                <a:cs typeface="Public Sans"/>
                <a:sym typeface="Public Sans"/>
                <a:hlinkClick r:id="rId5"/>
              </a:rPr>
              <a:t>Ellos</a:t>
            </a:r>
            <a:r>
              <a:rPr b="0" i="0" lang="en" sz="1300" u="none" cap="none" strike="noStrike">
                <a:solidFill>
                  <a:schemeClr val="dk1"/>
                </a:solidFill>
                <a:latin typeface="Public Sans"/>
                <a:ea typeface="Public Sans"/>
                <a:cs typeface="Public Sans"/>
                <a:sym typeface="Public Sans"/>
              </a:rPr>
              <a:t> partnered with </a:t>
            </a:r>
            <a:r>
              <a:rPr b="0" i="0" lang="en" sz="1300" u="sng" cap="none" strike="noStrike">
                <a:solidFill>
                  <a:schemeClr val="hlink"/>
                </a:solidFill>
                <a:latin typeface="Public Sans"/>
                <a:ea typeface="Public Sans"/>
                <a:cs typeface="Public Sans"/>
                <a:sym typeface="Public Sans"/>
                <a:hlinkClick r:id="rId6"/>
              </a:rPr>
              <a:t>impact.com</a:t>
            </a:r>
            <a:r>
              <a:rPr b="0" i="0" lang="en" sz="1300" u="none" cap="none" strike="noStrike">
                <a:solidFill>
                  <a:schemeClr val="dk1"/>
                </a:solidFill>
                <a:latin typeface="Public Sans"/>
                <a:ea typeface="Public Sans"/>
                <a:cs typeface="Public Sans"/>
                <a:sym typeface="Public Sans"/>
              </a:rPr>
              <a:t>’s creator managed services team to send more than 5,000 emails to potential influencers—receiving 635 applications back. Automation sped up time-consuming recruiting process.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Afterward, you should vet each influencer to ensure a brand fit. Ultimately, the Ellos team </a:t>
            </a:r>
            <a:r>
              <a:rPr b="0" i="0" lang="en" sz="1300" u="sng" cap="none" strike="noStrike">
                <a:solidFill>
                  <a:schemeClr val="hlink"/>
                </a:solidFill>
                <a:latin typeface="Public Sans"/>
                <a:ea typeface="Public Sans"/>
                <a:cs typeface="Public Sans"/>
                <a:sym typeface="Public Sans"/>
                <a:hlinkClick r:id="rId7"/>
              </a:rPr>
              <a:t>partnered with 130 influencers</a:t>
            </a:r>
            <a:r>
              <a:rPr b="0" i="0" lang="en" sz="1300" u="none" cap="none" strike="noStrike">
                <a:solidFill>
                  <a:schemeClr val="dk1"/>
                </a:solidFill>
                <a:latin typeface="Public Sans"/>
                <a:ea typeface="Public Sans"/>
                <a:cs typeface="Public Sans"/>
                <a:sym typeface="Public Sans"/>
              </a:rPr>
              <a:t> to create content across the Nordic region, highlighting the brand’s fashion and furniture styling. In Finland, Ellos’ conversions grew by 478 percent after switching to impact.com. </a:t>
            </a:r>
            <a:endParaRPr b="0" i="0" sz="1300" u="none" cap="none" strike="noStrike">
              <a:solidFill>
                <a:schemeClr val="dk1"/>
              </a:solidFill>
              <a:latin typeface="Public Sans"/>
              <a:ea typeface="Public Sans"/>
              <a:cs typeface="Public Sans"/>
              <a:sym typeface="Public Sans"/>
            </a:endParaRPr>
          </a:p>
        </p:txBody>
      </p:sp>
      <p:sp>
        <p:nvSpPr>
          <p:cNvPr id="378" name="Google Shape;378;p43"/>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Find and recruit the right creators for your brand</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p4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384" name="Google Shape;384;p44"/>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How to manage different types of creators</a:t>
            </a:r>
            <a:endParaRPr b="0" i="0" sz="1200" u="none" cap="none" strike="noStrike">
              <a:solidFill>
                <a:schemeClr val="dk1"/>
              </a:solidFill>
              <a:latin typeface="Public Sans"/>
              <a:ea typeface="Public Sans"/>
              <a:cs typeface="Public Sans"/>
              <a:sym typeface="Public Sans"/>
            </a:endParaRPr>
          </a:p>
        </p:txBody>
      </p:sp>
      <p:sp>
        <p:nvSpPr>
          <p:cNvPr id="385" name="Google Shape;385;p44"/>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5</a:t>
            </a:r>
            <a:endParaRPr b="0" i="0" sz="1300" u="none" cap="none" strike="noStrike">
              <a:solidFill>
                <a:schemeClr val="dk1"/>
              </a:solidFill>
              <a:latin typeface="Public Sans Light"/>
              <a:ea typeface="Public Sans Light"/>
              <a:cs typeface="Public Sans Light"/>
              <a:sym typeface="Public Sans Light"/>
            </a:endParaRPr>
          </a:p>
        </p:txBody>
      </p:sp>
      <p:sp>
        <p:nvSpPr>
          <p:cNvPr id="386" name="Google Shape;386;p44"/>
          <p:cNvSpPr txBox="1"/>
          <p:nvPr/>
        </p:nvSpPr>
        <p:spPr>
          <a:xfrm>
            <a:off x="539125" y="2402652"/>
            <a:ext cx="4158000" cy="45135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influencers have different management needs, some are universal. Marketers should immediately define key performance indicators (KPIs), aligning influencer compensation with brand goals. Everybody wins when content creators and marketers know what goals to reach.</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5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Content guidelines can help protect your brand, but giving creative freedom and letting the creator's authenticity shine through is essential.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No matter what type of influencers you work with, they all need space to succeed and ensure the messaging doesn’t clash with their (or the brand’s) identity. If their content feels authentic, it will resonate with their audience and benefit your brand.</a:t>
            </a:r>
            <a:endParaRPr b="0" i="0" sz="1300" u="none" cap="none" strike="noStrike">
              <a:solidFill>
                <a:schemeClr val="dk1"/>
              </a:solidFill>
              <a:latin typeface="Public Sans"/>
              <a:ea typeface="Public Sans"/>
              <a:cs typeface="Public Sans"/>
              <a:sym typeface="Public Sans"/>
            </a:endParaRPr>
          </a:p>
        </p:txBody>
      </p:sp>
      <p:pic>
        <p:nvPicPr>
          <p:cNvPr id="387" name="Google Shape;387;p44"/>
          <p:cNvPicPr preferRelativeResize="0"/>
          <p:nvPr/>
        </p:nvPicPr>
        <p:blipFill rotWithShape="1">
          <a:blip r:embed="rId5">
            <a:alphaModFix/>
          </a:blip>
          <a:srcRect b="19207" l="0" r="6040" t="18122"/>
          <a:stretch/>
        </p:blipFill>
        <p:spPr>
          <a:xfrm>
            <a:off x="5278100" y="2984994"/>
            <a:ext cx="4070100" cy="4070100"/>
          </a:xfrm>
          <a:prstGeom prst="ellipse">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p45"/>
          <p:cNvPicPr preferRelativeResize="0"/>
          <p:nvPr/>
        </p:nvPicPr>
        <p:blipFill rotWithShape="1">
          <a:blip r:embed="rId3">
            <a:alphaModFix/>
          </a:blip>
          <a:srcRect b="0" l="0" r="17498" t="0"/>
          <a:stretch/>
        </p:blipFill>
        <p:spPr>
          <a:xfrm>
            <a:off x="4832677" y="2111450"/>
            <a:ext cx="5225725" cy="5660950"/>
          </a:xfrm>
          <a:prstGeom prst="rect">
            <a:avLst/>
          </a:prstGeom>
          <a:noFill/>
          <a:ln>
            <a:noFill/>
          </a:ln>
        </p:spPr>
      </p:pic>
      <p:pic>
        <p:nvPicPr>
          <p:cNvPr id="393" name="Google Shape;393;p45">
            <a:hlinkClick r:id="rId4"/>
          </p:cNvPr>
          <p:cNvPicPr preferRelativeResize="0"/>
          <p:nvPr/>
        </p:nvPicPr>
        <p:blipFill rotWithShape="1">
          <a:blip r:embed="rId5">
            <a:alphaModFix/>
          </a:blip>
          <a:srcRect b="-30644" l="0" r="0" t="-2884"/>
          <a:stretch/>
        </p:blipFill>
        <p:spPr>
          <a:xfrm>
            <a:off x="650604" y="479155"/>
            <a:ext cx="1055475" cy="489900"/>
          </a:xfrm>
          <a:prstGeom prst="rect">
            <a:avLst/>
          </a:prstGeom>
          <a:noFill/>
          <a:ln>
            <a:noFill/>
          </a:ln>
        </p:spPr>
      </p:pic>
      <p:cxnSp>
        <p:nvCxnSpPr>
          <p:cNvPr id="394" name="Google Shape;394;p4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395" name="Google Shape;395;p45"/>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How to manage different types of creators</a:t>
            </a:r>
            <a:endParaRPr b="0" i="0" sz="1100" u="none" cap="none" strike="noStrike">
              <a:solidFill>
                <a:schemeClr val="dk1"/>
              </a:solidFill>
              <a:latin typeface="Public Sans Light"/>
              <a:ea typeface="Public Sans Light"/>
              <a:cs typeface="Public Sans Light"/>
              <a:sym typeface="Public Sans Light"/>
            </a:endParaRPr>
          </a:p>
        </p:txBody>
      </p:sp>
      <p:sp>
        <p:nvSpPr>
          <p:cNvPr id="396" name="Google Shape;396;p45"/>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Managing nano- to micro-influencers</a:t>
            </a:r>
            <a:endParaRPr b="0" i="0" sz="2000" u="none" cap="none" strike="noStrike">
              <a:solidFill>
                <a:srgbClr val="000000"/>
              </a:solidFill>
              <a:latin typeface="Public Sans"/>
              <a:ea typeface="Public Sans"/>
              <a:cs typeface="Public Sans"/>
              <a:sym typeface="Public Sans"/>
            </a:endParaRPr>
          </a:p>
        </p:txBody>
      </p:sp>
      <p:sp>
        <p:nvSpPr>
          <p:cNvPr id="397" name="Google Shape;397;p45"/>
          <p:cNvSpPr txBox="1"/>
          <p:nvPr/>
        </p:nvSpPr>
        <p:spPr>
          <a:xfrm>
            <a:off x="539050" y="2016625"/>
            <a:ext cx="4297500" cy="4152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The sheer volume of nano- and micro-influencers you’ll need to recruit presents similar management challenges for these categories. Campaigns require dozens or even hundreds of smaller influencers to move the needle.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Technology can help you manage a growing roster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of influencers. Robust partnership management platforms such as impact.com automate workflows. You can automate creator payment processing, track consumer touchpoints, and provide actionable reporting on campaign performance to keep your partnerships moving in the right direction.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p:txBody>
      </p:sp>
      <p:sp>
        <p:nvSpPr>
          <p:cNvPr id="398" name="Google Shape;398;p45"/>
          <p:cNvSpPr txBox="1"/>
          <p:nvPr/>
        </p:nvSpPr>
        <p:spPr>
          <a:xfrm>
            <a:off x="5342125" y="2016628"/>
            <a:ext cx="4158000" cy="13314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The upside is that they’re far </a:t>
            </a:r>
            <a:br>
              <a:rPr b="0" i="0" lang="en" sz="1800" u="none" cap="none" strike="noStrike">
                <a:solidFill>
                  <a:srgbClr val="F77300"/>
                </a:solidFill>
                <a:latin typeface="Public Sans SemiBold"/>
                <a:ea typeface="Public Sans SemiBold"/>
                <a:cs typeface="Public Sans SemiBold"/>
                <a:sym typeface="Public Sans SemiBold"/>
              </a:rPr>
            </a:br>
            <a:r>
              <a:rPr b="0" i="0" lang="en" sz="1800" u="none" cap="none" strike="noStrike">
                <a:solidFill>
                  <a:srgbClr val="F77300"/>
                </a:solidFill>
                <a:latin typeface="Public Sans SemiBold"/>
                <a:ea typeface="Public Sans SemiBold"/>
                <a:cs typeface="Public Sans SemiBold"/>
                <a:sym typeface="Public Sans SemiBold"/>
              </a:rPr>
              <a:t>more affordable and drive greater audience engagement than celebrities and macro-influencers.</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4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04" name="Google Shape;404;p4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05" name="Google Shape;405;p46"/>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How to manage different types of creators</a:t>
            </a:r>
            <a:endParaRPr b="0" i="0" sz="1100" u="none" cap="none" strike="noStrike">
              <a:solidFill>
                <a:schemeClr val="dk1"/>
              </a:solidFill>
              <a:latin typeface="Public Sans Light"/>
              <a:ea typeface="Public Sans Light"/>
              <a:cs typeface="Public Sans Light"/>
              <a:sym typeface="Public Sans Light"/>
            </a:endParaRPr>
          </a:p>
        </p:txBody>
      </p:sp>
      <p:sp>
        <p:nvSpPr>
          <p:cNvPr id="406" name="Google Shape;406;p46"/>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Managing mid- to macro-influencers</a:t>
            </a:r>
            <a:endParaRPr b="0" i="0" sz="2000" u="none" cap="none" strike="noStrike">
              <a:solidFill>
                <a:srgbClr val="000000"/>
              </a:solidFill>
              <a:latin typeface="Public Sans"/>
              <a:ea typeface="Public Sans"/>
              <a:cs typeface="Public Sans"/>
              <a:sym typeface="Public Sans"/>
            </a:endParaRPr>
          </a:p>
        </p:txBody>
      </p:sp>
      <p:sp>
        <p:nvSpPr>
          <p:cNvPr id="407" name="Google Shape;407;p46"/>
          <p:cNvSpPr txBox="1"/>
          <p:nvPr/>
        </p:nvSpPr>
        <p:spPr>
          <a:xfrm>
            <a:off x="539050" y="2016624"/>
            <a:ext cx="4297500" cy="2712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rgbClr val="000000"/>
                </a:solidFill>
                <a:latin typeface="Public Sans"/>
                <a:ea typeface="Public Sans"/>
                <a:cs typeface="Public Sans"/>
                <a:sym typeface="Public Sans"/>
              </a:rPr>
              <a:t>You can bring more of a personal touch to working with larger-scale influencers since you’re likely to work with fewer for any given campaign.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Consider letting your PR, business development,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or social media teams manage macro-influencers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if your goals are branding or reach-oriented. Your performance partnerships team is best aligned to drive measurable performance.</a:t>
            </a:r>
            <a:endParaRPr b="0" i="0" sz="1300" u="none" cap="none" strike="noStrike">
              <a:solidFill>
                <a:srgbClr val="000000"/>
              </a:solidFill>
              <a:latin typeface="Public Sans"/>
              <a:ea typeface="Public Sans"/>
              <a:cs typeface="Public Sans"/>
              <a:sym typeface="Public Sans"/>
            </a:endParaRPr>
          </a:p>
        </p:txBody>
      </p:sp>
      <p:pic>
        <p:nvPicPr>
          <p:cNvPr id="408" name="Google Shape;408;p46"/>
          <p:cNvPicPr preferRelativeResize="0"/>
          <p:nvPr/>
        </p:nvPicPr>
        <p:blipFill rotWithShape="1">
          <a:blip r:embed="rId5">
            <a:alphaModFix/>
          </a:blip>
          <a:srcRect b="0" l="0" r="0" t="0"/>
          <a:stretch/>
        </p:blipFill>
        <p:spPr>
          <a:xfrm>
            <a:off x="5141350" y="2024048"/>
            <a:ext cx="4917048" cy="3978295"/>
          </a:xfrm>
          <a:prstGeom prst="rect">
            <a:avLst/>
          </a:prstGeom>
          <a:noFill/>
          <a:ln>
            <a:noFill/>
          </a:ln>
        </p:spPr>
      </p:pic>
      <p:sp>
        <p:nvSpPr>
          <p:cNvPr id="409" name="Google Shape;409;p46"/>
          <p:cNvSpPr txBox="1"/>
          <p:nvPr/>
        </p:nvSpPr>
        <p:spPr>
          <a:xfrm>
            <a:off x="538083" y="5319498"/>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Take the time to get to know these influencers. It helps build long-term partnerships and aligns them better with your goals.</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47"/>
          <p:cNvSpPr txBox="1"/>
          <p:nvPr/>
        </p:nvSpPr>
        <p:spPr>
          <a:xfrm>
            <a:off x="4685425" y="1981350"/>
            <a:ext cx="4712100" cy="3999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With the contractual complexities of fame, your legal,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PR department, business development team, or social team can better handle contract management responsibilities for mega-influencers or celebrities.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8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Don’t forget that these influencers need their performance tracked to measure your ROI. It's reasonable to ask mega-influencers to include unique tracking links or codes in their posts to measure performance.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8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8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A partnership management platform like impact.com lets you automate the creation of influencer contracts—no matter influencer or compensation type. Keep these contracts as a source of truth for all your departments, especially when negotiating with influencers.</a:t>
            </a:r>
            <a:endParaRPr b="0" i="0" sz="1300" u="none" cap="none" strike="noStrike">
              <a:solidFill>
                <a:schemeClr val="dk1"/>
              </a:solidFill>
              <a:latin typeface="Public Sans"/>
              <a:ea typeface="Public Sans"/>
              <a:cs typeface="Public Sans"/>
              <a:sym typeface="Public Sans"/>
            </a:endParaRPr>
          </a:p>
        </p:txBody>
      </p:sp>
      <p:pic>
        <p:nvPicPr>
          <p:cNvPr id="415" name="Google Shape;415;p47">
            <a:hlinkClick r:id="rId3"/>
          </p:cNvPr>
          <p:cNvPicPr preferRelativeResize="0"/>
          <p:nvPr/>
        </p:nvPicPr>
        <p:blipFill rotWithShape="1">
          <a:blip r:embed="rId4">
            <a:alphaModFix/>
          </a:blip>
          <a:srcRect b="-30644" l="0" r="0" t="-2884"/>
          <a:stretch/>
        </p:blipFill>
        <p:spPr>
          <a:xfrm>
            <a:off x="4787618" y="479155"/>
            <a:ext cx="1055475" cy="489900"/>
          </a:xfrm>
          <a:prstGeom prst="rect">
            <a:avLst/>
          </a:prstGeom>
          <a:noFill/>
          <a:ln>
            <a:noFill/>
          </a:ln>
        </p:spPr>
      </p:pic>
      <p:cxnSp>
        <p:nvCxnSpPr>
          <p:cNvPr id="416" name="Google Shape;416;p47"/>
          <p:cNvCxnSpPr/>
          <p:nvPr/>
        </p:nvCxnSpPr>
        <p:spPr>
          <a:xfrm>
            <a:off x="8428100" y="7325550"/>
            <a:ext cx="1642200" cy="0"/>
          </a:xfrm>
          <a:prstGeom prst="straightConnector1">
            <a:avLst/>
          </a:prstGeom>
          <a:noFill/>
          <a:ln cap="flat" cmpd="sng" w="9525">
            <a:solidFill>
              <a:srgbClr val="000000"/>
            </a:solidFill>
            <a:prstDash val="solid"/>
            <a:round/>
            <a:headEnd len="sm" w="sm" type="none"/>
            <a:tailEnd len="sm" w="sm" type="none"/>
          </a:ln>
        </p:spPr>
      </p:cxnSp>
      <p:sp>
        <p:nvSpPr>
          <p:cNvPr id="417" name="Google Shape;417;p47"/>
          <p:cNvSpPr txBox="1"/>
          <p:nvPr/>
        </p:nvSpPr>
        <p:spPr>
          <a:xfrm>
            <a:off x="4700053" y="7140900"/>
            <a:ext cx="3486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How to manage different types of creators</a:t>
            </a:r>
            <a:endParaRPr b="0" i="0" sz="1100" u="none" cap="none" strike="noStrike">
              <a:solidFill>
                <a:schemeClr val="dk1"/>
              </a:solidFill>
              <a:latin typeface="Public Sans Light"/>
              <a:ea typeface="Public Sans Light"/>
              <a:cs typeface="Public Sans Light"/>
              <a:sym typeface="Public Sans Light"/>
            </a:endParaRPr>
          </a:p>
        </p:txBody>
      </p:sp>
      <p:pic>
        <p:nvPicPr>
          <p:cNvPr id="418" name="Google Shape;418;p47"/>
          <p:cNvPicPr preferRelativeResize="0"/>
          <p:nvPr/>
        </p:nvPicPr>
        <p:blipFill rotWithShape="1">
          <a:blip r:embed="rId5">
            <a:alphaModFix/>
          </a:blip>
          <a:srcRect b="3906" l="-12693" r="59109" t="15552"/>
          <a:stretch/>
        </p:blipFill>
        <p:spPr>
          <a:xfrm>
            <a:off x="-4070068" y="-50700"/>
            <a:ext cx="7859400" cy="7873800"/>
          </a:xfrm>
          <a:prstGeom prst="donut">
            <a:avLst>
              <a:gd fmla="val 23234" name="adj"/>
            </a:avLst>
          </a:prstGeom>
          <a:noFill/>
          <a:ln>
            <a:noFill/>
          </a:ln>
        </p:spPr>
      </p:pic>
      <p:sp>
        <p:nvSpPr>
          <p:cNvPr id="419" name="Google Shape;419;p47"/>
          <p:cNvSpPr txBox="1"/>
          <p:nvPr/>
        </p:nvSpPr>
        <p:spPr>
          <a:xfrm>
            <a:off x="4672825" y="1320100"/>
            <a:ext cx="4712100" cy="454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Managing mega-influencers and celebrities</a:t>
            </a:r>
            <a:endParaRPr b="1" i="0" sz="1600" u="none" cap="none" strike="noStrike">
              <a:solidFill>
                <a:srgbClr val="F5333F"/>
              </a:solidFill>
              <a:latin typeface="Public Sans"/>
              <a:ea typeface="Public Sans"/>
              <a:cs typeface="Public Sans"/>
              <a:sym typeface="Public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2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grpSp>
        <p:nvGrpSpPr>
          <p:cNvPr id="76" name="Google Shape;76;p21"/>
          <p:cNvGrpSpPr/>
          <p:nvPr/>
        </p:nvGrpSpPr>
        <p:grpSpPr>
          <a:xfrm>
            <a:off x="307298" y="1774731"/>
            <a:ext cx="5867988" cy="961500"/>
            <a:chOff x="307298" y="1827425"/>
            <a:chExt cx="5867988" cy="961500"/>
          </a:xfrm>
        </p:grpSpPr>
        <p:sp>
          <p:nvSpPr>
            <p:cNvPr id="77" name="Google Shape;77;p21"/>
            <p:cNvSpPr txBox="1"/>
            <p:nvPr/>
          </p:nvSpPr>
          <p:spPr>
            <a:xfrm>
              <a:off x="1381886" y="1827425"/>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Creators aren’t new, but they’re evolving</a:t>
              </a:r>
              <a:endParaRPr b="0" i="0" sz="1400" u="none" cap="none" strike="noStrike">
                <a:solidFill>
                  <a:schemeClr val="dk1"/>
                </a:solidFill>
                <a:latin typeface="Public Sans Light"/>
                <a:ea typeface="Public Sans Light"/>
                <a:cs typeface="Public Sans Light"/>
                <a:sym typeface="Public Sans Light"/>
              </a:endParaRPr>
            </a:p>
          </p:txBody>
        </p:sp>
        <p:sp>
          <p:nvSpPr>
            <p:cNvPr id="78" name="Google Shape;78;p21"/>
            <p:cNvSpPr txBox="1"/>
            <p:nvPr/>
          </p:nvSpPr>
          <p:spPr>
            <a:xfrm>
              <a:off x="307298" y="2069119"/>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1</a:t>
              </a:r>
              <a:endParaRPr b="1" i="0" sz="3000" u="none" cap="none" strike="noStrike">
                <a:solidFill>
                  <a:srgbClr val="F5333F"/>
                </a:solidFill>
                <a:latin typeface="Public Sans"/>
                <a:ea typeface="Public Sans"/>
                <a:cs typeface="Public Sans"/>
                <a:sym typeface="Public Sans"/>
              </a:endParaRPr>
            </a:p>
          </p:txBody>
        </p:sp>
      </p:grpSp>
      <p:grpSp>
        <p:nvGrpSpPr>
          <p:cNvPr id="79" name="Google Shape;79;p21"/>
          <p:cNvGrpSpPr/>
          <p:nvPr/>
        </p:nvGrpSpPr>
        <p:grpSpPr>
          <a:xfrm>
            <a:off x="307298" y="2470563"/>
            <a:ext cx="6266376" cy="961500"/>
            <a:chOff x="307298" y="2513000"/>
            <a:chExt cx="6266376" cy="961500"/>
          </a:xfrm>
        </p:grpSpPr>
        <p:sp>
          <p:nvSpPr>
            <p:cNvPr id="80" name="Google Shape;80;p21"/>
            <p:cNvSpPr txBox="1"/>
            <p:nvPr/>
          </p:nvSpPr>
          <p:spPr>
            <a:xfrm>
              <a:off x="1381874" y="2513000"/>
              <a:ext cx="51918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Creator and influencer tiers (and how to work with them)</a:t>
              </a:r>
              <a:endParaRPr b="0" i="0" sz="1400" u="none" cap="none" strike="noStrike">
                <a:solidFill>
                  <a:schemeClr val="dk1"/>
                </a:solidFill>
                <a:latin typeface="Public Sans Light"/>
                <a:ea typeface="Public Sans Light"/>
                <a:cs typeface="Public Sans Light"/>
                <a:sym typeface="Public Sans Light"/>
              </a:endParaRPr>
            </a:p>
          </p:txBody>
        </p:sp>
        <p:sp>
          <p:nvSpPr>
            <p:cNvPr id="81" name="Google Shape;81;p21"/>
            <p:cNvSpPr txBox="1"/>
            <p:nvPr/>
          </p:nvSpPr>
          <p:spPr>
            <a:xfrm>
              <a:off x="307298" y="275471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2</a:t>
              </a:r>
              <a:endParaRPr b="1" i="0" sz="3000" u="none" cap="none" strike="noStrike">
                <a:solidFill>
                  <a:srgbClr val="F5333F"/>
                </a:solidFill>
                <a:latin typeface="Public Sans"/>
                <a:ea typeface="Public Sans"/>
                <a:cs typeface="Public Sans"/>
                <a:sym typeface="Public Sans"/>
              </a:endParaRPr>
            </a:p>
          </p:txBody>
        </p:sp>
      </p:grpSp>
      <p:grpSp>
        <p:nvGrpSpPr>
          <p:cNvPr id="82" name="Google Shape;82;p21"/>
          <p:cNvGrpSpPr/>
          <p:nvPr/>
        </p:nvGrpSpPr>
        <p:grpSpPr>
          <a:xfrm>
            <a:off x="307298" y="3166396"/>
            <a:ext cx="5867988" cy="961500"/>
            <a:chOff x="307298" y="3196935"/>
            <a:chExt cx="5867988" cy="961500"/>
          </a:xfrm>
        </p:grpSpPr>
        <p:sp>
          <p:nvSpPr>
            <p:cNvPr id="83" name="Google Shape;83;p21"/>
            <p:cNvSpPr txBox="1"/>
            <p:nvPr/>
          </p:nvSpPr>
          <p:spPr>
            <a:xfrm>
              <a:off x="1381886" y="3196935"/>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Top influencer platforms (and the users on them)</a:t>
              </a:r>
              <a:endParaRPr b="0" i="0" sz="1400" u="none" cap="none" strike="noStrike">
                <a:solidFill>
                  <a:schemeClr val="dk1"/>
                </a:solidFill>
                <a:latin typeface="Public Sans Light"/>
                <a:ea typeface="Public Sans Light"/>
                <a:cs typeface="Public Sans Light"/>
                <a:sym typeface="Public Sans Light"/>
              </a:endParaRPr>
            </a:p>
          </p:txBody>
        </p:sp>
        <p:sp>
          <p:nvSpPr>
            <p:cNvPr id="84" name="Google Shape;84;p21"/>
            <p:cNvSpPr txBox="1"/>
            <p:nvPr/>
          </p:nvSpPr>
          <p:spPr>
            <a:xfrm>
              <a:off x="307298" y="343865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3</a:t>
              </a:r>
              <a:endParaRPr b="1" i="0" sz="3000" u="none" cap="none" strike="noStrike">
                <a:solidFill>
                  <a:srgbClr val="F5333F"/>
                </a:solidFill>
                <a:latin typeface="Public Sans"/>
                <a:ea typeface="Public Sans"/>
                <a:cs typeface="Public Sans"/>
                <a:sym typeface="Public Sans"/>
              </a:endParaRPr>
            </a:p>
          </p:txBody>
        </p:sp>
      </p:grpSp>
      <p:sp>
        <p:nvSpPr>
          <p:cNvPr id="85" name="Google Shape;85;p21"/>
          <p:cNvSpPr txBox="1"/>
          <p:nvPr/>
        </p:nvSpPr>
        <p:spPr>
          <a:xfrm>
            <a:off x="544848" y="1328050"/>
            <a:ext cx="4793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rgbClr val="000000"/>
                </a:solidFill>
                <a:latin typeface="Public Sans"/>
                <a:ea typeface="Public Sans"/>
                <a:cs typeface="Public Sans"/>
                <a:sym typeface="Public Sans"/>
              </a:rPr>
              <a:t>Contents</a:t>
            </a:r>
            <a:endParaRPr b="1" i="0" sz="2600" u="none" cap="none" strike="noStrike">
              <a:solidFill>
                <a:srgbClr val="000000"/>
              </a:solidFill>
              <a:latin typeface="Public Sans"/>
              <a:ea typeface="Public Sans"/>
              <a:cs typeface="Public Sans"/>
              <a:sym typeface="Public Sans"/>
            </a:endParaRPr>
          </a:p>
        </p:txBody>
      </p:sp>
      <p:grpSp>
        <p:nvGrpSpPr>
          <p:cNvPr id="86" name="Google Shape;86;p21"/>
          <p:cNvGrpSpPr/>
          <p:nvPr/>
        </p:nvGrpSpPr>
        <p:grpSpPr>
          <a:xfrm>
            <a:off x="307298" y="3862228"/>
            <a:ext cx="5867988" cy="961500"/>
            <a:chOff x="307298" y="3882500"/>
            <a:chExt cx="5867988" cy="961500"/>
          </a:xfrm>
        </p:grpSpPr>
        <p:sp>
          <p:nvSpPr>
            <p:cNvPr id="87" name="Google Shape;87;p21"/>
            <p:cNvSpPr txBox="1"/>
            <p:nvPr/>
          </p:nvSpPr>
          <p:spPr>
            <a:xfrm>
              <a:off x="1381886" y="3882500"/>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Find and recruit the right influencers for your brand</a:t>
              </a:r>
              <a:endParaRPr b="0" i="0" sz="1400" u="none" cap="none" strike="noStrike">
                <a:solidFill>
                  <a:schemeClr val="dk1"/>
                </a:solidFill>
                <a:latin typeface="Public Sans Light"/>
                <a:ea typeface="Public Sans Light"/>
                <a:cs typeface="Public Sans Light"/>
                <a:sym typeface="Public Sans Light"/>
              </a:endParaRPr>
            </a:p>
          </p:txBody>
        </p:sp>
        <p:sp>
          <p:nvSpPr>
            <p:cNvPr id="88" name="Google Shape;88;p21"/>
            <p:cNvSpPr txBox="1"/>
            <p:nvPr/>
          </p:nvSpPr>
          <p:spPr>
            <a:xfrm>
              <a:off x="307298" y="4124194"/>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4</a:t>
              </a:r>
              <a:endParaRPr b="1" i="0" sz="3000" u="none" cap="none" strike="noStrike">
                <a:solidFill>
                  <a:srgbClr val="F5333F"/>
                </a:solidFill>
                <a:latin typeface="Public Sans"/>
                <a:ea typeface="Public Sans"/>
                <a:cs typeface="Public Sans"/>
                <a:sym typeface="Public Sans"/>
              </a:endParaRPr>
            </a:p>
          </p:txBody>
        </p:sp>
      </p:grpSp>
      <p:grpSp>
        <p:nvGrpSpPr>
          <p:cNvPr id="89" name="Google Shape;89;p21"/>
          <p:cNvGrpSpPr/>
          <p:nvPr/>
        </p:nvGrpSpPr>
        <p:grpSpPr>
          <a:xfrm>
            <a:off x="307298" y="4558061"/>
            <a:ext cx="5867988" cy="961500"/>
            <a:chOff x="307298" y="4554693"/>
            <a:chExt cx="5867988" cy="961500"/>
          </a:xfrm>
        </p:grpSpPr>
        <p:sp>
          <p:nvSpPr>
            <p:cNvPr id="90" name="Google Shape;90;p21"/>
            <p:cNvSpPr txBox="1"/>
            <p:nvPr/>
          </p:nvSpPr>
          <p:spPr>
            <a:xfrm>
              <a:off x="1381886" y="4554693"/>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How to manage different types of influencers</a:t>
              </a:r>
              <a:endParaRPr b="0" i="0" sz="1400" u="none" cap="none" strike="noStrike">
                <a:solidFill>
                  <a:schemeClr val="dk1"/>
                </a:solidFill>
                <a:latin typeface="Public Sans Light"/>
                <a:ea typeface="Public Sans Light"/>
                <a:cs typeface="Public Sans Light"/>
                <a:sym typeface="Public Sans Light"/>
              </a:endParaRPr>
            </a:p>
          </p:txBody>
        </p:sp>
        <p:sp>
          <p:nvSpPr>
            <p:cNvPr id="91" name="Google Shape;91;p21"/>
            <p:cNvSpPr txBox="1"/>
            <p:nvPr/>
          </p:nvSpPr>
          <p:spPr>
            <a:xfrm>
              <a:off x="307298" y="4796412"/>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5</a:t>
              </a:r>
              <a:endParaRPr b="1" i="0" sz="3000" u="none" cap="none" strike="noStrike">
                <a:solidFill>
                  <a:srgbClr val="F5333F"/>
                </a:solidFill>
                <a:latin typeface="Public Sans"/>
                <a:ea typeface="Public Sans"/>
                <a:cs typeface="Public Sans"/>
                <a:sym typeface="Public Sans"/>
              </a:endParaRPr>
            </a:p>
          </p:txBody>
        </p:sp>
      </p:grpSp>
      <p:grpSp>
        <p:nvGrpSpPr>
          <p:cNvPr id="92" name="Google Shape;92;p21"/>
          <p:cNvGrpSpPr/>
          <p:nvPr/>
        </p:nvGrpSpPr>
        <p:grpSpPr>
          <a:xfrm>
            <a:off x="307298" y="5253894"/>
            <a:ext cx="5867988" cy="961500"/>
            <a:chOff x="307298" y="5252010"/>
            <a:chExt cx="5867988" cy="961500"/>
          </a:xfrm>
        </p:grpSpPr>
        <p:sp>
          <p:nvSpPr>
            <p:cNvPr id="93" name="Google Shape;93;p21"/>
            <p:cNvSpPr txBox="1"/>
            <p:nvPr/>
          </p:nvSpPr>
          <p:spPr>
            <a:xfrm>
              <a:off x="1381886" y="5252010"/>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400" u="none" cap="none" strike="noStrike">
                <a:solidFill>
                  <a:schemeClr val="dk1"/>
                </a:solidFill>
                <a:latin typeface="Public Sans Light"/>
                <a:ea typeface="Public Sans Light"/>
                <a:cs typeface="Public Sans Light"/>
                <a:sym typeface="Public Sans Light"/>
              </a:endParaRPr>
            </a:p>
          </p:txBody>
        </p:sp>
        <p:sp>
          <p:nvSpPr>
            <p:cNvPr id="94" name="Google Shape;94;p21"/>
            <p:cNvSpPr txBox="1"/>
            <p:nvPr/>
          </p:nvSpPr>
          <p:spPr>
            <a:xfrm>
              <a:off x="307298" y="5493730"/>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6</a:t>
              </a:r>
              <a:endParaRPr b="1" i="0" sz="3000" u="none" cap="none" strike="noStrike">
                <a:solidFill>
                  <a:srgbClr val="F5333F"/>
                </a:solidFill>
                <a:latin typeface="Public Sans"/>
                <a:ea typeface="Public Sans"/>
                <a:cs typeface="Public Sans"/>
                <a:sym typeface="Public Sans"/>
              </a:endParaRPr>
            </a:p>
          </p:txBody>
        </p:sp>
      </p:grpSp>
      <p:grpSp>
        <p:nvGrpSpPr>
          <p:cNvPr id="95" name="Google Shape;95;p21"/>
          <p:cNvGrpSpPr/>
          <p:nvPr/>
        </p:nvGrpSpPr>
        <p:grpSpPr>
          <a:xfrm>
            <a:off x="307298" y="5949726"/>
            <a:ext cx="5867988" cy="961500"/>
            <a:chOff x="307298" y="5858868"/>
            <a:chExt cx="5867988" cy="961500"/>
          </a:xfrm>
        </p:grpSpPr>
        <p:sp>
          <p:nvSpPr>
            <p:cNvPr id="96" name="Google Shape;96;p21"/>
            <p:cNvSpPr txBox="1"/>
            <p:nvPr/>
          </p:nvSpPr>
          <p:spPr>
            <a:xfrm>
              <a:off x="1381886" y="5858868"/>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Brands that got influencer marketing right</a:t>
              </a:r>
              <a:endParaRPr b="0" i="0" sz="1400" u="none" cap="none" strike="noStrike">
                <a:solidFill>
                  <a:schemeClr val="dk1"/>
                </a:solidFill>
                <a:latin typeface="Public Sans Light"/>
                <a:ea typeface="Public Sans Light"/>
                <a:cs typeface="Public Sans Light"/>
                <a:sym typeface="Public Sans Light"/>
              </a:endParaRPr>
            </a:p>
          </p:txBody>
        </p:sp>
        <p:sp>
          <p:nvSpPr>
            <p:cNvPr id="97" name="Google Shape;97;p21"/>
            <p:cNvSpPr txBox="1"/>
            <p:nvPr/>
          </p:nvSpPr>
          <p:spPr>
            <a:xfrm>
              <a:off x="307298" y="6100587"/>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7</a:t>
              </a:r>
              <a:endParaRPr b="1" i="0" sz="3000" u="none" cap="none" strike="noStrike">
                <a:solidFill>
                  <a:srgbClr val="F5333F"/>
                </a:solidFill>
                <a:latin typeface="Public Sans"/>
                <a:ea typeface="Public Sans"/>
                <a:cs typeface="Public Sans"/>
                <a:sym typeface="Public Sans"/>
              </a:endParaRPr>
            </a:p>
          </p:txBody>
        </p:sp>
      </p:grpSp>
      <p:grpSp>
        <p:nvGrpSpPr>
          <p:cNvPr id="98" name="Google Shape;98;p21"/>
          <p:cNvGrpSpPr/>
          <p:nvPr/>
        </p:nvGrpSpPr>
        <p:grpSpPr>
          <a:xfrm>
            <a:off x="307298" y="6645559"/>
            <a:ext cx="5867988" cy="961500"/>
            <a:chOff x="307298" y="6556185"/>
            <a:chExt cx="5867988" cy="961500"/>
          </a:xfrm>
        </p:grpSpPr>
        <p:sp>
          <p:nvSpPr>
            <p:cNvPr id="99" name="Google Shape;99;p21"/>
            <p:cNvSpPr txBox="1"/>
            <p:nvPr/>
          </p:nvSpPr>
          <p:spPr>
            <a:xfrm>
              <a:off x="1381886" y="6556185"/>
              <a:ext cx="4793400" cy="961500"/>
            </a:xfrm>
            <a:prstGeom prst="rect">
              <a:avLst/>
            </a:prstGeom>
            <a:noFill/>
            <a:ln>
              <a:noFill/>
            </a:ln>
          </p:spPr>
          <p:txBody>
            <a:bodyPr anchorCtr="0" anchor="ctr" bIns="113100" lIns="113100" spcFirstLastPara="1" rIns="113100" wrap="square" tIns="113100">
              <a:noAutofit/>
            </a:bodyPr>
            <a:lstStyle/>
            <a:p>
              <a:pPr indent="0" lvl="0" marL="0" marR="0" rtl="0" algn="l">
                <a:lnSpc>
                  <a:spcPct val="115000"/>
                </a:lnSpc>
                <a:spcBef>
                  <a:spcPts val="0"/>
                </a:spcBef>
                <a:spcAft>
                  <a:spcPts val="0"/>
                </a:spcAft>
                <a:buClr>
                  <a:schemeClr val="dk1"/>
                </a:buClr>
                <a:buSzPts val="1100"/>
                <a:buFont typeface="Arial"/>
                <a:buNone/>
              </a:pPr>
              <a:r>
                <a:rPr b="0" i="0" lang="en" sz="1400" u="none" cap="none" strike="noStrike">
                  <a:solidFill>
                    <a:schemeClr val="dk1"/>
                  </a:solidFill>
                  <a:latin typeface="Public Sans Light"/>
                  <a:ea typeface="Public Sans Light"/>
                  <a:cs typeface="Public Sans Light"/>
                  <a:sym typeface="Public Sans Light"/>
                </a:rPr>
                <a:t>Connecting with creators through partnership management platforms</a:t>
              </a:r>
              <a:endParaRPr b="0" i="0" sz="1400" u="none" cap="none" strike="noStrike">
                <a:solidFill>
                  <a:schemeClr val="dk1"/>
                </a:solidFill>
                <a:latin typeface="Public Sans Light"/>
                <a:ea typeface="Public Sans Light"/>
                <a:cs typeface="Public Sans Light"/>
                <a:sym typeface="Public Sans Light"/>
              </a:endParaRPr>
            </a:p>
          </p:txBody>
        </p:sp>
        <p:sp>
          <p:nvSpPr>
            <p:cNvPr id="100" name="Google Shape;100;p21"/>
            <p:cNvSpPr txBox="1"/>
            <p:nvPr/>
          </p:nvSpPr>
          <p:spPr>
            <a:xfrm>
              <a:off x="307298" y="6797905"/>
              <a:ext cx="1045500" cy="430500"/>
            </a:xfrm>
            <a:prstGeom prst="rect">
              <a:avLst/>
            </a:prstGeom>
            <a:noFill/>
            <a:ln>
              <a:noFill/>
            </a:ln>
          </p:spPr>
          <p:txBody>
            <a:bodyPr anchorCtr="0" anchor="ctr" bIns="113100" lIns="113100" spcFirstLastPara="1" rIns="113100" wrap="square" tIns="113100">
              <a:noAutofit/>
            </a:bodyPr>
            <a:lstStyle/>
            <a:p>
              <a:pPr indent="0" lvl="0" marL="0" marR="0" rtl="0" algn="ctr">
                <a:lnSpc>
                  <a:spcPct val="100000"/>
                </a:lnSpc>
                <a:spcBef>
                  <a:spcPts val="0"/>
                </a:spcBef>
                <a:spcAft>
                  <a:spcPts val="0"/>
                </a:spcAft>
                <a:buClr>
                  <a:srgbClr val="000000"/>
                </a:buClr>
                <a:buSzPts val="3000"/>
                <a:buFont typeface="Arial"/>
                <a:buNone/>
              </a:pPr>
              <a:r>
                <a:rPr b="1" i="0" lang="en" sz="3000" u="none" cap="none" strike="noStrike">
                  <a:solidFill>
                    <a:srgbClr val="F5333F"/>
                  </a:solidFill>
                  <a:latin typeface="Public Sans"/>
                  <a:ea typeface="Public Sans"/>
                  <a:cs typeface="Public Sans"/>
                  <a:sym typeface="Public Sans"/>
                </a:rPr>
                <a:t>8</a:t>
              </a:r>
              <a:endParaRPr b="1" i="0" sz="3000" u="none" cap="none" strike="noStrike">
                <a:solidFill>
                  <a:srgbClr val="F5333F"/>
                </a:solidFill>
                <a:latin typeface="Public Sans"/>
                <a:ea typeface="Public Sans"/>
                <a:cs typeface="Public Sans"/>
                <a:sym typeface="Public Sans"/>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pic>
        <p:nvPicPr>
          <p:cNvPr id="424" name="Google Shape;424;p4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425" name="Google Shape;425;p48"/>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6</a:t>
            </a:r>
            <a:endParaRPr b="0" i="0" sz="1300" u="none" cap="none" strike="noStrike">
              <a:solidFill>
                <a:schemeClr val="dk1"/>
              </a:solidFill>
              <a:latin typeface="Public Sans Light"/>
              <a:ea typeface="Public Sans Light"/>
              <a:cs typeface="Public Sans Light"/>
              <a:sym typeface="Public Sans Light"/>
            </a:endParaRPr>
          </a:p>
        </p:txBody>
      </p:sp>
      <p:pic>
        <p:nvPicPr>
          <p:cNvPr id="426" name="Google Shape;426;p48"/>
          <p:cNvPicPr preferRelativeResize="0"/>
          <p:nvPr/>
        </p:nvPicPr>
        <p:blipFill rotWithShape="1">
          <a:blip r:embed="rId5">
            <a:alphaModFix/>
          </a:blip>
          <a:srcRect b="0" l="9164" r="24136" t="0"/>
          <a:stretch/>
        </p:blipFill>
        <p:spPr>
          <a:xfrm>
            <a:off x="5278100" y="2984994"/>
            <a:ext cx="4070100" cy="4070100"/>
          </a:xfrm>
          <a:prstGeom prst="ellipse">
            <a:avLst/>
          </a:prstGeom>
          <a:noFill/>
          <a:ln>
            <a:noFill/>
          </a:ln>
        </p:spPr>
      </p:pic>
      <p:sp>
        <p:nvSpPr>
          <p:cNvPr id="427" name="Google Shape;427;p48"/>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Navigate influencer compensation and build lasting relationships</a:t>
            </a:r>
            <a:endParaRPr b="0" i="0" sz="1200" u="none" cap="none" strike="noStrike">
              <a:solidFill>
                <a:schemeClr val="dk1"/>
              </a:solidFill>
              <a:latin typeface="Public Sans"/>
              <a:ea typeface="Public Sans"/>
              <a:cs typeface="Public Sans"/>
              <a:sym typeface="Public Sans"/>
            </a:endParaRPr>
          </a:p>
        </p:txBody>
      </p:sp>
      <p:sp>
        <p:nvSpPr>
          <p:cNvPr id="428" name="Google Shape;428;p48"/>
          <p:cNvSpPr txBox="1"/>
          <p:nvPr/>
        </p:nvSpPr>
        <p:spPr>
          <a:xfrm>
            <a:off x="539125" y="2784675"/>
            <a:ext cx="4158000" cy="14046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Starting on the right foot with influencers will motivate them to create better content that converts their audience into customers more efficiently.</a:t>
            </a:r>
            <a:endParaRPr b="0" i="0" sz="1300" u="none" cap="none" strike="noStrike">
              <a:solidFill>
                <a:schemeClr val="dk1"/>
              </a:solidFill>
              <a:latin typeface="Public Sans"/>
              <a:ea typeface="Public Sans"/>
              <a:cs typeface="Public Sans"/>
              <a:sym typeface="Public Sans"/>
            </a:endParaRPr>
          </a:p>
        </p:txBody>
      </p:sp>
      <p:sp>
        <p:nvSpPr>
          <p:cNvPr id="429" name="Google Shape;429;p48"/>
          <p:cNvSpPr txBox="1"/>
          <p:nvPr/>
        </p:nvSpPr>
        <p:spPr>
          <a:xfrm>
            <a:off x="539125" y="4189265"/>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In short, fair compensation builds longer, successful partnerships. </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cxnSp>
        <p:nvCxnSpPr>
          <p:cNvPr id="434" name="Google Shape;434;p49"/>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pic>
        <p:nvPicPr>
          <p:cNvPr id="435" name="Google Shape;435;p4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436" name="Google Shape;436;p49"/>
          <p:cNvSpPr txBox="1"/>
          <p:nvPr/>
        </p:nvSpPr>
        <p:spPr>
          <a:xfrm>
            <a:off x="530652" y="1330950"/>
            <a:ext cx="43401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How much do influencers charge?</a:t>
            </a:r>
            <a:endParaRPr b="0" i="0" sz="1600" u="none" cap="none" strike="noStrike">
              <a:solidFill>
                <a:srgbClr val="F5333F"/>
              </a:solidFill>
              <a:latin typeface="Public Sans"/>
              <a:ea typeface="Public Sans"/>
              <a:cs typeface="Public Sans"/>
              <a:sym typeface="Public Sans"/>
            </a:endParaRPr>
          </a:p>
        </p:txBody>
      </p:sp>
      <p:sp>
        <p:nvSpPr>
          <p:cNvPr id="437" name="Google Shape;437;p49"/>
          <p:cNvSpPr txBox="1"/>
          <p:nvPr/>
        </p:nvSpPr>
        <p:spPr>
          <a:xfrm>
            <a:off x="539125" y="1983013"/>
            <a:ext cx="4340100" cy="2680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Previously, brands compensated influencers with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free products (gifting) and little else. While this was sufficient for some in the past, today’s influencers have evolved into subject matter experts creating high-quality content and should be paid accordingly.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many factors go into pricing a sponsored post, creators with bigger audiences typically command bigger paychecks.</a:t>
            </a:r>
            <a:endParaRPr b="0" i="0" sz="1300" u="none" cap="none" strike="noStrike">
              <a:solidFill>
                <a:schemeClr val="dk1"/>
              </a:solidFill>
              <a:latin typeface="Public Sans"/>
              <a:ea typeface="Public Sans"/>
              <a:cs typeface="Public Sans"/>
              <a:sym typeface="Public Sans"/>
            </a:endParaRPr>
          </a:p>
        </p:txBody>
      </p:sp>
      <p:sp>
        <p:nvSpPr>
          <p:cNvPr id="438" name="Google Shape;438;p49"/>
          <p:cNvSpPr txBox="1"/>
          <p:nvPr/>
        </p:nvSpPr>
        <p:spPr>
          <a:xfrm>
            <a:off x="562523" y="7140900"/>
            <a:ext cx="4470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graphicFrame>
        <p:nvGraphicFramePr>
          <p:cNvPr id="439" name="Google Shape;439;p49"/>
          <p:cNvGraphicFramePr/>
          <p:nvPr/>
        </p:nvGraphicFramePr>
        <p:xfrm>
          <a:off x="5480200" y="2116175"/>
          <a:ext cx="3000000" cy="3000000"/>
        </p:xfrm>
        <a:graphic>
          <a:graphicData uri="http://schemas.openxmlformats.org/drawingml/2006/table">
            <a:tbl>
              <a:tblPr>
                <a:noFill/>
                <a:tableStyleId>{FC8D363F-E076-49F7-BEA6-0F9BBABC92CC}</a:tableStyleId>
              </a:tblPr>
              <a:tblGrid>
                <a:gridCol w="1983875"/>
                <a:gridCol w="1983875"/>
              </a:tblGrid>
              <a:tr h="380975">
                <a:tc>
                  <a:txBody>
                    <a:bodyPr/>
                    <a:lstStyle/>
                    <a:p>
                      <a:pPr indent="0" lvl="0" marL="91440" marR="0" rtl="0" algn="l">
                        <a:lnSpc>
                          <a:spcPct val="100000"/>
                        </a:lnSpc>
                        <a:spcBef>
                          <a:spcPts val="0"/>
                        </a:spcBef>
                        <a:spcAft>
                          <a:spcPts val="0"/>
                        </a:spcAft>
                        <a:buClr>
                          <a:srgbClr val="000000"/>
                        </a:buClr>
                        <a:buSzPts val="1300"/>
                        <a:buFont typeface="Arial"/>
                        <a:buNone/>
                      </a:pPr>
                      <a:r>
                        <a:rPr b="1" lang="en" sz="1300" u="none" cap="none" strike="noStrike">
                          <a:solidFill>
                            <a:srgbClr val="FFFFFF"/>
                          </a:solidFill>
                          <a:latin typeface="Public Sans"/>
                          <a:ea typeface="Public Sans"/>
                          <a:cs typeface="Public Sans"/>
                          <a:sym typeface="Public Sans"/>
                        </a:rPr>
                        <a:t>Influencer tier</a:t>
                      </a:r>
                      <a:endParaRPr b="1" sz="1300" u="none" cap="none" strike="noStrike">
                        <a:solidFill>
                          <a:srgbClr val="FFFFFF"/>
                        </a:solidFill>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5333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b="1" lang="en" sz="1300" u="none" cap="none" strike="noStrike">
                          <a:solidFill>
                            <a:srgbClr val="FFFFFF"/>
                          </a:solidFill>
                          <a:latin typeface="Public Sans"/>
                          <a:ea typeface="Public Sans"/>
                          <a:cs typeface="Public Sans"/>
                          <a:sym typeface="Public Sans"/>
                        </a:rPr>
                        <a:t>Compensation*</a:t>
                      </a:r>
                      <a:endParaRPr b="1" sz="1300" u="none" cap="none" strike="noStrike">
                        <a:solidFill>
                          <a:srgbClr val="FFFFFF"/>
                        </a:solidFill>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5333F"/>
                    </a:solidFill>
                  </a:tcPr>
                </a:tc>
              </a:tr>
              <a:tr h="380975">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Nano</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$500 - $2,000</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r>
              <a:tr h="380975">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Micro</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$2000 - $8,000</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r>
              <a:tr h="380975">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Mid-tier </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$8,000 - $20,000</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r>
              <a:tr h="380975">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Macro</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$20,000 - $45,000</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r>
              <a:tr h="380975">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Celebrity</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c>
                  <a:txBody>
                    <a:bodyPr/>
                    <a:lstStyle/>
                    <a:p>
                      <a:pPr indent="0" lvl="0" marL="91440" marR="0" rtl="0" algn="l">
                        <a:lnSpc>
                          <a:spcPct val="100000"/>
                        </a:lnSpc>
                        <a:spcBef>
                          <a:spcPts val="0"/>
                        </a:spcBef>
                        <a:spcAft>
                          <a:spcPts val="0"/>
                        </a:spcAft>
                        <a:buClr>
                          <a:srgbClr val="000000"/>
                        </a:buClr>
                        <a:buSzPts val="1300"/>
                        <a:buFont typeface="Arial"/>
                        <a:buNone/>
                      </a:pPr>
                      <a:r>
                        <a:rPr lang="en" sz="1300" u="none" cap="none" strike="noStrike">
                          <a:latin typeface="Public Sans"/>
                          <a:ea typeface="Public Sans"/>
                          <a:cs typeface="Public Sans"/>
                          <a:sym typeface="Public Sans"/>
                        </a:rPr>
                        <a:t>$45,000 +</a:t>
                      </a:r>
                      <a:endParaRPr sz="1300" u="none" cap="none" strike="noStrike">
                        <a:latin typeface="Public Sans"/>
                        <a:ea typeface="Public Sans"/>
                        <a:cs typeface="Public Sans"/>
                        <a:sym typeface="Public Sans"/>
                      </a:endParaRPr>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FFFFF"/>
                    </a:solidFill>
                  </a:tcPr>
                </a:tc>
              </a:tr>
            </a:tbl>
          </a:graphicData>
        </a:graphic>
      </p:graphicFrame>
      <p:sp>
        <p:nvSpPr>
          <p:cNvPr id="440" name="Google Shape;440;p49"/>
          <p:cNvSpPr txBox="1"/>
          <p:nvPr/>
        </p:nvSpPr>
        <p:spPr>
          <a:xfrm>
            <a:off x="5676900" y="4563675"/>
            <a:ext cx="3873900" cy="3540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900"/>
              <a:buFont typeface="Arial"/>
              <a:buNone/>
            </a:pPr>
            <a:r>
              <a:rPr b="0" i="0" lang="en" sz="900" u="none" cap="none" strike="noStrike">
                <a:solidFill>
                  <a:schemeClr val="dk1"/>
                </a:solidFill>
                <a:latin typeface="Public Sans"/>
                <a:ea typeface="Public Sans"/>
                <a:cs typeface="Public Sans"/>
                <a:sym typeface="Public Sans"/>
              </a:rPr>
              <a:t>*Based on internal impact.com figures </a:t>
            </a:r>
            <a:endParaRPr b="0" i="0" sz="900" u="sng" cap="none" strike="noStrike">
              <a:solidFill>
                <a:srgbClr val="0FA1E2"/>
              </a:solidFill>
              <a:latin typeface="Public Sans"/>
              <a:ea typeface="Public Sans"/>
              <a:cs typeface="Public Sans"/>
              <a:sym typeface="Public Sans"/>
            </a:endParaRPr>
          </a:p>
        </p:txBody>
      </p:sp>
      <p:sp>
        <p:nvSpPr>
          <p:cNvPr id="441" name="Google Shape;441;p49"/>
          <p:cNvSpPr txBox="1"/>
          <p:nvPr/>
        </p:nvSpPr>
        <p:spPr>
          <a:xfrm>
            <a:off x="5358425" y="5164025"/>
            <a:ext cx="4297500" cy="1567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Influencers are also growing revenue streams, with methods ranging from merchandise sales to direct payments from platforms like YouTube and TikTok. Many have also become </a:t>
            </a:r>
            <a:r>
              <a:rPr b="0" i="0" lang="en" sz="1300" u="sng" cap="none" strike="noStrike">
                <a:solidFill>
                  <a:schemeClr val="hlink"/>
                </a:solidFill>
                <a:latin typeface="Public Sans"/>
                <a:ea typeface="Public Sans"/>
                <a:cs typeface="Public Sans"/>
                <a:sym typeface="Public Sans"/>
                <a:hlinkClick r:id="rId5"/>
              </a:rPr>
              <a:t>more open to compensation packages</a:t>
            </a:r>
            <a:r>
              <a:rPr b="0" i="0" lang="en" sz="1300" u="none" cap="none" strike="noStrike">
                <a:solidFill>
                  <a:srgbClr val="000000"/>
                </a:solidFill>
                <a:latin typeface="Public Sans"/>
                <a:ea typeface="Public Sans"/>
                <a:cs typeface="Public Sans"/>
                <a:sym typeface="Public Sans"/>
              </a:rPr>
              <a:t> from brand partnerships, including performance-based commissions.</a:t>
            </a:r>
            <a:endParaRPr b="0" baseline="30000" i="0" sz="1300" u="none" cap="none" strike="noStrike">
              <a:solidFill>
                <a:srgbClr val="000000"/>
              </a:solidFill>
              <a:latin typeface="Public Sans"/>
              <a:ea typeface="Public Sans"/>
              <a:cs typeface="Public Sans"/>
              <a:sym typeface="Public Sans"/>
            </a:endParaRPr>
          </a:p>
        </p:txBody>
      </p:sp>
      <p:sp>
        <p:nvSpPr>
          <p:cNvPr id="442" name="Google Shape;442;p49"/>
          <p:cNvSpPr txBox="1"/>
          <p:nvPr/>
        </p:nvSpPr>
        <p:spPr>
          <a:xfrm>
            <a:off x="539125" y="5164015"/>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Creators want to get paid for their work like anyone else. </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pic>
        <p:nvPicPr>
          <p:cNvPr id="447" name="Google Shape;447;p5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48" name="Google Shape;448;p50"/>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49" name="Google Shape;449;p50"/>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Influencer payment models</a:t>
            </a:r>
            <a:endParaRPr b="0" i="0" sz="2000" u="none" cap="none" strike="noStrike">
              <a:solidFill>
                <a:srgbClr val="000000"/>
              </a:solidFill>
              <a:latin typeface="Public Sans"/>
              <a:ea typeface="Public Sans"/>
              <a:cs typeface="Public Sans"/>
              <a:sym typeface="Public Sans"/>
            </a:endParaRPr>
          </a:p>
        </p:txBody>
      </p:sp>
      <p:sp>
        <p:nvSpPr>
          <p:cNvPr id="450" name="Google Shape;450;p50"/>
          <p:cNvSpPr txBox="1"/>
          <p:nvPr/>
        </p:nvSpPr>
        <p:spPr>
          <a:xfrm>
            <a:off x="539050" y="2016625"/>
            <a:ext cx="4340100" cy="1658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While you know what a sponsored post may cost, the mechanics of how creators prefer to be paid depends on who you ask. Most influencers, </a:t>
            </a:r>
            <a:r>
              <a:rPr b="0" i="0" lang="en" sz="1300" u="sng" cap="none" strike="noStrike">
                <a:solidFill>
                  <a:schemeClr val="hlink"/>
                </a:solidFill>
                <a:latin typeface="Public Sans"/>
                <a:ea typeface="Public Sans"/>
                <a:cs typeface="Public Sans"/>
                <a:sym typeface="Public Sans"/>
                <a:hlinkClick r:id="rId5"/>
              </a:rPr>
              <a:t>84 percent</a:t>
            </a:r>
            <a:r>
              <a:rPr b="0" i="0" lang="en" sz="1300" u="none" cap="none" strike="noStrike">
                <a:solidFill>
                  <a:srgbClr val="000000"/>
                </a:solidFill>
                <a:latin typeface="Public Sans"/>
                <a:ea typeface="Public Sans"/>
                <a:cs typeface="Public Sans"/>
                <a:sym typeface="Public Sans"/>
              </a:rPr>
              <a:t>, prefer a flat fee, while 47 percent prefer a hybrid model that combines a flat fee with a performance-based commission structure such as cost-per-action (CPA). </a:t>
            </a:r>
            <a:endParaRPr b="0" i="0" sz="1300" u="none" cap="none" strike="noStrike">
              <a:solidFill>
                <a:srgbClr val="000000"/>
              </a:solidFill>
              <a:latin typeface="Public Sans"/>
              <a:ea typeface="Public Sans"/>
              <a:cs typeface="Public Sans"/>
              <a:sym typeface="Public Sans"/>
            </a:endParaRPr>
          </a:p>
        </p:txBody>
      </p:sp>
      <p:sp>
        <p:nvSpPr>
          <p:cNvPr id="451" name="Google Shape;451;p50"/>
          <p:cNvSpPr txBox="1"/>
          <p:nvPr/>
        </p:nvSpPr>
        <p:spPr>
          <a:xfrm>
            <a:off x="5332925" y="2016626"/>
            <a:ext cx="4340100" cy="4780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Getting the payment model right can create massive growth for your business. Because of its rigid flat-rate commission structure, menswear brand </a:t>
            </a:r>
            <a:r>
              <a:rPr b="0" i="0" lang="en" sz="1300" u="sng" cap="none" strike="noStrike">
                <a:solidFill>
                  <a:schemeClr val="hlink"/>
                </a:solidFill>
                <a:latin typeface="Public Sans"/>
                <a:ea typeface="Public Sans"/>
                <a:cs typeface="Public Sans"/>
                <a:sym typeface="Public Sans"/>
                <a:hlinkClick r:id="rId6"/>
              </a:rPr>
              <a:t>Mizzen+Main</a:t>
            </a:r>
            <a:r>
              <a:rPr b="0" i="0" lang="en" sz="1300" u="none" cap="none" strike="noStrike">
                <a:solidFill>
                  <a:schemeClr val="dk1"/>
                </a:solidFill>
                <a:latin typeface="Public Sans"/>
                <a:ea typeface="Public Sans"/>
                <a:cs typeface="Public Sans"/>
                <a:sym typeface="Public Sans"/>
              </a:rPr>
              <a:t> struggled to optimize its partnerships program with incentives based on the value partners brought to the company. Working with impact.com, the team took full advantage of the platform’s flexible commission options to ensure everyone involved brought their A-game.</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Offering a three percent commission boost for partners using dynamic, performance-based payments encouraged partners to leave rigid commission plans behind. These flexible payment options empowered the business to make the most of each partnership. Mizzen+Main saw a 75 percent year-over-year (YoY) revenue growth thanks to its new partnerships program with impact.com.</a:t>
            </a:r>
            <a:endParaRPr b="0" baseline="30000" i="0" sz="1300" u="none" cap="none" strike="noStrike">
              <a:solidFill>
                <a:schemeClr val="dk1"/>
              </a:solidFill>
              <a:latin typeface="Public Sans"/>
              <a:ea typeface="Public Sans"/>
              <a:cs typeface="Public Sans"/>
              <a:sym typeface="Public Sans"/>
            </a:endParaRPr>
          </a:p>
        </p:txBody>
      </p:sp>
      <p:sp>
        <p:nvSpPr>
          <p:cNvPr id="452" name="Google Shape;452;p50"/>
          <p:cNvSpPr txBox="1"/>
          <p:nvPr/>
        </p:nvSpPr>
        <p:spPr>
          <a:xfrm>
            <a:off x="562523" y="7140900"/>
            <a:ext cx="4470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sp>
        <p:nvSpPr>
          <p:cNvPr id="453" name="Google Shape;453;p50"/>
          <p:cNvSpPr txBox="1"/>
          <p:nvPr/>
        </p:nvSpPr>
        <p:spPr>
          <a:xfrm>
            <a:off x="539125" y="4400715"/>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Aligning compensation with your creators helps you start off on the right foot and motivate their performance.</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pic>
        <p:nvPicPr>
          <p:cNvPr id="458" name="Google Shape;458;p51">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59" name="Google Shape;459;p5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60" name="Google Shape;460;p51"/>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Negotiating rates</a:t>
            </a:r>
            <a:endParaRPr b="0" i="0" sz="2000" u="none" cap="none" strike="noStrike">
              <a:solidFill>
                <a:srgbClr val="000000"/>
              </a:solidFill>
              <a:latin typeface="Public Sans"/>
              <a:ea typeface="Public Sans"/>
              <a:cs typeface="Public Sans"/>
              <a:sym typeface="Public Sans"/>
            </a:endParaRPr>
          </a:p>
        </p:txBody>
      </p:sp>
      <p:sp>
        <p:nvSpPr>
          <p:cNvPr id="461" name="Google Shape;461;p51"/>
          <p:cNvSpPr txBox="1"/>
          <p:nvPr/>
        </p:nvSpPr>
        <p:spPr>
          <a:xfrm>
            <a:off x="539050" y="2016625"/>
            <a:ext cx="4297500" cy="4224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Rates aren’t always set in stone. Negotiating prices will get you the most value out of your campaign.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This doesn’t mean you should lowball your prospective partners. Be honest and realistic about your budget from the start. Offering performance-based incentives like Mizzen+Main can help lower your upfront costs without diminishing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a partner’s take-home pay.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A little negotiation can make a big difference.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By expertly negotiating talent rates for BBQGuys’ #BornToGrill campaign, impact.com secured two additional influencers beyond the original target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of eight. This resulted in 10 extra pieces of custom content and more opportunities to connect with potential customers.</a:t>
            </a:r>
            <a:endParaRPr b="0" i="0" sz="1300" u="none" cap="none" strike="noStrike">
              <a:solidFill>
                <a:srgbClr val="000000"/>
              </a:solidFill>
              <a:latin typeface="Public Sans"/>
              <a:ea typeface="Public Sans"/>
              <a:cs typeface="Public Sans"/>
              <a:sym typeface="Public Sans"/>
            </a:endParaRPr>
          </a:p>
        </p:txBody>
      </p:sp>
      <p:pic>
        <p:nvPicPr>
          <p:cNvPr id="462" name="Google Shape;462;p51"/>
          <p:cNvPicPr preferRelativeResize="0"/>
          <p:nvPr/>
        </p:nvPicPr>
        <p:blipFill rotWithShape="1">
          <a:blip r:embed="rId5">
            <a:alphaModFix/>
          </a:blip>
          <a:srcRect b="0" l="8757" r="24593" t="0"/>
          <a:stretch/>
        </p:blipFill>
        <p:spPr>
          <a:xfrm>
            <a:off x="5414913" y="2723006"/>
            <a:ext cx="3846000" cy="3846000"/>
          </a:xfrm>
          <a:prstGeom prst="ellipse">
            <a:avLst/>
          </a:prstGeom>
          <a:noFill/>
          <a:ln>
            <a:noFill/>
          </a:ln>
        </p:spPr>
      </p:pic>
      <p:sp>
        <p:nvSpPr>
          <p:cNvPr id="463" name="Google Shape;463;p51"/>
          <p:cNvSpPr txBox="1"/>
          <p:nvPr/>
        </p:nvSpPr>
        <p:spPr>
          <a:xfrm>
            <a:off x="562523" y="7140900"/>
            <a:ext cx="4470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id="468" name="Google Shape;468;p52">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69" name="Google Shape;469;p52"/>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70" name="Google Shape;470;p52"/>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Long-term partnerships</a:t>
            </a:r>
            <a:endParaRPr b="0" i="0" sz="2000" u="none" cap="none" strike="noStrike">
              <a:solidFill>
                <a:srgbClr val="000000"/>
              </a:solidFill>
              <a:latin typeface="Public Sans"/>
              <a:ea typeface="Public Sans"/>
              <a:cs typeface="Public Sans"/>
              <a:sym typeface="Public Sans"/>
            </a:endParaRPr>
          </a:p>
        </p:txBody>
      </p:sp>
      <p:sp>
        <p:nvSpPr>
          <p:cNvPr id="471" name="Google Shape;471;p52"/>
          <p:cNvSpPr txBox="1"/>
          <p:nvPr/>
        </p:nvSpPr>
        <p:spPr>
          <a:xfrm>
            <a:off x="539050" y="2016625"/>
            <a:ext cx="4297500" cy="4596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These days, creators rely less on one-off brand relationships to supplement their income. Conversely, influencers and brands have much to gain from building long-term, mutually-beneficial partnerships.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Longer-lasting partnerships incentivize influencers to dive deeper and better understand your brand,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its products, and its story. A deeper understanding enables influencer content to connect better with audiences and drive more sales. However, this approach requires marketers to think differently about influencer partnerships than before.</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For a brand to build sustainable long-term partnerships, it will need to revise its approach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to two factors: compensation and connection.</a:t>
            </a:r>
            <a:endParaRPr b="0" i="0" sz="1300" u="none" cap="none" strike="noStrike">
              <a:solidFill>
                <a:srgbClr val="000000"/>
              </a:solidFill>
              <a:latin typeface="Public Sans"/>
              <a:ea typeface="Public Sans"/>
              <a:cs typeface="Public Sans"/>
              <a:sym typeface="Public Sans"/>
            </a:endParaRPr>
          </a:p>
        </p:txBody>
      </p:sp>
      <p:sp>
        <p:nvSpPr>
          <p:cNvPr id="472" name="Google Shape;472;p52"/>
          <p:cNvSpPr txBox="1"/>
          <p:nvPr/>
        </p:nvSpPr>
        <p:spPr>
          <a:xfrm>
            <a:off x="562523" y="7140900"/>
            <a:ext cx="4470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pic>
        <p:nvPicPr>
          <p:cNvPr id="473" name="Google Shape;473;p52"/>
          <p:cNvPicPr preferRelativeResize="0"/>
          <p:nvPr/>
        </p:nvPicPr>
        <p:blipFill rotWithShape="1">
          <a:blip r:embed="rId5">
            <a:alphaModFix/>
          </a:blip>
          <a:srcRect b="0" l="0" r="0" t="0"/>
          <a:stretch/>
        </p:blipFill>
        <p:spPr>
          <a:xfrm>
            <a:off x="5252175" y="2016625"/>
            <a:ext cx="4313723" cy="414942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cxnSp>
        <p:nvCxnSpPr>
          <p:cNvPr id="478" name="Google Shape;478;p53"/>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pic>
        <p:nvPicPr>
          <p:cNvPr id="479" name="Google Shape;479;p53">
            <a:hlinkClick r:id="rId3"/>
          </p:cNvPr>
          <p:cNvPicPr preferRelativeResize="0"/>
          <p:nvPr/>
        </p:nvPicPr>
        <p:blipFill rotWithShape="1">
          <a:blip r:embed="rId4">
            <a:alphaModFix/>
          </a:blip>
          <a:srcRect b="-30644" l="0" r="0" t="-2884"/>
          <a:stretch/>
        </p:blipFill>
        <p:spPr>
          <a:xfrm>
            <a:off x="4787618" y="479155"/>
            <a:ext cx="1055475" cy="489900"/>
          </a:xfrm>
          <a:prstGeom prst="rect">
            <a:avLst/>
          </a:prstGeom>
          <a:noFill/>
          <a:ln>
            <a:noFill/>
          </a:ln>
        </p:spPr>
      </p:pic>
      <p:cxnSp>
        <p:nvCxnSpPr>
          <p:cNvPr id="480" name="Google Shape;480;p53"/>
          <p:cNvCxnSpPr/>
          <p:nvPr/>
        </p:nvCxnSpPr>
        <p:spPr>
          <a:xfrm>
            <a:off x="9212550" y="7325550"/>
            <a:ext cx="857700" cy="0"/>
          </a:xfrm>
          <a:prstGeom prst="straightConnector1">
            <a:avLst/>
          </a:prstGeom>
          <a:noFill/>
          <a:ln cap="flat" cmpd="sng" w="9525">
            <a:solidFill>
              <a:srgbClr val="000000"/>
            </a:solidFill>
            <a:prstDash val="solid"/>
            <a:round/>
            <a:headEnd len="sm" w="sm" type="none"/>
            <a:tailEnd len="sm" w="sm" type="none"/>
          </a:ln>
        </p:spPr>
      </p:cxnSp>
      <p:sp>
        <p:nvSpPr>
          <p:cNvPr id="481" name="Google Shape;481;p53"/>
          <p:cNvSpPr txBox="1"/>
          <p:nvPr/>
        </p:nvSpPr>
        <p:spPr>
          <a:xfrm>
            <a:off x="4700049" y="7140900"/>
            <a:ext cx="45273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pic>
        <p:nvPicPr>
          <p:cNvPr id="482" name="Google Shape;482;p53"/>
          <p:cNvPicPr preferRelativeResize="0"/>
          <p:nvPr/>
        </p:nvPicPr>
        <p:blipFill rotWithShape="1">
          <a:blip r:embed="rId5">
            <a:alphaModFix/>
          </a:blip>
          <a:srcRect b="16694" l="-63413" r="40183" t="1028"/>
          <a:stretch/>
        </p:blipFill>
        <p:spPr>
          <a:xfrm>
            <a:off x="-4070068" y="-50700"/>
            <a:ext cx="7859400" cy="7873800"/>
          </a:xfrm>
          <a:prstGeom prst="donut">
            <a:avLst>
              <a:gd fmla="val 23234" name="adj"/>
            </a:avLst>
          </a:prstGeom>
          <a:noFill/>
          <a:ln>
            <a:noFill/>
          </a:ln>
        </p:spPr>
      </p:pic>
      <p:sp>
        <p:nvSpPr>
          <p:cNvPr id="483" name="Google Shape;483;p53"/>
          <p:cNvSpPr txBox="1"/>
          <p:nvPr/>
        </p:nvSpPr>
        <p:spPr>
          <a:xfrm>
            <a:off x="4685425" y="1320100"/>
            <a:ext cx="4712100" cy="45666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1" i="0" lang="en" sz="1300" u="none" cap="none" strike="noStrike">
                <a:solidFill>
                  <a:schemeClr val="dk1"/>
                </a:solidFill>
                <a:latin typeface="Public Sans"/>
                <a:ea typeface="Public Sans"/>
                <a:cs typeface="Public Sans"/>
                <a:sym typeface="Public Sans"/>
              </a:rPr>
              <a:t>Compensation:</a:t>
            </a:r>
            <a:r>
              <a:rPr b="0" i="0" lang="en" sz="1300" u="none" cap="none" strike="noStrike">
                <a:solidFill>
                  <a:schemeClr val="dk1"/>
                </a:solidFill>
                <a:latin typeface="Public Sans"/>
                <a:ea typeface="Public Sans"/>
                <a:cs typeface="Public Sans"/>
                <a:sym typeface="Public Sans"/>
              </a:rPr>
              <a:t> Long-term partners aren’t simply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paid for posts. They’re paid for their partnership by increasing the amount and duration of commissions while offering a broader spectrum of rewards.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Like many during the pandemic, the Reef footwear brand turned to influencers to reduce media production costs. However, it did more than just launch a few one-off influencer campaigns. It launched </a:t>
            </a:r>
            <a:r>
              <a:rPr b="0" i="0" lang="en" sz="1300" u="sng" cap="none" strike="noStrike">
                <a:solidFill>
                  <a:schemeClr val="hlink"/>
                </a:solidFill>
                <a:latin typeface="Public Sans"/>
                <a:ea typeface="Public Sans"/>
                <a:cs typeface="Public Sans"/>
                <a:sym typeface="Public Sans"/>
                <a:hlinkClick r:id="rId6"/>
              </a:rPr>
              <a:t>Advocates of Capture</a:t>
            </a:r>
            <a:r>
              <a:rPr b="0" i="0" lang="en" sz="1300" u="none" cap="none" strike="noStrike">
                <a:solidFill>
                  <a:schemeClr val="dk1"/>
                </a:solidFill>
                <a:latin typeface="Public Sans"/>
                <a:ea typeface="Public Sans"/>
                <a:cs typeface="Public Sans"/>
                <a:sym typeface="Public Sans"/>
              </a:rPr>
              <a:t>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in 2021 as an internal agency with 13 content creators paid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a yearly retainer.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Rather than juggling several brands, these influencers became expert ambassadors for Reef. This strategy freed Reef of production costs and provided their influencers with a stable income.</a:t>
            </a:r>
            <a:endParaRPr b="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pic>
        <p:nvPicPr>
          <p:cNvPr id="488" name="Google Shape;488;p5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489" name="Google Shape;489;p54"/>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490" name="Google Shape;490;p54"/>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Long-term partnerships</a:t>
            </a:r>
            <a:endParaRPr b="0" i="0" sz="2000" u="none" cap="none" strike="noStrike">
              <a:solidFill>
                <a:srgbClr val="000000"/>
              </a:solidFill>
              <a:latin typeface="Public Sans"/>
              <a:ea typeface="Public Sans"/>
              <a:cs typeface="Public Sans"/>
              <a:sym typeface="Public Sans"/>
            </a:endParaRPr>
          </a:p>
        </p:txBody>
      </p:sp>
      <p:sp>
        <p:nvSpPr>
          <p:cNvPr id="491" name="Google Shape;491;p54"/>
          <p:cNvSpPr txBox="1"/>
          <p:nvPr/>
        </p:nvSpPr>
        <p:spPr>
          <a:xfrm>
            <a:off x="539050" y="2016625"/>
            <a:ext cx="4297500" cy="39699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rgbClr val="000000"/>
                </a:solidFill>
                <a:latin typeface="Public Sans"/>
                <a:ea typeface="Public Sans"/>
                <a:cs typeface="Public Sans"/>
                <a:sym typeface="Public Sans"/>
              </a:rPr>
              <a:t>Connection: </a:t>
            </a:r>
            <a:r>
              <a:rPr b="0" i="0" lang="en" sz="1300" u="none" cap="none" strike="noStrike">
                <a:solidFill>
                  <a:srgbClr val="000000"/>
                </a:solidFill>
                <a:latin typeface="Public Sans"/>
                <a:ea typeface="Public Sans"/>
                <a:cs typeface="Public Sans"/>
                <a:sym typeface="Public Sans"/>
              </a:rPr>
              <a:t>True partnerships differ from financially motivated relationships encouraged by one-off influencer campaigns. Instead, brands form meaningful relationships with influencers that give them a sense of equity and trust.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In 2019, </a:t>
            </a:r>
            <a:r>
              <a:rPr b="0" i="0" lang="en" sz="1300" u="sng" cap="none" strike="noStrike">
                <a:solidFill>
                  <a:schemeClr val="hlink"/>
                </a:solidFill>
                <a:latin typeface="Public Sans"/>
                <a:ea typeface="Public Sans"/>
                <a:cs typeface="Public Sans"/>
                <a:sym typeface="Public Sans"/>
                <a:hlinkClick r:id="rId5"/>
              </a:rPr>
              <a:t>L’Oreal</a:t>
            </a:r>
            <a:r>
              <a:rPr b="0" i="0" lang="en" sz="1300" u="none" cap="none" strike="noStrike">
                <a:solidFill>
                  <a:srgbClr val="000000"/>
                </a:solidFill>
                <a:latin typeface="Public Sans"/>
                <a:ea typeface="Public Sans"/>
                <a:cs typeface="Public Sans"/>
                <a:sym typeface="Public Sans"/>
              </a:rPr>
              <a:t> published a value charter for its influencers to forge stronger connections with its partners using transparency. This charter outlines both parties’ commitments and shared values, including respect, tolerance, and inclusion. According to the charter, this represents “a mutual commitment to engage in a genuine relationship in which both [L’Oreal’s] values and those of the influencers are aligned and in harmony.”</a:t>
            </a:r>
            <a:endParaRPr b="0" baseline="3000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p:txBody>
      </p:sp>
      <p:pic>
        <p:nvPicPr>
          <p:cNvPr id="492" name="Google Shape;492;p54"/>
          <p:cNvPicPr preferRelativeResize="0"/>
          <p:nvPr/>
        </p:nvPicPr>
        <p:blipFill rotWithShape="1">
          <a:blip r:embed="rId6">
            <a:alphaModFix/>
          </a:blip>
          <a:srcRect b="0" l="0" r="0" t="16261"/>
          <a:stretch/>
        </p:blipFill>
        <p:spPr>
          <a:xfrm>
            <a:off x="5377475" y="1979400"/>
            <a:ext cx="4182425" cy="4007127"/>
          </a:xfrm>
          <a:prstGeom prst="rect">
            <a:avLst/>
          </a:prstGeom>
          <a:noFill/>
          <a:ln>
            <a:noFill/>
          </a:ln>
        </p:spPr>
      </p:pic>
      <p:sp>
        <p:nvSpPr>
          <p:cNvPr id="493" name="Google Shape;493;p54"/>
          <p:cNvSpPr txBox="1"/>
          <p:nvPr/>
        </p:nvSpPr>
        <p:spPr>
          <a:xfrm>
            <a:off x="562523" y="7140900"/>
            <a:ext cx="4470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Navigate influencer compensation and build lasting relationships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pic>
        <p:nvPicPr>
          <p:cNvPr id="498" name="Google Shape;498;p55">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499" name="Google Shape;499;p55"/>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7</a:t>
            </a:r>
            <a:endParaRPr b="0" i="0" sz="1300" u="none" cap="none" strike="noStrike">
              <a:solidFill>
                <a:schemeClr val="dk1"/>
              </a:solidFill>
              <a:latin typeface="Public Sans Light"/>
              <a:ea typeface="Public Sans Light"/>
              <a:cs typeface="Public Sans Light"/>
              <a:sym typeface="Public Sans Light"/>
            </a:endParaRPr>
          </a:p>
        </p:txBody>
      </p:sp>
      <p:pic>
        <p:nvPicPr>
          <p:cNvPr id="500" name="Google Shape;500;p55"/>
          <p:cNvPicPr preferRelativeResize="0"/>
          <p:nvPr/>
        </p:nvPicPr>
        <p:blipFill rotWithShape="1">
          <a:blip r:embed="rId5">
            <a:alphaModFix/>
          </a:blip>
          <a:srcRect b="25152" l="11484" r="21590" t="30210"/>
          <a:stretch/>
        </p:blipFill>
        <p:spPr>
          <a:xfrm>
            <a:off x="5278100" y="2984994"/>
            <a:ext cx="4070100" cy="4070100"/>
          </a:xfrm>
          <a:prstGeom prst="ellipse">
            <a:avLst/>
          </a:prstGeom>
          <a:noFill/>
          <a:ln>
            <a:noFill/>
          </a:ln>
        </p:spPr>
      </p:pic>
      <p:sp>
        <p:nvSpPr>
          <p:cNvPr id="501" name="Google Shape;501;p55"/>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Brands that got influencer marketing right</a:t>
            </a:r>
            <a:endParaRPr b="0" i="0" sz="1200" u="none" cap="none" strike="noStrike">
              <a:solidFill>
                <a:schemeClr val="dk1"/>
              </a:solidFill>
              <a:latin typeface="Public Sans"/>
              <a:ea typeface="Public Sans"/>
              <a:cs typeface="Public Sans"/>
              <a:sym typeface="Public Sans"/>
            </a:endParaRPr>
          </a:p>
        </p:txBody>
      </p:sp>
      <p:sp>
        <p:nvSpPr>
          <p:cNvPr id="502" name="Google Shape;502;p55"/>
          <p:cNvSpPr txBox="1"/>
          <p:nvPr/>
        </p:nvSpPr>
        <p:spPr>
          <a:xfrm>
            <a:off x="539125" y="2402651"/>
            <a:ext cx="4158000" cy="17340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Influencer marketing can amplify brand messaging cost-effectively. The following brands partnered with impact.com to build strong influencer campaigns that reached millions. </a:t>
            </a:r>
            <a:endParaRPr b="0" i="0" sz="1300" u="none" cap="none" strike="noStrike">
              <a:solidFill>
                <a:schemeClr val="dk1"/>
              </a:solidFill>
              <a:latin typeface="Public Sans"/>
              <a:ea typeface="Public Sans"/>
              <a:cs typeface="Public Sans"/>
              <a:sym typeface="Public Sans"/>
            </a:endParaRPr>
          </a:p>
        </p:txBody>
      </p:sp>
      <p:sp>
        <p:nvSpPr>
          <p:cNvPr id="503" name="Google Shape;503;p55"/>
          <p:cNvSpPr txBox="1"/>
          <p:nvPr/>
        </p:nvSpPr>
        <p:spPr>
          <a:xfrm>
            <a:off x="539125" y="4070090"/>
            <a:ext cx="4158000" cy="985500"/>
          </a:xfrm>
          <a:prstGeom prst="rect">
            <a:avLst/>
          </a:prstGeom>
          <a:noFill/>
          <a:ln>
            <a:noFill/>
          </a:ln>
        </p:spPr>
        <p:txBody>
          <a:bodyPr anchorCtr="0" anchor="t" bIns="113100" lIns="113100" spcFirstLastPara="1" rIns="113100" wrap="square" tIns="113100">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F77300"/>
                </a:solidFill>
                <a:latin typeface="Public Sans SemiBold"/>
                <a:ea typeface="Public Sans SemiBold"/>
                <a:cs typeface="Public Sans SemiBold"/>
                <a:sym typeface="Public Sans SemiBold"/>
              </a:rPr>
              <a:t>A mix of the right tools, talent, </a:t>
            </a:r>
            <a:br>
              <a:rPr b="0" i="0" lang="en" sz="1800" u="none" cap="none" strike="noStrike">
                <a:solidFill>
                  <a:srgbClr val="F77300"/>
                </a:solidFill>
                <a:latin typeface="Public Sans SemiBold"/>
                <a:ea typeface="Public Sans SemiBold"/>
                <a:cs typeface="Public Sans SemiBold"/>
                <a:sym typeface="Public Sans SemiBold"/>
              </a:rPr>
            </a:br>
            <a:r>
              <a:rPr b="0" i="0" lang="en" sz="1800" u="none" cap="none" strike="noStrike">
                <a:solidFill>
                  <a:srgbClr val="F77300"/>
                </a:solidFill>
                <a:latin typeface="Public Sans SemiBold"/>
                <a:ea typeface="Public Sans SemiBold"/>
                <a:cs typeface="Public Sans SemiBold"/>
                <a:sym typeface="Public Sans SemiBold"/>
              </a:rPr>
              <a:t>and strategy can make all the difference. </a:t>
            </a:r>
            <a:endParaRPr b="0" i="0" sz="1800" u="none" cap="none" strike="noStrike">
              <a:solidFill>
                <a:srgbClr val="F77300"/>
              </a:solidFill>
              <a:latin typeface="Public Sans SemiBold"/>
              <a:ea typeface="Public Sans SemiBold"/>
              <a:cs typeface="Public Sans SemiBold"/>
              <a:sym typeface="Public Sans SemiBo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pic>
        <p:nvPicPr>
          <p:cNvPr id="508" name="Google Shape;508;p5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509" name="Google Shape;509;p5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10" name="Google Shape;510;p56"/>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Coach</a:t>
            </a:r>
            <a:endParaRPr b="0" i="0" sz="1600" u="none" cap="none" strike="noStrike">
              <a:solidFill>
                <a:srgbClr val="F5333F"/>
              </a:solidFill>
              <a:latin typeface="Public Sans"/>
              <a:ea typeface="Public Sans"/>
              <a:cs typeface="Public Sans"/>
              <a:sym typeface="Public Sans"/>
            </a:endParaRPr>
          </a:p>
        </p:txBody>
      </p:sp>
      <p:sp>
        <p:nvSpPr>
          <p:cNvPr id="511" name="Google Shape;511;p56"/>
          <p:cNvSpPr txBox="1"/>
          <p:nvPr/>
        </p:nvSpPr>
        <p:spPr>
          <a:xfrm>
            <a:off x="539050" y="1926875"/>
            <a:ext cx="4490100" cy="462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 partnership with Interparfums Luxury Brands Inc., the fashion brand </a:t>
            </a:r>
            <a:r>
              <a:rPr b="0" i="0" lang="en" sz="1300" u="sng" cap="none" strike="noStrike">
                <a:solidFill>
                  <a:schemeClr val="hlink"/>
                </a:solidFill>
                <a:latin typeface="Public Sans"/>
                <a:ea typeface="Public Sans"/>
                <a:cs typeface="Public Sans"/>
                <a:sym typeface="Public Sans"/>
                <a:hlinkClick r:id="rId5"/>
              </a:rPr>
              <a:t>Coach</a:t>
            </a:r>
            <a:r>
              <a:rPr b="0" i="0" lang="en" sz="1300" u="none" cap="none" strike="noStrike">
                <a:solidFill>
                  <a:schemeClr val="dk1"/>
                </a:solidFill>
                <a:latin typeface="Public Sans"/>
                <a:ea typeface="Public Sans"/>
                <a:cs typeface="Public Sans"/>
                <a:sym typeface="Public Sans"/>
              </a:rPr>
              <a:t> launched a youthful new scent called Coach Dreams Sunset. To reach its intended audience of teens and twenty-somethings and build buzz for the new fragrance, Coach wanted to bring its perfume to life through the eyes of the youth.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Coach recruited 16 influencers from the macro, mid, and micro-tiers. The team encouraged creators to explore with their best friends and document the day with the fragrance on social media.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The Coach team provided a brief featuring inspirational ideas for day trips, content ideas, fragrance notes, and packaging details. Additionally, Coach sent free fragrances (product seeding) to 40 micro- and nano-influencers across the U.S. hoping they’d create content about the product.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512" name="Google Shape;512;p56"/>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Brands that got influencer marketing right</a:t>
            </a:r>
            <a:endParaRPr b="0" i="0" sz="1100" u="none" cap="none" strike="noStrike">
              <a:solidFill>
                <a:schemeClr val="dk1"/>
              </a:solidFill>
              <a:latin typeface="Public Sans Light"/>
              <a:ea typeface="Public Sans Light"/>
              <a:cs typeface="Public Sans Light"/>
              <a:sym typeface="Public Sans Light"/>
            </a:endParaRPr>
          </a:p>
        </p:txBody>
      </p:sp>
      <p:sp>
        <p:nvSpPr>
          <p:cNvPr id="513" name="Google Shape;513;p56"/>
          <p:cNvSpPr txBox="1"/>
          <p:nvPr/>
        </p:nvSpPr>
        <p:spPr>
          <a:xfrm>
            <a:off x="5332925" y="1926875"/>
            <a:ext cx="4340100" cy="1355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 just three months, impact.com helped Coach generate 211 pieces of UGC, reaching 2.3 million users on social media. The product seeding strategy exceeded expectations, with 83 percent of those influencers posting content.</a:t>
            </a:r>
            <a:endParaRPr b="0" baseline="30000" i="0" sz="1300" u="none" cap="none" strike="noStrike">
              <a:solidFill>
                <a:schemeClr val="dk1"/>
              </a:solidFill>
              <a:latin typeface="Public Sans"/>
              <a:ea typeface="Public Sans"/>
              <a:cs typeface="Public Sans"/>
              <a:sym typeface="Public Sans"/>
            </a:endParaRPr>
          </a:p>
        </p:txBody>
      </p:sp>
      <p:pic>
        <p:nvPicPr>
          <p:cNvPr id="514" name="Google Shape;514;p56"/>
          <p:cNvPicPr preferRelativeResize="0"/>
          <p:nvPr/>
        </p:nvPicPr>
        <p:blipFill rotWithShape="1">
          <a:blip r:embed="rId6">
            <a:alphaModFix/>
          </a:blip>
          <a:srcRect b="33811" l="14614" r="6725" t="6543"/>
          <a:stretch/>
        </p:blipFill>
        <p:spPr>
          <a:xfrm>
            <a:off x="5550600" y="3726600"/>
            <a:ext cx="3904749" cy="4045801"/>
          </a:xfrm>
          <a:prstGeom prst="rect">
            <a:avLst/>
          </a:prstGeom>
          <a:noFill/>
          <a:ln>
            <a:noFill/>
          </a:ln>
        </p:spPr>
      </p:pic>
      <p:sp>
        <p:nvSpPr>
          <p:cNvPr id="515" name="Google Shape;515;p56"/>
          <p:cNvSpPr txBox="1"/>
          <p:nvPr/>
        </p:nvSpPr>
        <p:spPr>
          <a:xfrm>
            <a:off x="7955505" y="3956225"/>
            <a:ext cx="1312800" cy="323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900"/>
              <a:buFont typeface="Arial"/>
              <a:buNone/>
            </a:pPr>
            <a:r>
              <a:rPr b="0" i="0" lang="en" sz="900" u="none" cap="none" strike="noStrike">
                <a:solidFill>
                  <a:srgbClr val="666666"/>
                </a:solidFill>
                <a:latin typeface="Public Sans Light"/>
                <a:ea typeface="Public Sans Light"/>
                <a:cs typeface="Public Sans Light"/>
                <a:sym typeface="Public Sans Light"/>
              </a:rPr>
              <a:t>@__aniam</a:t>
            </a:r>
            <a:endParaRPr b="0" i="0" sz="900" u="none" cap="none" strike="noStrike">
              <a:solidFill>
                <a:srgbClr val="666666"/>
              </a:solidFill>
              <a:latin typeface="Public Sans Light"/>
              <a:ea typeface="Public Sans Light"/>
              <a:cs typeface="Public Sans Light"/>
              <a:sym typeface="Public Sans Light"/>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pic>
        <p:nvPicPr>
          <p:cNvPr id="520" name="Google Shape;520;p57">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521" name="Google Shape;521;p57"/>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22" name="Google Shape;522;p57"/>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Bowlero</a:t>
            </a:r>
            <a:endParaRPr b="0" i="0" sz="1600" u="none" cap="none" strike="noStrike">
              <a:solidFill>
                <a:srgbClr val="F5333F"/>
              </a:solidFill>
              <a:latin typeface="Public Sans"/>
              <a:ea typeface="Public Sans"/>
              <a:cs typeface="Public Sans"/>
              <a:sym typeface="Public Sans"/>
            </a:endParaRPr>
          </a:p>
        </p:txBody>
      </p:sp>
      <p:sp>
        <p:nvSpPr>
          <p:cNvPr id="523" name="Google Shape;523;p57"/>
          <p:cNvSpPr txBox="1"/>
          <p:nvPr/>
        </p:nvSpPr>
        <p:spPr>
          <a:xfrm>
            <a:off x="539050" y="1926875"/>
            <a:ext cx="4490100" cy="462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As the largest owner and operator of bowling centers worldwide, </a:t>
            </a:r>
            <a:r>
              <a:rPr b="0" i="0" lang="en" sz="1300" u="sng" cap="none" strike="noStrike">
                <a:solidFill>
                  <a:schemeClr val="hlink"/>
                </a:solidFill>
                <a:latin typeface="Public Sans"/>
                <a:ea typeface="Public Sans"/>
                <a:cs typeface="Public Sans"/>
                <a:sym typeface="Public Sans"/>
                <a:hlinkClick r:id="rId5"/>
              </a:rPr>
              <a:t>Bowlero</a:t>
            </a:r>
            <a:r>
              <a:rPr b="0" i="0" lang="en" sz="1300" u="none" cap="none" strike="noStrike">
                <a:solidFill>
                  <a:schemeClr val="dk1"/>
                </a:solidFill>
                <a:latin typeface="Public Sans"/>
                <a:ea typeface="Public Sans"/>
                <a:cs typeface="Public Sans"/>
                <a:sym typeface="Public Sans"/>
              </a:rPr>
              <a:t> wanted to drive bookings by communicating its unforgettable guest experience to an audience of bowlers, foodies, and nightlife lovers. With the help of the impact.com’s creator managed services team, Bowlero launched an influencer campaign on TikTok and Instagram to showcase that experience and direct users to Bowlero’s booking site using unique tracking links.</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The campaign doubled the expected impressions, achieving more than 4.4 million. The team also quadrupled the expected reach of the campaign, with an audience of 2.8 million. Users engaged with the 56 pieces of influencer content at a rate of 6.7 percent—</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2 percent higher than the industry standard.</a:t>
            </a:r>
            <a:r>
              <a:rPr b="0" baseline="30000" i="0" lang="en" sz="1300" u="none" cap="none" strike="noStrike">
                <a:solidFill>
                  <a:schemeClr val="dk1"/>
                </a:solidFill>
                <a:latin typeface="Public Sans"/>
                <a:ea typeface="Public Sans"/>
                <a:cs typeface="Public Sans"/>
                <a:sym typeface="Public Sans"/>
              </a:rPr>
              <a:t>57</a:t>
            </a:r>
            <a:endParaRPr b="0" baseline="30000" i="0" sz="1300" u="none" cap="none" strike="noStrike">
              <a:solidFill>
                <a:schemeClr val="dk1"/>
              </a:solidFill>
              <a:latin typeface="Public Sans"/>
              <a:ea typeface="Public Sans"/>
              <a:cs typeface="Public Sans"/>
              <a:sym typeface="Public Sans"/>
            </a:endParaRPr>
          </a:p>
        </p:txBody>
      </p:sp>
      <p:sp>
        <p:nvSpPr>
          <p:cNvPr id="524" name="Google Shape;524;p57"/>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Brands that got influencer marketing right</a:t>
            </a:r>
            <a:endParaRPr b="0" i="0" sz="1100" u="none" cap="none" strike="noStrike">
              <a:solidFill>
                <a:schemeClr val="dk1"/>
              </a:solidFill>
              <a:latin typeface="Public Sans Light"/>
              <a:ea typeface="Public Sans Light"/>
              <a:cs typeface="Public Sans Light"/>
              <a:sym typeface="Public Sans Light"/>
            </a:endParaRPr>
          </a:p>
        </p:txBody>
      </p:sp>
      <p:sp>
        <p:nvSpPr>
          <p:cNvPr id="525" name="Google Shape;525;p57"/>
          <p:cNvSpPr/>
          <p:nvPr/>
        </p:nvSpPr>
        <p:spPr>
          <a:xfrm>
            <a:off x="5542307" y="20783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26" name="Google Shape;526;p57"/>
          <p:cNvPicPr preferRelativeResize="0"/>
          <p:nvPr/>
        </p:nvPicPr>
        <p:blipFill rotWithShape="1">
          <a:blip r:embed="rId6">
            <a:alphaModFix/>
          </a:blip>
          <a:srcRect b="17729" l="0" r="0" t="7267"/>
          <a:stretch/>
        </p:blipFill>
        <p:spPr>
          <a:xfrm>
            <a:off x="5662200" y="2192875"/>
            <a:ext cx="3497400" cy="3497400"/>
          </a:xfrm>
          <a:prstGeom prst="ellipse">
            <a:avLst/>
          </a:prstGeom>
          <a:noFill/>
          <a:ln>
            <a:noFill/>
          </a:ln>
        </p:spPr>
      </p:pic>
      <p:sp>
        <p:nvSpPr>
          <p:cNvPr id="527" name="Google Shape;527;p57"/>
          <p:cNvSpPr txBox="1"/>
          <p:nvPr/>
        </p:nvSpPr>
        <p:spPr>
          <a:xfrm>
            <a:off x="7955505" y="5997675"/>
            <a:ext cx="1312800" cy="323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900"/>
              <a:buFont typeface="Arial"/>
              <a:buNone/>
            </a:pPr>
            <a:r>
              <a:rPr b="0" i="0" lang="en" sz="900" u="none" cap="none" strike="noStrike">
                <a:solidFill>
                  <a:srgbClr val="666666"/>
                </a:solidFill>
                <a:latin typeface="Public Sans Light"/>
                <a:ea typeface="Public Sans Light"/>
                <a:cs typeface="Public Sans Light"/>
                <a:sym typeface="Public Sans Light"/>
              </a:rPr>
              <a:t>@</a:t>
            </a:r>
            <a:r>
              <a:rPr b="0" i="0" lang="en" sz="850" u="none" cap="none" strike="noStrike">
                <a:solidFill>
                  <a:srgbClr val="666666"/>
                </a:solidFill>
                <a:highlight>
                  <a:srgbClr val="FFFFFF"/>
                </a:highlight>
                <a:latin typeface="Roboto"/>
                <a:ea typeface="Roboto"/>
                <a:cs typeface="Roboto"/>
                <a:sym typeface="Roboto"/>
              </a:rPr>
              <a:t>elizabethelias</a:t>
            </a:r>
            <a:endParaRPr b="0" i="0" sz="900" u="none" cap="none" strike="noStrike">
              <a:solidFill>
                <a:srgbClr val="666666"/>
              </a:solidFill>
              <a:latin typeface="Public Sans Light"/>
              <a:ea typeface="Public Sans Light"/>
              <a:cs typeface="Public Sans Light"/>
              <a:sym typeface="Public Sans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p22">
            <a:hlinkClick r:id="rId3"/>
          </p:cNvPr>
          <p:cNvPicPr preferRelativeResize="0"/>
          <p:nvPr/>
        </p:nvPicPr>
        <p:blipFill rotWithShape="1">
          <a:blip r:embed="rId4">
            <a:alphaModFix/>
          </a:blip>
          <a:srcRect b="-30644" l="0" r="0" t="-2884"/>
          <a:stretch/>
        </p:blipFill>
        <p:spPr>
          <a:xfrm>
            <a:off x="649467" y="479155"/>
            <a:ext cx="1055475" cy="489900"/>
          </a:xfrm>
          <a:prstGeom prst="rect">
            <a:avLst/>
          </a:prstGeom>
          <a:noFill/>
          <a:ln>
            <a:noFill/>
          </a:ln>
        </p:spPr>
      </p:pic>
      <p:sp>
        <p:nvSpPr>
          <p:cNvPr id="106" name="Google Shape;106;p22"/>
          <p:cNvSpPr txBox="1"/>
          <p:nvPr/>
        </p:nvSpPr>
        <p:spPr>
          <a:xfrm>
            <a:off x="529987"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Creators aren’t new, but they’re evolving</a:t>
            </a:r>
            <a:endParaRPr b="0" i="0" sz="1200" u="none" cap="none" strike="noStrike">
              <a:solidFill>
                <a:schemeClr val="dk1"/>
              </a:solidFill>
              <a:latin typeface="Public Sans"/>
              <a:ea typeface="Public Sans"/>
              <a:cs typeface="Public Sans"/>
              <a:sym typeface="Public Sans"/>
            </a:endParaRPr>
          </a:p>
        </p:txBody>
      </p:sp>
      <p:sp>
        <p:nvSpPr>
          <p:cNvPr id="107" name="Google Shape;107;p22"/>
          <p:cNvSpPr txBox="1"/>
          <p:nvPr/>
        </p:nvSpPr>
        <p:spPr>
          <a:xfrm>
            <a:off x="561985"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1</a:t>
            </a:r>
            <a:endParaRPr b="0" i="0" sz="1300" u="none" cap="none" strike="noStrike">
              <a:solidFill>
                <a:schemeClr val="dk1"/>
              </a:solidFill>
              <a:latin typeface="Public Sans Light"/>
              <a:ea typeface="Public Sans Light"/>
              <a:cs typeface="Public Sans Light"/>
              <a:sym typeface="Public Sans Light"/>
            </a:endParaRPr>
          </a:p>
        </p:txBody>
      </p:sp>
      <p:pic>
        <p:nvPicPr>
          <p:cNvPr id="108" name="Google Shape;108;p22"/>
          <p:cNvPicPr preferRelativeResize="0"/>
          <p:nvPr/>
        </p:nvPicPr>
        <p:blipFill rotWithShape="1">
          <a:blip r:embed="rId5">
            <a:alphaModFix/>
          </a:blip>
          <a:srcRect b="0" l="20389" r="12911" t="0"/>
          <a:stretch/>
        </p:blipFill>
        <p:spPr>
          <a:xfrm>
            <a:off x="5278100" y="2984994"/>
            <a:ext cx="4070100" cy="4070100"/>
          </a:xfrm>
          <a:prstGeom prst="ellipse">
            <a:avLst/>
          </a:prstGeom>
          <a:noFill/>
          <a:ln>
            <a:noFill/>
          </a:ln>
        </p:spPr>
      </p:pic>
      <p:sp>
        <p:nvSpPr>
          <p:cNvPr id="109" name="Google Shape;109;p22"/>
          <p:cNvSpPr txBox="1"/>
          <p:nvPr/>
        </p:nvSpPr>
        <p:spPr>
          <a:xfrm>
            <a:off x="538000" y="2376300"/>
            <a:ext cx="4158000" cy="42765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Creators can engage audiences as a range of players, including: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0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Content creators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Bloggers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Celebrities </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Key opinion leaders (KOLs)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Subject matter experts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5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To name a few.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00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Influencer marketing engages audiences, drives brand awareness, and guides consumer purchasing decisions through product placement and endorsements. It puts the reach and authenticity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of a creator to work for your brand.</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1500"/>
              </a:spcBef>
              <a:spcAft>
                <a:spcPts val="15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pic>
        <p:nvPicPr>
          <p:cNvPr id="532" name="Google Shape;532;p58">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533" name="Google Shape;533;p58"/>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34" name="Google Shape;534;p58"/>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Vivino</a:t>
            </a:r>
            <a:endParaRPr b="0" i="0" sz="1600" u="none" cap="none" strike="noStrike">
              <a:solidFill>
                <a:srgbClr val="F5333F"/>
              </a:solidFill>
              <a:latin typeface="Public Sans"/>
              <a:ea typeface="Public Sans"/>
              <a:cs typeface="Public Sans"/>
              <a:sym typeface="Public Sans"/>
            </a:endParaRPr>
          </a:p>
        </p:txBody>
      </p:sp>
      <p:sp>
        <p:nvSpPr>
          <p:cNvPr id="535" name="Google Shape;535;p58"/>
          <p:cNvSpPr txBox="1"/>
          <p:nvPr/>
        </p:nvSpPr>
        <p:spPr>
          <a:xfrm>
            <a:off x="539050" y="1926875"/>
            <a:ext cx="4490100" cy="462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sng" cap="none" strike="noStrike">
                <a:solidFill>
                  <a:schemeClr val="hlink"/>
                </a:solidFill>
                <a:latin typeface="Public Sans"/>
                <a:ea typeface="Public Sans"/>
                <a:cs typeface="Public Sans"/>
                <a:sym typeface="Public Sans"/>
                <a:hlinkClick r:id="rId5"/>
              </a:rPr>
              <a:t>Vivino</a:t>
            </a:r>
            <a:r>
              <a:rPr b="0" i="0" lang="en" sz="1300" u="none" cap="none" strike="noStrike">
                <a:solidFill>
                  <a:schemeClr val="dk1"/>
                </a:solidFill>
                <a:latin typeface="Public Sans"/>
                <a:ea typeface="Public Sans"/>
                <a:cs typeface="Public Sans"/>
                <a:sym typeface="Public Sans"/>
              </a:rPr>
              <a:t>, the world's largest online wine marketplace, wanted to educate wine drinkers in a fun and approachable way. So, the company turned to impact.com’s team to identify the right mix of creators to create high-quality content promoting its unique app features. impact.com also amplified posts that drove traffic to the Vivino website.</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The impact.com team developed, built, and expanded Vivino’s influencer program using a diverse mix of influencer tiers with powerful content production capabilities. Ultimately, impact.com’s influencer strategy doubled Vivino’s previous performance, achieving 1.36m impressions and more than 11k clicks. Partnering with micro-influencers with loyal audiences led to a strong engagement rate, while mid-tier influencers captured vital impressions.</a:t>
            </a:r>
            <a:endParaRPr b="0" baseline="30000" i="0" sz="1300" u="none" cap="none" strike="noStrike">
              <a:solidFill>
                <a:schemeClr val="dk1"/>
              </a:solidFill>
              <a:latin typeface="Public Sans"/>
              <a:ea typeface="Public Sans"/>
              <a:cs typeface="Public Sans"/>
              <a:sym typeface="Public Sans"/>
            </a:endParaRPr>
          </a:p>
        </p:txBody>
      </p:sp>
      <p:sp>
        <p:nvSpPr>
          <p:cNvPr id="536" name="Google Shape;536;p58"/>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Brands that got influencer marketing right</a:t>
            </a:r>
            <a:endParaRPr b="0" i="0" sz="1100" u="none" cap="none" strike="noStrike">
              <a:solidFill>
                <a:schemeClr val="dk1"/>
              </a:solidFill>
              <a:latin typeface="Public Sans Light"/>
              <a:ea typeface="Public Sans Light"/>
              <a:cs typeface="Public Sans Light"/>
              <a:sym typeface="Public Sans Light"/>
            </a:endParaRPr>
          </a:p>
        </p:txBody>
      </p:sp>
      <p:sp>
        <p:nvSpPr>
          <p:cNvPr id="537" name="Google Shape;537;p58"/>
          <p:cNvSpPr/>
          <p:nvPr/>
        </p:nvSpPr>
        <p:spPr>
          <a:xfrm>
            <a:off x="5542307" y="2078395"/>
            <a:ext cx="3726000" cy="3726000"/>
          </a:xfrm>
          <a:prstGeom prst="ellipse">
            <a:avLst/>
          </a:prstGeom>
          <a:noFill/>
          <a:ln cap="flat" cmpd="sng" w="28575">
            <a:solidFill>
              <a:srgbClr val="F773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8" name="Google Shape;538;p58"/>
          <p:cNvSpPr/>
          <p:nvPr/>
        </p:nvSpPr>
        <p:spPr>
          <a:xfrm>
            <a:off x="5668884" y="2192877"/>
            <a:ext cx="3497400" cy="3497400"/>
          </a:xfrm>
          <a:prstGeom prst="ellipse">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39" name="Google Shape;539;p58"/>
          <p:cNvPicPr preferRelativeResize="0"/>
          <p:nvPr/>
        </p:nvPicPr>
        <p:blipFill rotWithShape="1">
          <a:blip r:embed="rId6">
            <a:alphaModFix/>
          </a:blip>
          <a:srcRect b="0" l="29750" r="0" t="8307"/>
          <a:stretch/>
        </p:blipFill>
        <p:spPr>
          <a:xfrm>
            <a:off x="6008025" y="2156925"/>
            <a:ext cx="5038602" cy="493252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pic>
        <p:nvPicPr>
          <p:cNvPr id="544" name="Google Shape;544;p59">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545" name="Google Shape;545;p59"/>
          <p:cNvSpPr txBox="1"/>
          <p:nvPr/>
        </p:nvSpPr>
        <p:spPr>
          <a:xfrm>
            <a:off x="563122" y="1313543"/>
            <a:ext cx="21741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Public Sans Light"/>
                <a:ea typeface="Public Sans Light"/>
                <a:cs typeface="Public Sans Light"/>
                <a:sym typeface="Public Sans Light"/>
              </a:rPr>
              <a:t>CHAPTER 8</a:t>
            </a:r>
            <a:endParaRPr b="0" i="0" sz="1300" u="none" cap="none" strike="noStrike">
              <a:solidFill>
                <a:schemeClr val="dk1"/>
              </a:solidFill>
              <a:latin typeface="Public Sans Light"/>
              <a:ea typeface="Public Sans Light"/>
              <a:cs typeface="Public Sans Light"/>
              <a:sym typeface="Public Sans Light"/>
            </a:endParaRPr>
          </a:p>
        </p:txBody>
      </p:sp>
      <p:sp>
        <p:nvSpPr>
          <p:cNvPr id="546" name="Google Shape;546;p59"/>
          <p:cNvSpPr txBox="1"/>
          <p:nvPr/>
        </p:nvSpPr>
        <p:spPr>
          <a:xfrm>
            <a:off x="531124" y="1567550"/>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600"/>
              <a:buFont typeface="Arial"/>
              <a:buNone/>
            </a:pPr>
            <a:r>
              <a:rPr b="1" i="0" lang="en" sz="2600" u="none" cap="none" strike="noStrike">
                <a:solidFill>
                  <a:schemeClr val="dk1"/>
                </a:solidFill>
                <a:latin typeface="Public Sans"/>
                <a:ea typeface="Public Sans"/>
                <a:cs typeface="Public Sans"/>
                <a:sym typeface="Public Sans"/>
              </a:rPr>
              <a:t>Connecting with creators through partnership management platforms</a:t>
            </a:r>
            <a:endParaRPr b="0" i="0" sz="1200" u="none" cap="none" strike="noStrike">
              <a:solidFill>
                <a:schemeClr val="dk1"/>
              </a:solidFill>
              <a:latin typeface="Public Sans"/>
              <a:ea typeface="Public Sans"/>
              <a:cs typeface="Public Sans"/>
              <a:sym typeface="Public Sans"/>
            </a:endParaRPr>
          </a:p>
        </p:txBody>
      </p:sp>
      <p:sp>
        <p:nvSpPr>
          <p:cNvPr id="547" name="Google Shape;547;p59"/>
          <p:cNvSpPr txBox="1"/>
          <p:nvPr/>
        </p:nvSpPr>
        <p:spPr>
          <a:xfrm>
            <a:off x="539125" y="2784675"/>
            <a:ext cx="4158000" cy="3301500"/>
          </a:xfrm>
          <a:prstGeom prst="rect">
            <a:avLst/>
          </a:prstGeom>
          <a:noFill/>
          <a:ln>
            <a:noFill/>
          </a:ln>
        </p:spPr>
        <p:txBody>
          <a:bodyPr anchorCtr="0" anchor="t" bIns="113100" lIns="113100" spcFirstLastPara="1" rIns="113100" wrap="square" tIns="113100">
            <a:noAutofit/>
          </a:bodyPr>
          <a:lstStyle/>
          <a:p>
            <a:pPr indent="0" lvl="0" marL="0" marR="0" rtl="0" algn="l">
              <a:lnSpc>
                <a:spcPct val="135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Content creator marketplaces and platforms like impact.com allow brands to find the right partners and nurture the relationship throughout a </a:t>
            </a:r>
            <a:r>
              <a:rPr b="0" i="0" lang="en" sz="1300" u="sng" cap="none" strike="noStrike">
                <a:solidFill>
                  <a:schemeClr val="hlink"/>
                </a:solidFill>
                <a:latin typeface="Public Sans"/>
                <a:ea typeface="Public Sans"/>
                <a:cs typeface="Public Sans"/>
                <a:sym typeface="Public Sans"/>
                <a:hlinkClick r:id="rId5"/>
              </a:rPr>
              <a:t>campaign's entire life cycle</a:t>
            </a:r>
            <a:r>
              <a:rPr b="0" i="0" lang="en" sz="1300" u="none" cap="none" strike="noStrike">
                <a:solidFill>
                  <a:schemeClr val="dk1"/>
                </a:solidFill>
                <a:latin typeface="Public Sans"/>
                <a:ea typeface="Public Sans"/>
                <a:cs typeface="Public Sans"/>
                <a:sym typeface="Public Sans"/>
              </a:rPr>
              <a:t>, including:</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1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Discovery and Recruitment</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Contracting and payment</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Performance tracking</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Engaging partners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Protecting and monitoring fraud</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5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Optimizing campaigns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5000"/>
              </a:lnSpc>
              <a:spcBef>
                <a:spcPts val="500"/>
              </a:spcBef>
              <a:spcAft>
                <a:spcPts val="15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548" name="Google Shape;548;p59"/>
          <p:cNvSpPr txBox="1"/>
          <p:nvPr/>
        </p:nvSpPr>
        <p:spPr>
          <a:xfrm>
            <a:off x="5332925" y="2784675"/>
            <a:ext cx="4340100" cy="3512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impact.com’s purpose-built partnership platform and Marketplace gave beauty retailer Sephora consolidated access to current and potential partnerships worldwide.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The platform's discovery tools helped </a:t>
            </a:r>
            <a:r>
              <a:rPr b="0" i="0" lang="en" sz="1300" u="sng" cap="none" strike="noStrike">
                <a:solidFill>
                  <a:schemeClr val="hlink"/>
                </a:solidFill>
                <a:latin typeface="Public Sans"/>
                <a:ea typeface="Public Sans"/>
                <a:cs typeface="Public Sans"/>
                <a:sym typeface="Public Sans"/>
                <a:hlinkClick r:id="rId6"/>
              </a:rPr>
              <a:t>Sephora</a:t>
            </a:r>
            <a:r>
              <a:rPr b="0" i="0" lang="en" sz="1300" u="none" cap="none" strike="noStrike">
                <a:solidFill>
                  <a:schemeClr val="dk1"/>
                </a:solidFill>
                <a:latin typeface="Public Sans"/>
                <a:ea typeface="Public Sans"/>
                <a:cs typeface="Public Sans"/>
                <a:sym typeface="Public Sans"/>
              </a:rPr>
              <a:t> recruit a diverse range of influencers and content creators. Flexible contracting tools helped Sephora's team customize and finely tune each contract. These features allowed them to make the most of each partnership by finding the best options for both parties. Overall, Sephora </a:t>
            </a:r>
            <a:r>
              <a:rPr b="0" i="0" lang="en" sz="1300" u="sng" cap="none" strike="noStrike">
                <a:solidFill>
                  <a:schemeClr val="hlink"/>
                </a:solidFill>
                <a:latin typeface="Public Sans"/>
                <a:ea typeface="Public Sans"/>
                <a:cs typeface="Public Sans"/>
                <a:sym typeface="Public Sans"/>
                <a:hlinkClick r:id="rId7"/>
              </a:rPr>
              <a:t>tripled its revenue growth</a:t>
            </a:r>
            <a:r>
              <a:rPr b="0" i="0" lang="en" sz="1300" u="none" cap="none" strike="noStrike">
                <a:solidFill>
                  <a:schemeClr val="dk1"/>
                </a:solidFill>
                <a:latin typeface="Public Sans"/>
                <a:ea typeface="Public Sans"/>
                <a:cs typeface="Public Sans"/>
                <a:sym typeface="Public Sans"/>
              </a:rPr>
              <a:t> after joining impact.com.</a:t>
            </a:r>
            <a:endParaRPr b="0" baseline="3000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pic>
        <p:nvPicPr>
          <p:cNvPr id="553" name="Google Shape;553;p60">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554" name="Google Shape;554;p60"/>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55" name="Google Shape;555;p60"/>
          <p:cNvSpPr txBox="1"/>
          <p:nvPr/>
        </p:nvSpPr>
        <p:spPr>
          <a:xfrm>
            <a:off x="562518" y="7140900"/>
            <a:ext cx="67620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Connecting with creators through partnership management platforms</a:t>
            </a:r>
            <a:endParaRPr b="0" i="0" sz="1100" u="none" cap="none" strike="noStrike">
              <a:solidFill>
                <a:schemeClr val="dk1"/>
              </a:solidFill>
              <a:latin typeface="Public Sans Light"/>
              <a:ea typeface="Public Sans Light"/>
              <a:cs typeface="Public Sans Light"/>
              <a:sym typeface="Public Sans Light"/>
            </a:endParaRPr>
          </a:p>
        </p:txBody>
      </p:sp>
      <p:sp>
        <p:nvSpPr>
          <p:cNvPr id="556" name="Google Shape;556;p60"/>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How to choose an influencer platform</a:t>
            </a:r>
            <a:endParaRPr b="0" i="0" sz="2000" u="none" cap="none" strike="noStrike">
              <a:solidFill>
                <a:srgbClr val="000000"/>
              </a:solidFill>
              <a:latin typeface="Public Sans"/>
              <a:ea typeface="Public Sans"/>
              <a:cs typeface="Public Sans"/>
              <a:sym typeface="Public Sans"/>
            </a:endParaRPr>
          </a:p>
        </p:txBody>
      </p:sp>
      <p:sp>
        <p:nvSpPr>
          <p:cNvPr id="557" name="Google Shape;557;p60"/>
          <p:cNvSpPr txBox="1"/>
          <p:nvPr/>
        </p:nvSpPr>
        <p:spPr>
          <a:xfrm>
            <a:off x="539050" y="2016625"/>
            <a:ext cx="4297500" cy="4597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To run an influencer campaign like Sephora, you must eliminate manual processes. Influencer management solutions come in three flavors:</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0"/>
              </a:spcBef>
              <a:spcAft>
                <a:spcPts val="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Networks.</a:t>
            </a:r>
            <a:r>
              <a:rPr b="0" i="0" lang="en" sz="1300" u="none" cap="none" strike="noStrike">
                <a:solidFill>
                  <a:srgbClr val="000000"/>
                </a:solidFill>
                <a:latin typeface="Public Sans"/>
                <a:ea typeface="Public Sans"/>
                <a:cs typeface="Public Sans"/>
                <a:sym typeface="Public Sans"/>
              </a:rPr>
              <a:t> Like affiliate networks, influencer networks facilitate the partnership for you. They act as a go-between between you and your partners, managing all relationship aspects. While this solution has some obvious benefits, it can also limit your program. For example, networks often restrict you to the partners within the network.</a:t>
            </a:r>
            <a:endParaRPr b="0" i="0" sz="1300" u="none" cap="none" strike="noStrike">
              <a:solidFill>
                <a:srgbClr val="000000"/>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000000"/>
              </a:buClr>
              <a:buSzPts val="1300"/>
              <a:buFont typeface="Public Sans"/>
              <a:buAutoNum type="arabicPeriod"/>
            </a:pPr>
            <a:r>
              <a:rPr b="1" i="0" lang="en" sz="1300" u="none" cap="none" strike="noStrike">
                <a:solidFill>
                  <a:srgbClr val="000000"/>
                </a:solidFill>
                <a:latin typeface="Public Sans"/>
                <a:ea typeface="Public Sans"/>
                <a:cs typeface="Public Sans"/>
                <a:sym typeface="Public Sans"/>
              </a:rPr>
              <a:t>Platforms.</a:t>
            </a:r>
            <a:r>
              <a:rPr b="0" i="0" lang="en" sz="1300" u="none" cap="none" strike="noStrike">
                <a:solidFill>
                  <a:srgbClr val="000000"/>
                </a:solidFill>
                <a:latin typeface="Public Sans"/>
                <a:ea typeface="Public Sans"/>
                <a:cs typeface="Public Sans"/>
                <a:sym typeface="Public Sans"/>
              </a:rPr>
              <a:t> Technology platforms sit on the other end of the spectrum. These solutions provide a suite of self-service tools to help your internal team recruit and manage influencers.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p:txBody>
      </p:sp>
      <p:sp>
        <p:nvSpPr>
          <p:cNvPr id="558" name="Google Shape;558;p60"/>
          <p:cNvSpPr txBox="1"/>
          <p:nvPr/>
        </p:nvSpPr>
        <p:spPr>
          <a:xfrm>
            <a:off x="5332925" y="2016625"/>
            <a:ext cx="4340100" cy="3209400"/>
          </a:xfrm>
          <a:prstGeom prst="rect">
            <a:avLst/>
          </a:prstGeom>
          <a:noFill/>
          <a:ln>
            <a:noFill/>
          </a:ln>
        </p:spPr>
        <p:txBody>
          <a:bodyPr anchorCtr="0" anchor="t" bIns="113100" lIns="113100" spcFirstLastPara="1" rIns="113100" wrap="square" tIns="113100">
            <a:noAutofit/>
          </a:bodyPr>
          <a:lstStyle/>
          <a:p>
            <a:pPr indent="-311150" lvl="0" marL="457200" marR="0" rtl="0" algn="l">
              <a:lnSpc>
                <a:spcPct val="130000"/>
              </a:lnSpc>
              <a:spcBef>
                <a:spcPts val="0"/>
              </a:spcBef>
              <a:spcAft>
                <a:spcPts val="0"/>
              </a:spcAft>
              <a:buClr>
                <a:schemeClr val="dk1"/>
              </a:buClr>
              <a:buSzPts val="1300"/>
              <a:buFont typeface="Public Sans"/>
              <a:buAutoNum type="arabicPeriod" startAt="3"/>
            </a:pPr>
            <a:r>
              <a:rPr b="1" i="0" lang="en" sz="1300" u="none" cap="none" strike="noStrike">
                <a:solidFill>
                  <a:schemeClr val="dk1"/>
                </a:solidFill>
                <a:latin typeface="Public Sans"/>
                <a:ea typeface="Public Sans"/>
                <a:cs typeface="Public Sans"/>
                <a:sym typeface="Public Sans"/>
              </a:rPr>
              <a:t>Hybrids.</a:t>
            </a:r>
            <a:r>
              <a:rPr b="0" i="0" lang="en" sz="1300" u="none" cap="none" strike="noStrike">
                <a:solidFill>
                  <a:schemeClr val="dk1"/>
                </a:solidFill>
                <a:latin typeface="Public Sans"/>
                <a:ea typeface="Public Sans"/>
                <a:cs typeface="Public Sans"/>
                <a:sym typeface="Public Sans"/>
              </a:rPr>
              <a:t> Companies like impact.com provide the right tools, marketplace, and assistance to manage influencer campaigns. These hybrid solutions give your team flexibility to choose the level of service needed.</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You can often manage influencers from the same platforms you use for affiliate marketing. As affiliate and influencer marketing converge with the rise of performance-based compensation, the two increasingly need similar management tools.</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pic>
        <p:nvPicPr>
          <p:cNvPr id="563" name="Google Shape;563;p61"/>
          <p:cNvPicPr preferRelativeResize="0"/>
          <p:nvPr/>
        </p:nvPicPr>
        <p:blipFill rotWithShape="1">
          <a:blip r:embed="rId3">
            <a:alphaModFix/>
          </a:blip>
          <a:srcRect b="6923" l="0" r="19491" t="0"/>
          <a:stretch/>
        </p:blipFill>
        <p:spPr>
          <a:xfrm>
            <a:off x="5452925" y="4185050"/>
            <a:ext cx="4605476" cy="3233643"/>
          </a:xfrm>
          <a:prstGeom prst="rect">
            <a:avLst/>
          </a:prstGeom>
          <a:noFill/>
          <a:ln>
            <a:noFill/>
          </a:ln>
          <a:effectLst>
            <a:outerShdw blurRad="171450" rotWithShape="0" algn="bl" dir="11400000" dist="19050">
              <a:srgbClr val="000000">
                <a:alpha val="5882"/>
              </a:srgbClr>
            </a:outerShdw>
          </a:effectLst>
        </p:spPr>
      </p:pic>
      <p:pic>
        <p:nvPicPr>
          <p:cNvPr id="564" name="Google Shape;564;p61"/>
          <p:cNvPicPr preferRelativeResize="0"/>
          <p:nvPr/>
        </p:nvPicPr>
        <p:blipFill rotWithShape="1">
          <a:blip r:embed="rId4">
            <a:alphaModFix/>
          </a:blip>
          <a:srcRect b="0" l="0" r="0" t="0"/>
          <a:stretch/>
        </p:blipFill>
        <p:spPr>
          <a:xfrm>
            <a:off x="5452925" y="4471206"/>
            <a:ext cx="4605473" cy="2947494"/>
          </a:xfrm>
          <a:prstGeom prst="rect">
            <a:avLst/>
          </a:prstGeom>
          <a:noFill/>
          <a:ln>
            <a:noFill/>
          </a:ln>
        </p:spPr>
      </p:pic>
      <p:pic>
        <p:nvPicPr>
          <p:cNvPr id="565" name="Google Shape;565;p61">
            <a:hlinkClick r:id="rId5"/>
          </p:cNvPr>
          <p:cNvPicPr preferRelativeResize="0"/>
          <p:nvPr/>
        </p:nvPicPr>
        <p:blipFill rotWithShape="1">
          <a:blip r:embed="rId6">
            <a:alphaModFix/>
          </a:blip>
          <a:srcRect b="-30644" l="0" r="0" t="-2884"/>
          <a:stretch/>
        </p:blipFill>
        <p:spPr>
          <a:xfrm>
            <a:off x="650604" y="479155"/>
            <a:ext cx="1055475" cy="489900"/>
          </a:xfrm>
          <a:prstGeom prst="rect">
            <a:avLst/>
          </a:prstGeom>
          <a:noFill/>
          <a:ln>
            <a:noFill/>
          </a:ln>
        </p:spPr>
      </p:pic>
      <p:cxnSp>
        <p:nvCxnSpPr>
          <p:cNvPr id="566" name="Google Shape;566;p61"/>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567" name="Google Shape;567;p61"/>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What to look for in a creator marketplace</a:t>
            </a:r>
            <a:endParaRPr b="0" i="0" sz="1600" u="none" cap="none" strike="noStrike">
              <a:solidFill>
                <a:srgbClr val="F5333F"/>
              </a:solidFill>
              <a:latin typeface="Public Sans"/>
              <a:ea typeface="Public Sans"/>
              <a:cs typeface="Public Sans"/>
              <a:sym typeface="Public Sans"/>
            </a:endParaRPr>
          </a:p>
        </p:txBody>
      </p:sp>
      <p:sp>
        <p:nvSpPr>
          <p:cNvPr id="568" name="Google Shape;568;p61"/>
          <p:cNvSpPr txBox="1"/>
          <p:nvPr/>
        </p:nvSpPr>
        <p:spPr>
          <a:xfrm>
            <a:off x="539050" y="2016625"/>
            <a:ext cx="4297500" cy="4315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Not all marketplaces offer the same features, but there are a few that no one should go without. Brands should consider these three things when shopping for a marketplace:</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rgbClr val="000000"/>
                </a:solidFill>
                <a:latin typeface="Public Sans"/>
                <a:ea typeface="Public Sans"/>
                <a:cs typeface="Public Sans"/>
                <a:sym typeface="Public Sans"/>
              </a:rPr>
              <a:t>Verified influencers.</a:t>
            </a:r>
            <a:r>
              <a:rPr b="0" i="0" lang="en" sz="1300" u="none" cap="none" strike="noStrike">
                <a:solidFill>
                  <a:srgbClr val="000000"/>
                </a:solidFill>
                <a:latin typeface="Public Sans"/>
                <a:ea typeface="Public Sans"/>
                <a:cs typeface="Public Sans"/>
                <a:sym typeface="Public Sans"/>
              </a:rPr>
              <a:t> Creators who opt into a marketplace are there to work. You’ll find motivated, engaged professionals responsive to brand outreach.</a:t>
            </a:r>
            <a:endParaRPr b="0" i="0" sz="1300" u="none" cap="none" strike="noStrike">
              <a:solidFill>
                <a:srgbClr val="000000"/>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chemeClr val="dk1"/>
              </a:buClr>
              <a:buSzPts val="1100"/>
              <a:buFont typeface="Arial"/>
              <a:buNone/>
            </a:pPr>
            <a:r>
              <a:rPr b="1" i="0" lang="en" sz="1300" u="none" cap="none" strike="noStrike">
                <a:solidFill>
                  <a:schemeClr val="dk1"/>
                </a:solidFill>
                <a:latin typeface="Public Sans"/>
                <a:ea typeface="Public Sans"/>
                <a:cs typeface="Public Sans"/>
                <a:sym typeface="Public Sans"/>
              </a:rPr>
              <a:t>Easy ways to connect with influencers. </a:t>
            </a:r>
            <a:r>
              <a:rPr b="0" i="0" lang="en" sz="1300" u="none" cap="none" strike="noStrike">
                <a:solidFill>
                  <a:schemeClr val="dk1"/>
                </a:solidFill>
                <a:latin typeface="Public Sans"/>
                <a:ea typeface="Public Sans"/>
                <a:cs typeface="Public Sans"/>
                <a:sym typeface="Public Sans"/>
              </a:rPr>
              <a:t>Content creator marketplaces provide the tools to help brands facilitate and grow their relationships with prospective partners. Direct messages can discuss KPIs, and negotiate in-platform. Discovery tools like extended search can help brands find influencers outside their usual networks.</a:t>
            </a:r>
            <a:endParaRPr b="0" i="0" sz="1300" u="none" cap="none" strike="noStrike">
              <a:solidFill>
                <a:srgbClr val="000000"/>
              </a:solidFill>
              <a:latin typeface="Public Sans"/>
              <a:ea typeface="Public Sans"/>
              <a:cs typeface="Public Sans"/>
              <a:sym typeface="Public Sans"/>
            </a:endParaRPr>
          </a:p>
        </p:txBody>
      </p:sp>
      <p:sp>
        <p:nvSpPr>
          <p:cNvPr id="569" name="Google Shape;569;p61"/>
          <p:cNvSpPr txBox="1"/>
          <p:nvPr/>
        </p:nvSpPr>
        <p:spPr>
          <a:xfrm>
            <a:off x="5332925" y="2016625"/>
            <a:ext cx="4340100" cy="2730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1" i="0" lang="en" sz="1300" u="none" cap="none" strike="noStrike">
                <a:solidFill>
                  <a:schemeClr val="dk1"/>
                </a:solidFill>
                <a:latin typeface="Public Sans"/>
                <a:ea typeface="Public Sans"/>
                <a:cs typeface="Public Sans"/>
                <a:sym typeface="Public Sans"/>
              </a:rPr>
              <a:t>Access to data and data compliance. </a:t>
            </a:r>
            <a:r>
              <a:rPr b="0" i="0" lang="en" sz="1300" u="none" cap="none" strike="noStrike">
                <a:solidFill>
                  <a:schemeClr val="dk1"/>
                </a:solidFill>
                <a:latin typeface="Public Sans"/>
                <a:ea typeface="Public Sans"/>
                <a:cs typeface="Public Sans"/>
                <a:sym typeface="Public Sans"/>
              </a:rPr>
              <a:t>Marketplaces should collect first-party influencer data and comply with social networks’ terms of service and API guidelines. This helps brands make data-driven decisions from performance metrics such as average engagement rates, comments, likes, and impressions (without jeopardizing privacy).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1000"/>
              </a:spcBef>
              <a:spcAft>
                <a:spcPts val="0"/>
              </a:spcAft>
              <a:buClr>
                <a:srgbClr val="000000"/>
              </a:buClr>
              <a:buSzPts val="1300"/>
              <a:buFont typeface="Arial"/>
              <a:buNone/>
            </a:pPr>
            <a:r>
              <a:t/>
            </a:r>
            <a:endParaRPr b="1"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10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sp>
        <p:nvSpPr>
          <p:cNvPr id="570" name="Google Shape;570;p61"/>
          <p:cNvSpPr txBox="1"/>
          <p:nvPr/>
        </p:nvSpPr>
        <p:spPr>
          <a:xfrm>
            <a:off x="562523" y="7140900"/>
            <a:ext cx="4698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Connecting with creators through partnership management platforms</a:t>
            </a:r>
            <a:endParaRPr b="0" i="0" sz="1100" u="none" cap="none" strike="noStrike">
              <a:solidFill>
                <a:schemeClr val="dk1"/>
              </a:solidFill>
              <a:latin typeface="Public Sans Light"/>
              <a:ea typeface="Public Sans Light"/>
              <a:cs typeface="Public Sans Light"/>
              <a:sym typeface="Public Sans Light"/>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62"/>
          <p:cNvSpPr txBox="1"/>
          <p:nvPr/>
        </p:nvSpPr>
        <p:spPr>
          <a:xfrm>
            <a:off x="4685425" y="1320100"/>
            <a:ext cx="4712100" cy="5506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Lucky for you, the right platform is in front of you. With impact.com, you can find influencers of all sizes and manage the entire partnership life cycle—from discovery to optimization—all within </a:t>
            </a:r>
            <a:r>
              <a:rPr b="0" i="0" lang="en" sz="1300" u="sng" cap="none" strike="noStrike">
                <a:solidFill>
                  <a:schemeClr val="hlink"/>
                </a:solidFill>
                <a:latin typeface="Public Sans"/>
                <a:ea typeface="Public Sans"/>
                <a:cs typeface="Public Sans"/>
                <a:sym typeface="Public Sans"/>
                <a:hlinkClick r:id="rId3"/>
              </a:rPr>
              <a:t>one platform</a:t>
            </a:r>
            <a:r>
              <a:rPr b="0" i="0" lang="en" sz="1300" u="none" cap="none" strike="noStrike">
                <a:solidFill>
                  <a:schemeClr val="dk1"/>
                </a:solidFill>
                <a:latin typeface="Public Sans"/>
                <a:ea typeface="Public Sans"/>
                <a:cs typeface="Public Sans"/>
                <a:sym typeface="Public Sans"/>
              </a:rPr>
              <a:t>.</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8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0" i="1" lang="en" sz="1300" u="none" cap="none" strike="noStrike">
                <a:solidFill>
                  <a:schemeClr val="dk1"/>
                </a:solidFill>
                <a:latin typeface="Public Sans"/>
                <a:ea typeface="Public Sans"/>
                <a:cs typeface="Public Sans"/>
                <a:sym typeface="Public Sans"/>
              </a:rPr>
              <a:t>Want to put your knowledge of influencer tiers into action? </a:t>
            </a:r>
            <a:r>
              <a:rPr b="0" i="1" lang="en" sz="1300" u="sng" cap="none" strike="noStrike">
                <a:solidFill>
                  <a:schemeClr val="hlink"/>
                </a:solidFill>
                <a:latin typeface="Public Sans"/>
                <a:ea typeface="Public Sans"/>
                <a:cs typeface="Public Sans"/>
                <a:sym typeface="Public Sans"/>
                <a:hlinkClick r:id="rId4"/>
              </a:rPr>
              <a:t>Schedule a demo</a:t>
            </a:r>
            <a:r>
              <a:rPr b="0" i="1" lang="en" sz="1300" u="none" cap="none" strike="noStrike">
                <a:solidFill>
                  <a:schemeClr val="dk1"/>
                </a:solidFill>
                <a:latin typeface="Public Sans"/>
                <a:ea typeface="Public Sans"/>
                <a:cs typeface="Public Sans"/>
                <a:sym typeface="Public Sans"/>
              </a:rPr>
              <a:t> to learn how impact.com can help your brand connect with content creators and strategically manage influencer campaigns—or contact </a:t>
            </a:r>
            <a:r>
              <a:rPr b="0" i="1" lang="en" sz="1300" u="sng" cap="none" strike="noStrike">
                <a:solidFill>
                  <a:schemeClr val="hlink"/>
                </a:solidFill>
                <a:latin typeface="Public Sans"/>
                <a:ea typeface="Public Sans"/>
                <a:cs typeface="Public Sans"/>
                <a:sym typeface="Public Sans"/>
                <a:hlinkClick r:id="rId5"/>
              </a:rPr>
              <a:t>grow@impact.com</a:t>
            </a:r>
            <a:r>
              <a:rPr b="0" i="1" lang="en" sz="1300" u="none" cap="none" strike="noStrike">
                <a:solidFill>
                  <a:schemeClr val="dk1"/>
                </a:solidFill>
                <a:latin typeface="Public Sans"/>
                <a:ea typeface="Public Sans"/>
                <a:cs typeface="Public Sans"/>
                <a:sym typeface="Public Sans"/>
              </a:rPr>
              <a:t> to get started</a:t>
            </a:r>
            <a:r>
              <a:rPr b="0" i="0" lang="en" sz="1300" u="none" cap="none" strike="noStrike">
                <a:solidFill>
                  <a:schemeClr val="dk1"/>
                </a:solidFill>
                <a:latin typeface="Public Sans"/>
                <a:ea typeface="Public Sans"/>
                <a:cs typeface="Public Sans"/>
                <a:sym typeface="Public Sans"/>
              </a:rPr>
              <a:t>.</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8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For more ideas and guidance, check out these other resources for influencer partnership management:</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8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ebook: </a:t>
            </a:r>
            <a:r>
              <a:rPr b="0" i="0" lang="en" sz="1300" u="sng" cap="none" strike="noStrike">
                <a:solidFill>
                  <a:schemeClr val="hlink"/>
                </a:solidFill>
                <a:latin typeface="Public Sans"/>
                <a:ea typeface="Public Sans"/>
                <a:cs typeface="Public Sans"/>
                <a:sym typeface="Public Sans"/>
                <a:hlinkClick r:id="rId6"/>
              </a:rPr>
              <a:t>Seven ways to pay influencers today and tomorrow</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ebook: </a:t>
            </a:r>
            <a:r>
              <a:rPr b="0" i="0" lang="en" sz="1300" u="sng" cap="none" strike="noStrike">
                <a:solidFill>
                  <a:schemeClr val="hlink"/>
                </a:solidFill>
                <a:latin typeface="Public Sans"/>
                <a:ea typeface="Public Sans"/>
                <a:cs typeface="Public Sans"/>
                <a:sym typeface="Public Sans"/>
                <a:hlinkClick r:id="rId7"/>
              </a:rPr>
              <a:t>Are you ghosting your influencers?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ebook: </a:t>
            </a:r>
            <a:r>
              <a:rPr b="0" i="0" lang="en" sz="1300" u="sng" cap="none" strike="noStrike">
                <a:solidFill>
                  <a:schemeClr val="hlink"/>
                </a:solidFill>
                <a:latin typeface="Public Sans"/>
                <a:ea typeface="Public Sans"/>
                <a:cs typeface="Public Sans"/>
                <a:sym typeface="Public Sans"/>
                <a:hlinkClick r:id="rId8"/>
              </a:rPr>
              <a:t>How to scale influencer marketing globally</a:t>
            </a:r>
            <a:endParaRPr b="0" i="0" sz="1300" u="none" cap="none" strike="noStrike">
              <a:solidFill>
                <a:schemeClr val="dk1"/>
              </a:solidFill>
              <a:latin typeface="Public Sans"/>
              <a:ea typeface="Public Sans"/>
              <a:cs typeface="Public Sans"/>
              <a:sym typeface="Public Sans"/>
            </a:endParaRPr>
          </a:p>
          <a:p>
            <a:pPr indent="0" lvl="0" marL="0" marR="0" rtl="0" algn="l">
              <a:lnSpc>
                <a:spcPct val="100000"/>
              </a:lnSpc>
              <a:spcBef>
                <a:spcPts val="500"/>
              </a:spcBef>
              <a:spcAft>
                <a:spcPts val="0"/>
              </a:spcAft>
              <a:buClr>
                <a:schemeClr val="dk1"/>
              </a:buClr>
              <a:buSzPts val="1100"/>
              <a:buFont typeface="Arial"/>
              <a:buNone/>
            </a:pPr>
            <a:r>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You’ve learned influencer marketing fundamentals—go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to the next level with these </a:t>
            </a:r>
            <a:r>
              <a:rPr b="0" i="0" lang="en" sz="1300" u="sng" cap="none" strike="noStrike">
                <a:solidFill>
                  <a:schemeClr val="hlink"/>
                </a:solidFill>
                <a:latin typeface="Public Sans"/>
                <a:ea typeface="Public Sans"/>
                <a:cs typeface="Public Sans"/>
                <a:sym typeface="Public Sans"/>
                <a:hlinkClick r:id="rId9"/>
              </a:rPr>
              <a:t>free courses</a:t>
            </a:r>
            <a:r>
              <a:rPr b="0" i="0" lang="en" sz="1300" u="none" cap="none" strike="noStrike">
                <a:solidFill>
                  <a:schemeClr val="dk1"/>
                </a:solidFill>
                <a:latin typeface="Public Sans"/>
                <a:ea typeface="Public Sans"/>
                <a:cs typeface="Public Sans"/>
                <a:sym typeface="Public Sans"/>
              </a:rPr>
              <a:t>. Enroll today!</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800"/>
              </a:spcBef>
              <a:spcAft>
                <a:spcPts val="800"/>
              </a:spcAft>
              <a:buClr>
                <a:srgbClr val="000000"/>
              </a:buClr>
              <a:buSzPts val="1300"/>
              <a:buFont typeface="Arial"/>
              <a:buNone/>
            </a:pPr>
            <a:r>
              <a:t/>
            </a:r>
            <a:endParaRPr b="0" i="0" sz="1300" u="none" cap="none" strike="noStrike">
              <a:solidFill>
                <a:schemeClr val="dk1"/>
              </a:solidFill>
              <a:latin typeface="Public Sans"/>
              <a:ea typeface="Public Sans"/>
              <a:cs typeface="Public Sans"/>
              <a:sym typeface="Public Sans"/>
            </a:endParaRPr>
          </a:p>
        </p:txBody>
      </p:sp>
      <p:pic>
        <p:nvPicPr>
          <p:cNvPr id="576" name="Google Shape;576;p62">
            <a:hlinkClick r:id="rId10"/>
          </p:cNvPr>
          <p:cNvPicPr preferRelativeResize="0"/>
          <p:nvPr/>
        </p:nvPicPr>
        <p:blipFill rotWithShape="1">
          <a:blip r:embed="rId11">
            <a:alphaModFix/>
          </a:blip>
          <a:srcRect b="-30644" l="0" r="0" t="-2884"/>
          <a:stretch/>
        </p:blipFill>
        <p:spPr>
          <a:xfrm>
            <a:off x="4787618" y="479155"/>
            <a:ext cx="1055475" cy="489900"/>
          </a:xfrm>
          <a:prstGeom prst="rect">
            <a:avLst/>
          </a:prstGeom>
          <a:noFill/>
          <a:ln>
            <a:noFill/>
          </a:ln>
        </p:spPr>
      </p:pic>
      <p:cxnSp>
        <p:nvCxnSpPr>
          <p:cNvPr id="577" name="Google Shape;577;p62"/>
          <p:cNvCxnSpPr/>
          <p:nvPr/>
        </p:nvCxnSpPr>
        <p:spPr>
          <a:xfrm>
            <a:off x="9484975" y="7325550"/>
            <a:ext cx="585300" cy="0"/>
          </a:xfrm>
          <a:prstGeom prst="straightConnector1">
            <a:avLst/>
          </a:prstGeom>
          <a:noFill/>
          <a:ln cap="flat" cmpd="sng" w="9525">
            <a:solidFill>
              <a:srgbClr val="000000"/>
            </a:solidFill>
            <a:prstDash val="solid"/>
            <a:round/>
            <a:headEnd len="sm" w="sm" type="none"/>
            <a:tailEnd len="sm" w="sm" type="none"/>
          </a:ln>
        </p:spPr>
      </p:cxnSp>
      <p:sp>
        <p:nvSpPr>
          <p:cNvPr id="578" name="Google Shape;578;p62"/>
          <p:cNvSpPr txBox="1"/>
          <p:nvPr/>
        </p:nvSpPr>
        <p:spPr>
          <a:xfrm>
            <a:off x="4700050" y="7140900"/>
            <a:ext cx="48507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Connecting with creators through partnership management platforms</a:t>
            </a:r>
            <a:endParaRPr b="0" i="0" sz="1100" u="none" cap="none" strike="noStrike">
              <a:solidFill>
                <a:schemeClr val="dk1"/>
              </a:solidFill>
              <a:latin typeface="Public Sans Light"/>
              <a:ea typeface="Public Sans Light"/>
              <a:cs typeface="Public Sans Light"/>
              <a:sym typeface="Public Sans Light"/>
            </a:endParaRPr>
          </a:p>
        </p:txBody>
      </p:sp>
      <p:pic>
        <p:nvPicPr>
          <p:cNvPr id="579" name="Google Shape;579;p62"/>
          <p:cNvPicPr preferRelativeResize="0"/>
          <p:nvPr/>
        </p:nvPicPr>
        <p:blipFill rotWithShape="1">
          <a:blip r:embed="rId12">
            <a:alphaModFix/>
          </a:blip>
          <a:srcRect b="8875" l="-50608" r="20907" t="4520"/>
          <a:stretch/>
        </p:blipFill>
        <p:spPr>
          <a:xfrm>
            <a:off x="-4070068" y="-50700"/>
            <a:ext cx="7859400" cy="7873800"/>
          </a:xfrm>
          <a:prstGeom prst="donut">
            <a:avLst>
              <a:gd fmla="val 23234" name="adj"/>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pic>
        <p:nvPicPr>
          <p:cNvPr id="584" name="Google Shape;584;p63">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585" name="Google Shape;585;p63"/>
          <p:cNvSpPr txBox="1"/>
          <p:nvPr/>
        </p:nvSpPr>
        <p:spPr>
          <a:xfrm>
            <a:off x="544848" y="1124434"/>
            <a:ext cx="47934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0" lang="en" sz="2100" u="none" cap="none" strike="noStrike">
                <a:solidFill>
                  <a:srgbClr val="000000"/>
                </a:solidFill>
                <a:latin typeface="Public Sans"/>
                <a:ea typeface="Public Sans"/>
                <a:cs typeface="Public Sans"/>
                <a:sym typeface="Public Sans"/>
              </a:rPr>
              <a:t>About impact.com</a:t>
            </a:r>
            <a:endParaRPr b="1" i="0" sz="2100" u="none" cap="none" strike="noStrike">
              <a:solidFill>
                <a:srgbClr val="000000"/>
              </a:solidFill>
              <a:latin typeface="Public Sans"/>
              <a:ea typeface="Public Sans"/>
              <a:cs typeface="Public Sans"/>
              <a:sym typeface="Public Sans"/>
            </a:endParaRPr>
          </a:p>
        </p:txBody>
      </p:sp>
      <p:sp>
        <p:nvSpPr>
          <p:cNvPr id="586" name="Google Shape;586;p63"/>
          <p:cNvSpPr txBox="1"/>
          <p:nvPr/>
        </p:nvSpPr>
        <p:spPr>
          <a:xfrm>
            <a:off x="539050" y="1611175"/>
            <a:ext cx="6473700" cy="28137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5"/>
              </a:rPr>
              <a:t>impact.com</a:t>
            </a:r>
            <a:r>
              <a:rPr b="0" i="0" lang="en" sz="1200" u="none" cap="none" strike="noStrike">
                <a:solidFill>
                  <a:schemeClr val="dk1"/>
                </a:solidFill>
                <a:latin typeface="Public Sans"/>
                <a:ea typeface="Public Sans"/>
                <a:cs typeface="Public Sans"/>
                <a:sym typeface="Public Sans"/>
              </a:rPr>
              <a:t>, the leading global partnership management platform, has been transforming the way enterprises discover and manage all types of partnerships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 including affiliates, influencers, commerce content publishers, B2B, and more — </a:t>
            </a:r>
            <a:br>
              <a:rPr b="0" i="0" lang="en" sz="1200" u="none" cap="none" strike="noStrike">
                <a:solidFill>
                  <a:schemeClr val="dk1"/>
                </a:solidFill>
                <a:latin typeface="Public Sans"/>
                <a:ea typeface="Public Sans"/>
                <a:cs typeface="Public Sans"/>
                <a:sym typeface="Public Sans"/>
              </a:rPr>
            </a:br>
            <a:r>
              <a:rPr b="0" i="0" lang="en" sz="1200" u="none" cap="none" strike="noStrike">
                <a:solidFill>
                  <a:schemeClr val="dk1"/>
                </a:solidFill>
                <a:latin typeface="Public Sans"/>
                <a:ea typeface="Public Sans"/>
                <a:cs typeface="Public Sans"/>
                <a:sym typeface="Public Sans"/>
              </a:rPr>
              <a:t>since its founding in 2008. Its powerful, purpose-built platform helps businesses, including brands, publishers and agencies, to build authentic, enduring and rewarding relationships with both publishers and consumers. By providing visibility across the entire consumer journey they are able to aggregate, orchestrate and optimize the total value of the entire mix of partnerships with ease and transparency, driving growth and creating new value for consumers.</a:t>
            </a:r>
            <a:endParaRPr b="0" i="0" sz="12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To learn more about how </a:t>
            </a:r>
            <a:r>
              <a:rPr b="0" i="0" lang="en" sz="1200" u="sng" cap="none" strike="noStrike">
                <a:solidFill>
                  <a:schemeClr val="hlink"/>
                </a:solidFill>
                <a:latin typeface="Public Sans"/>
                <a:ea typeface="Public Sans"/>
                <a:cs typeface="Public Sans"/>
                <a:sym typeface="Public Sans"/>
                <a:hlinkClick r:id="rId6"/>
              </a:rPr>
              <a:t>impact.com</a:t>
            </a:r>
            <a:r>
              <a:rPr b="0" i="0" lang="en" sz="1200" u="none" cap="none" strike="noStrike">
                <a:solidFill>
                  <a:schemeClr val="dk1"/>
                </a:solidFill>
                <a:latin typeface="Public Sans"/>
                <a:ea typeface="Public Sans"/>
                <a:cs typeface="Public Sans"/>
                <a:sym typeface="Public Sans"/>
              </a:rPr>
              <a:t>’s technology platform and partnerships marketplace is driving revenue growth for global enterprise brands such as</a:t>
            </a:r>
            <a:endParaRPr b="0" i="0" sz="1200" u="none" cap="none" strike="noStrike">
              <a:solidFill>
                <a:schemeClr val="dk1"/>
              </a:solidFill>
              <a:latin typeface="Public Sans"/>
              <a:ea typeface="Public Sans"/>
              <a:cs typeface="Public Sans"/>
              <a:sym typeface="Public Sans"/>
            </a:endParaRPr>
          </a:p>
        </p:txBody>
      </p:sp>
      <p:pic>
        <p:nvPicPr>
          <p:cNvPr id="587" name="Google Shape;587;p63"/>
          <p:cNvPicPr preferRelativeResize="0"/>
          <p:nvPr/>
        </p:nvPicPr>
        <p:blipFill rotWithShape="1">
          <a:blip r:embed="rId7">
            <a:alphaModFix/>
          </a:blip>
          <a:srcRect b="0" l="0" r="0" t="0"/>
          <a:stretch/>
        </p:blipFill>
        <p:spPr>
          <a:xfrm>
            <a:off x="650600" y="4619191"/>
            <a:ext cx="4724873" cy="709125"/>
          </a:xfrm>
          <a:prstGeom prst="rect">
            <a:avLst/>
          </a:prstGeom>
          <a:noFill/>
          <a:ln>
            <a:noFill/>
          </a:ln>
        </p:spPr>
      </p:pic>
      <p:sp>
        <p:nvSpPr>
          <p:cNvPr id="588" name="Google Shape;588;p63"/>
          <p:cNvSpPr txBox="1"/>
          <p:nvPr/>
        </p:nvSpPr>
        <p:spPr>
          <a:xfrm>
            <a:off x="539050" y="5476300"/>
            <a:ext cx="5987100" cy="280500"/>
          </a:xfrm>
          <a:prstGeom prst="rect">
            <a:avLst/>
          </a:prstGeom>
          <a:noFill/>
          <a:ln>
            <a:noFill/>
          </a:ln>
        </p:spPr>
        <p:txBody>
          <a:bodyPr anchorCtr="0" anchor="ctr"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Visit </a:t>
            </a:r>
            <a:r>
              <a:rPr b="0" i="0" lang="en" sz="1200" u="sng" cap="none" strike="noStrike">
                <a:solidFill>
                  <a:schemeClr val="hlink"/>
                </a:solidFill>
                <a:latin typeface="Public Sans"/>
                <a:ea typeface="Public Sans"/>
                <a:cs typeface="Public Sans"/>
                <a:sym typeface="Public Sans"/>
                <a:hlinkClick r:id="rId8"/>
              </a:rPr>
              <a:t>www.impact.com</a:t>
            </a:r>
            <a:endParaRPr b="0" i="0" sz="1200" u="none" cap="none" strike="noStrike">
              <a:solidFill>
                <a:srgbClr val="298DDA"/>
              </a:solidFill>
              <a:latin typeface="Public Sans"/>
              <a:ea typeface="Public Sans"/>
              <a:cs typeface="Public Sans"/>
              <a:sym typeface="Public Sans"/>
            </a:endParaRPr>
          </a:p>
        </p:txBody>
      </p:sp>
      <p:cxnSp>
        <p:nvCxnSpPr>
          <p:cNvPr id="589" name="Google Shape;589;p63"/>
          <p:cNvCxnSpPr/>
          <p:nvPr/>
        </p:nvCxnSpPr>
        <p:spPr>
          <a:xfrm>
            <a:off x="658050" y="6022942"/>
            <a:ext cx="2401800" cy="0"/>
          </a:xfrm>
          <a:prstGeom prst="straightConnector1">
            <a:avLst/>
          </a:prstGeom>
          <a:noFill/>
          <a:ln cap="flat" cmpd="sng" w="9525">
            <a:solidFill>
              <a:srgbClr val="EFEFEF"/>
            </a:solidFill>
            <a:prstDash val="solid"/>
            <a:round/>
            <a:headEnd len="sm" w="sm" type="none"/>
            <a:tailEnd len="sm" w="sm" type="none"/>
          </a:ln>
        </p:spPr>
      </p:cxnSp>
      <p:sp>
        <p:nvSpPr>
          <p:cNvPr id="590" name="Google Shape;590;p63"/>
          <p:cNvSpPr txBox="1"/>
          <p:nvPr/>
        </p:nvSpPr>
        <p:spPr>
          <a:xfrm>
            <a:off x="566033" y="7402240"/>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en" sz="800" u="none" cap="none" strike="noStrike">
                <a:solidFill>
                  <a:schemeClr val="dk1"/>
                </a:solidFill>
                <a:latin typeface="Avenir"/>
                <a:ea typeface="Avenir"/>
                <a:cs typeface="Avenir"/>
                <a:sym typeface="Avenir"/>
              </a:rPr>
              <a:t>©️ 2023 impact.com. All rights reserved.</a:t>
            </a:r>
            <a:endParaRPr b="1" i="0" sz="800" u="none" cap="none" strike="noStrike">
              <a:solidFill>
                <a:schemeClr val="dk1"/>
              </a:solidFill>
              <a:latin typeface="Avenir"/>
              <a:ea typeface="Avenir"/>
              <a:cs typeface="Avenir"/>
              <a:sym typeface="Avenir"/>
            </a:endParaRPr>
          </a:p>
        </p:txBody>
      </p:sp>
      <p:sp>
        <p:nvSpPr>
          <p:cNvPr id="591" name="Google Shape;591;p63"/>
          <p:cNvSpPr txBox="1"/>
          <p:nvPr/>
        </p:nvSpPr>
        <p:spPr>
          <a:xfrm>
            <a:off x="559333" y="6296147"/>
            <a:ext cx="3508500" cy="254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dk1"/>
                </a:solidFill>
                <a:latin typeface="Avenir"/>
                <a:ea typeface="Avenir"/>
                <a:cs typeface="Avenir"/>
                <a:sym typeface="Avenir"/>
              </a:rPr>
              <a:t>Follow us for all the latest news and insights:</a:t>
            </a:r>
            <a:endParaRPr b="1" i="0" sz="1000" u="none" cap="none" strike="noStrike">
              <a:solidFill>
                <a:schemeClr val="dk1"/>
              </a:solidFill>
              <a:latin typeface="Avenir"/>
              <a:ea typeface="Avenir"/>
              <a:cs typeface="Avenir"/>
              <a:sym typeface="Avenir"/>
            </a:endParaRPr>
          </a:p>
        </p:txBody>
      </p:sp>
      <p:pic>
        <p:nvPicPr>
          <p:cNvPr id="592" name="Google Shape;592;p63">
            <a:hlinkClick r:id="rId9"/>
          </p:cNvPr>
          <p:cNvPicPr preferRelativeResize="0"/>
          <p:nvPr/>
        </p:nvPicPr>
        <p:blipFill rotWithShape="1">
          <a:blip r:embed="rId10">
            <a:alphaModFix/>
          </a:blip>
          <a:srcRect b="0" l="0" r="0" t="0"/>
          <a:stretch/>
        </p:blipFill>
        <p:spPr>
          <a:xfrm>
            <a:off x="657350" y="6682800"/>
            <a:ext cx="401600" cy="401600"/>
          </a:xfrm>
          <a:prstGeom prst="rect">
            <a:avLst/>
          </a:prstGeom>
          <a:noFill/>
          <a:ln>
            <a:noFill/>
          </a:ln>
        </p:spPr>
      </p:pic>
      <p:pic>
        <p:nvPicPr>
          <p:cNvPr id="593" name="Google Shape;593;p63">
            <a:hlinkClick r:id="rId11"/>
          </p:cNvPr>
          <p:cNvPicPr preferRelativeResize="0"/>
          <p:nvPr/>
        </p:nvPicPr>
        <p:blipFill rotWithShape="1">
          <a:blip r:embed="rId12">
            <a:alphaModFix/>
          </a:blip>
          <a:srcRect b="0" l="0" r="0" t="0"/>
          <a:stretch/>
        </p:blipFill>
        <p:spPr>
          <a:xfrm>
            <a:off x="1242886" y="6682800"/>
            <a:ext cx="401600" cy="401600"/>
          </a:xfrm>
          <a:prstGeom prst="rect">
            <a:avLst/>
          </a:prstGeom>
          <a:noFill/>
          <a:ln>
            <a:noFill/>
          </a:ln>
        </p:spPr>
      </p:pic>
      <p:pic>
        <p:nvPicPr>
          <p:cNvPr id="594" name="Google Shape;594;p63">
            <a:hlinkClick r:id="rId13"/>
          </p:cNvPr>
          <p:cNvPicPr preferRelativeResize="0"/>
          <p:nvPr/>
        </p:nvPicPr>
        <p:blipFill rotWithShape="1">
          <a:blip r:embed="rId14">
            <a:alphaModFix/>
          </a:blip>
          <a:srcRect b="0" l="0" r="0" t="0"/>
          <a:stretch/>
        </p:blipFill>
        <p:spPr>
          <a:xfrm>
            <a:off x="1828422" y="6682800"/>
            <a:ext cx="401600" cy="401600"/>
          </a:xfrm>
          <a:prstGeom prst="rect">
            <a:avLst/>
          </a:prstGeom>
          <a:noFill/>
          <a:ln>
            <a:noFill/>
          </a:ln>
        </p:spPr>
      </p:pic>
      <p:pic>
        <p:nvPicPr>
          <p:cNvPr id="595" name="Google Shape;595;p63">
            <a:hlinkClick r:id="rId15"/>
          </p:cNvPr>
          <p:cNvPicPr preferRelativeResize="0"/>
          <p:nvPr/>
        </p:nvPicPr>
        <p:blipFill rotWithShape="1">
          <a:blip r:embed="rId16">
            <a:alphaModFix/>
          </a:blip>
          <a:srcRect b="0" l="0" r="0" t="0"/>
          <a:stretch/>
        </p:blipFill>
        <p:spPr>
          <a:xfrm>
            <a:off x="2413958" y="6682800"/>
            <a:ext cx="401600" cy="401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23">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sp>
        <p:nvSpPr>
          <p:cNvPr id="115" name="Google Shape;115;p23"/>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The evolution of influence</a:t>
            </a:r>
            <a:endParaRPr b="0" i="0" sz="2000" u="none" cap="none" strike="noStrike">
              <a:solidFill>
                <a:srgbClr val="000000"/>
              </a:solidFill>
              <a:latin typeface="Public Sans"/>
              <a:ea typeface="Public Sans"/>
              <a:cs typeface="Public Sans"/>
              <a:sym typeface="Public Sans"/>
            </a:endParaRPr>
          </a:p>
        </p:txBody>
      </p:sp>
      <p:sp>
        <p:nvSpPr>
          <p:cNvPr id="116" name="Google Shape;116;p23"/>
          <p:cNvSpPr txBox="1"/>
          <p:nvPr/>
        </p:nvSpPr>
        <p:spPr>
          <a:xfrm>
            <a:off x="539050" y="2016626"/>
            <a:ext cx="4297500" cy="1382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As the pandemic forced the world into lockdown in early 2020, </a:t>
            </a:r>
            <a:r>
              <a:rPr b="0" i="0" lang="en" sz="1300" u="sng" cap="none" strike="noStrike">
                <a:solidFill>
                  <a:schemeClr val="hlink"/>
                </a:solidFill>
                <a:latin typeface="Public Sans"/>
                <a:ea typeface="Public Sans"/>
                <a:cs typeface="Public Sans"/>
                <a:sym typeface="Public Sans"/>
                <a:hlinkClick r:id="rId5"/>
              </a:rPr>
              <a:t>a third of advertisers</a:t>
            </a:r>
            <a:r>
              <a:rPr b="0" i="0" lang="en" sz="1300" u="none" cap="none" strike="noStrike">
                <a:solidFill>
                  <a:srgbClr val="000000"/>
                </a:solidFill>
                <a:latin typeface="Public Sans"/>
                <a:ea typeface="Public Sans"/>
                <a:cs typeface="Public Sans"/>
                <a:sym typeface="Public Sans"/>
              </a:rPr>
              <a:t> reported canceling or pausing campaigns. Global ad spend declined by 4.2 percent. However, digital media </a:t>
            </a:r>
            <a:r>
              <a:rPr b="0" i="0" lang="en" sz="1300" u="sng" cap="none" strike="noStrike">
                <a:solidFill>
                  <a:schemeClr val="hlink"/>
                </a:solidFill>
                <a:latin typeface="Public Sans"/>
                <a:ea typeface="Public Sans"/>
                <a:cs typeface="Public Sans"/>
                <a:sym typeface="Public Sans"/>
                <a:hlinkClick r:id="rId6"/>
              </a:rPr>
              <a:t>grew by 8 percent</a:t>
            </a:r>
            <a:r>
              <a:rPr b="0" i="0" lang="en" sz="1300" u="none" cap="none" strike="noStrike">
                <a:solidFill>
                  <a:srgbClr val="000000"/>
                </a:solidFill>
                <a:latin typeface="Public Sans"/>
                <a:ea typeface="Public Sans"/>
                <a:cs typeface="Public Sans"/>
                <a:sym typeface="Public Sans"/>
              </a:rPr>
              <a:t>. </a:t>
            </a:r>
            <a:endParaRPr b="0" i="0" sz="1300" u="none" cap="none" strike="noStrike">
              <a:solidFill>
                <a:srgbClr val="000000"/>
              </a:solidFill>
              <a:latin typeface="Public Sans"/>
              <a:ea typeface="Public Sans"/>
              <a:cs typeface="Public Sans"/>
              <a:sym typeface="Public Sans"/>
            </a:endParaRPr>
          </a:p>
        </p:txBody>
      </p:sp>
      <p:cxnSp>
        <p:nvCxnSpPr>
          <p:cNvPr id="117" name="Google Shape;117;p23"/>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18" name="Google Shape;118;p23"/>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sp>
        <p:nvSpPr>
          <p:cNvPr id="119" name="Google Shape;119;p23"/>
          <p:cNvSpPr/>
          <p:nvPr/>
        </p:nvSpPr>
        <p:spPr>
          <a:xfrm>
            <a:off x="5457911" y="4420077"/>
            <a:ext cx="1301400" cy="13014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23"/>
          <p:cNvSpPr txBox="1"/>
          <p:nvPr/>
        </p:nvSpPr>
        <p:spPr>
          <a:xfrm>
            <a:off x="7069828" y="4674453"/>
            <a:ext cx="2373300" cy="7926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sng" cap="none" strike="noStrike">
                <a:solidFill>
                  <a:schemeClr val="hlink"/>
                </a:solidFill>
                <a:latin typeface="Public Sans"/>
                <a:ea typeface="Public Sans"/>
                <a:cs typeface="Public Sans"/>
                <a:sym typeface="Public Sans"/>
                <a:hlinkClick r:id="rId7"/>
              </a:rPr>
              <a:t>of brand partnerships</a:t>
            </a:r>
            <a:r>
              <a:rPr b="0" i="0" lang="en" sz="1200" u="none" cap="none" strike="noStrike">
                <a:solidFill>
                  <a:schemeClr val="dk1"/>
                </a:solidFill>
                <a:latin typeface="Public Sans"/>
                <a:ea typeface="Public Sans"/>
                <a:cs typeface="Public Sans"/>
                <a:sym typeface="Public Sans"/>
              </a:rPr>
              <a:t> in 2020 involved influencers with audiences of 50,000 or less</a:t>
            </a:r>
            <a:endParaRPr b="0" baseline="30000" i="0" sz="1200" u="none" cap="none" strike="noStrike">
              <a:solidFill>
                <a:schemeClr val="dk1"/>
              </a:solidFill>
              <a:latin typeface="Public Sans"/>
              <a:ea typeface="Public Sans"/>
              <a:cs typeface="Public Sans"/>
              <a:sym typeface="Public Sans"/>
            </a:endParaRPr>
          </a:p>
        </p:txBody>
      </p:sp>
      <p:sp>
        <p:nvSpPr>
          <p:cNvPr id="121" name="Google Shape;121;p23"/>
          <p:cNvSpPr txBox="1"/>
          <p:nvPr/>
        </p:nvSpPr>
        <p:spPr>
          <a:xfrm>
            <a:off x="5410057" y="4854161"/>
            <a:ext cx="1396800" cy="4332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2800"/>
              <a:buFont typeface="Arial"/>
              <a:buNone/>
            </a:pPr>
            <a:r>
              <a:rPr b="1" i="0" lang="en" sz="2800" u="none" cap="none" strike="noStrike">
                <a:solidFill>
                  <a:srgbClr val="000000"/>
                </a:solidFill>
                <a:latin typeface="Public Sans"/>
                <a:ea typeface="Public Sans"/>
                <a:cs typeface="Public Sans"/>
                <a:sym typeface="Public Sans"/>
              </a:rPr>
              <a:t>40%</a:t>
            </a:r>
            <a:endParaRPr b="1" i="0" sz="2800" u="none" cap="none" strike="noStrike">
              <a:solidFill>
                <a:srgbClr val="000000"/>
              </a:solidFill>
              <a:latin typeface="Public Sans"/>
              <a:ea typeface="Public Sans"/>
              <a:cs typeface="Public Sans"/>
              <a:sym typeface="Public Sans"/>
            </a:endParaRPr>
          </a:p>
        </p:txBody>
      </p:sp>
      <p:sp>
        <p:nvSpPr>
          <p:cNvPr id="122" name="Google Shape;122;p23"/>
          <p:cNvSpPr/>
          <p:nvPr/>
        </p:nvSpPr>
        <p:spPr>
          <a:xfrm flipH="1" rot="9000362">
            <a:off x="5458057" y="4420379"/>
            <a:ext cx="1301037" cy="1301297"/>
          </a:xfrm>
          <a:prstGeom prst="blockArc">
            <a:avLst>
              <a:gd fmla="val 16125583"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23"/>
          <p:cNvSpPr txBox="1"/>
          <p:nvPr/>
        </p:nvSpPr>
        <p:spPr>
          <a:xfrm>
            <a:off x="5410050" y="2016626"/>
            <a:ext cx="4297500" cy="19224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Tight marketing budgets and spiking social media consumption created a massive opportunity for creators, especially those with smaller audiences. </a:t>
            </a:r>
            <a:br>
              <a:rPr b="0" i="0" lang="en" sz="1300" u="none" cap="none" strike="noStrike">
                <a:solidFill>
                  <a:srgbClr val="000000"/>
                </a:solidFill>
                <a:latin typeface="Public Sans"/>
                <a:ea typeface="Public Sans"/>
                <a:cs typeface="Public Sans"/>
                <a:sym typeface="Public Sans"/>
              </a:rPr>
            </a:br>
            <a:r>
              <a:rPr b="0" i="0" lang="en" sz="1300" u="none" cap="none" strike="noStrike">
                <a:solidFill>
                  <a:srgbClr val="000000"/>
                </a:solidFill>
                <a:latin typeface="Public Sans"/>
                <a:ea typeface="Public Sans"/>
                <a:cs typeface="Public Sans"/>
                <a:sym typeface="Public Sans"/>
              </a:rPr>
              <a:t>In early 2020, nano-influencers with audiences under 15,000 increased brand partnerships by 10 percent, while influencers with more than one million followers saw a corresponding drop. </a:t>
            </a:r>
            <a:endParaRPr b="0" i="0" sz="1300" u="none" cap="none" strike="noStrike">
              <a:solidFill>
                <a:srgbClr val="000000"/>
              </a:solidFill>
              <a:latin typeface="Public Sans"/>
              <a:ea typeface="Public Sans"/>
              <a:cs typeface="Public Sans"/>
              <a:sym typeface="Public Sans"/>
            </a:endParaRPr>
          </a:p>
        </p:txBody>
      </p:sp>
      <p:sp>
        <p:nvSpPr>
          <p:cNvPr id="124" name="Google Shape;124;p23"/>
          <p:cNvSpPr/>
          <p:nvPr/>
        </p:nvSpPr>
        <p:spPr>
          <a:xfrm>
            <a:off x="672093" y="3664685"/>
            <a:ext cx="1301400" cy="1301400"/>
          </a:xfrm>
          <a:prstGeom prst="donut">
            <a:avLst>
              <a:gd fmla="val 4969" name="adj"/>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23"/>
          <p:cNvSpPr txBox="1"/>
          <p:nvPr/>
        </p:nvSpPr>
        <p:spPr>
          <a:xfrm>
            <a:off x="2284010" y="3919061"/>
            <a:ext cx="2373300" cy="792600"/>
          </a:xfrm>
          <a:prstGeom prst="rect">
            <a:avLst/>
          </a:prstGeom>
          <a:noFill/>
          <a:ln>
            <a:noFill/>
          </a:ln>
        </p:spPr>
        <p:txBody>
          <a:bodyPr anchorCtr="0" anchor="ctr" bIns="91425" lIns="91425" spcFirstLastPara="1" rIns="91425" wrap="square" tIns="91425">
            <a:noAutofit/>
          </a:bodyPr>
          <a:lstStyle/>
          <a:p>
            <a:pPr indent="0" lvl="0" marL="0" marR="0" rtl="0" algn="l">
              <a:lnSpc>
                <a:spcPct val="130000"/>
              </a:lnSpc>
              <a:spcBef>
                <a:spcPts val="0"/>
              </a:spcBef>
              <a:spcAft>
                <a:spcPts val="100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 of United Kingdom and United States audiences reported spending more time on social media during the pandemic</a:t>
            </a:r>
            <a:endParaRPr b="0" i="0" sz="1200" u="none" cap="none" strike="noStrike">
              <a:solidFill>
                <a:schemeClr val="dk1"/>
              </a:solidFill>
              <a:latin typeface="Public Sans"/>
              <a:ea typeface="Public Sans"/>
              <a:cs typeface="Public Sans"/>
              <a:sym typeface="Public Sans"/>
            </a:endParaRPr>
          </a:p>
        </p:txBody>
      </p:sp>
      <p:sp>
        <p:nvSpPr>
          <p:cNvPr id="126" name="Google Shape;126;p23"/>
          <p:cNvSpPr txBox="1"/>
          <p:nvPr/>
        </p:nvSpPr>
        <p:spPr>
          <a:xfrm>
            <a:off x="624239" y="4098770"/>
            <a:ext cx="1396800" cy="433200"/>
          </a:xfrm>
          <a:prstGeom prst="rect">
            <a:avLst/>
          </a:prstGeom>
          <a:noFill/>
          <a:ln>
            <a:noFill/>
          </a:ln>
        </p:spPr>
        <p:txBody>
          <a:bodyPr anchorCtr="0" anchor="ctr" bIns="91425" lIns="91425" spcFirstLastPara="1" rIns="91425" wrap="square" tIns="91425">
            <a:noAutofit/>
          </a:bodyPr>
          <a:lstStyle/>
          <a:p>
            <a:pPr indent="0" lvl="0" marL="0" marR="0" rtl="0" algn="ctr">
              <a:lnSpc>
                <a:spcPct val="130000"/>
              </a:lnSpc>
              <a:spcBef>
                <a:spcPts val="0"/>
              </a:spcBef>
              <a:spcAft>
                <a:spcPts val="1000"/>
              </a:spcAft>
              <a:buClr>
                <a:srgbClr val="000000"/>
              </a:buClr>
              <a:buSzPts val="2800"/>
              <a:buFont typeface="Arial"/>
              <a:buNone/>
            </a:pPr>
            <a:r>
              <a:rPr b="1" i="0" lang="en" sz="2800" u="none" cap="none" strike="noStrike">
                <a:solidFill>
                  <a:srgbClr val="000000"/>
                </a:solidFill>
                <a:latin typeface="Public Sans"/>
                <a:ea typeface="Public Sans"/>
                <a:cs typeface="Public Sans"/>
                <a:sym typeface="Public Sans"/>
              </a:rPr>
              <a:t>72%</a:t>
            </a:r>
            <a:endParaRPr b="1" i="0" sz="2800" u="none" cap="none" strike="noStrike">
              <a:solidFill>
                <a:srgbClr val="000000"/>
              </a:solidFill>
              <a:latin typeface="Public Sans"/>
              <a:ea typeface="Public Sans"/>
              <a:cs typeface="Public Sans"/>
              <a:sym typeface="Public Sans"/>
            </a:endParaRPr>
          </a:p>
        </p:txBody>
      </p:sp>
      <p:sp>
        <p:nvSpPr>
          <p:cNvPr id="127" name="Google Shape;127;p23"/>
          <p:cNvSpPr/>
          <p:nvPr/>
        </p:nvSpPr>
        <p:spPr>
          <a:xfrm flipH="1" rot="9000362">
            <a:off x="672239" y="3664988"/>
            <a:ext cx="1301037" cy="1301297"/>
          </a:xfrm>
          <a:prstGeom prst="blockArc">
            <a:avLst>
              <a:gd fmla="val 9851661" name="adj1"/>
              <a:gd fmla="val 3600711" name="adj2"/>
              <a:gd fmla="val 5049" name="adj3"/>
            </a:avLst>
          </a:prstGeom>
          <a:gradFill>
            <a:gsLst>
              <a:gs pos="0">
                <a:srgbClr val="F77300"/>
              </a:gs>
              <a:gs pos="100000">
                <a:srgbClr val="F5333F"/>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23"/>
          <p:cNvSpPr txBox="1"/>
          <p:nvPr/>
        </p:nvSpPr>
        <p:spPr>
          <a:xfrm>
            <a:off x="539050" y="5158401"/>
            <a:ext cx="4297500" cy="885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000"/>
              </a:spcAft>
              <a:buClr>
                <a:srgbClr val="000000"/>
              </a:buClr>
              <a:buSzPts val="1300"/>
              <a:buFont typeface="Arial"/>
              <a:buNone/>
            </a:pPr>
            <a:r>
              <a:rPr b="0" i="0" lang="en" sz="1300" u="sng" cap="none" strike="noStrike">
                <a:solidFill>
                  <a:schemeClr val="hlink"/>
                </a:solidFill>
                <a:latin typeface="Public Sans"/>
                <a:ea typeface="Public Sans"/>
                <a:cs typeface="Public Sans"/>
                <a:sym typeface="Public Sans"/>
                <a:hlinkClick r:id="rId8"/>
              </a:rPr>
              <a:t>Two-thirds</a:t>
            </a:r>
            <a:r>
              <a:rPr b="0" i="0" lang="en" sz="1300" u="none" cap="none" strike="noStrike">
                <a:solidFill>
                  <a:srgbClr val="000000"/>
                </a:solidFill>
                <a:latin typeface="Public Sans"/>
                <a:ea typeface="Public Sans"/>
                <a:cs typeface="Public Sans"/>
                <a:sym typeface="Public Sans"/>
              </a:rPr>
              <a:t> of this audience planned to continue using social media to the same extent post-pandemic.</a:t>
            </a:r>
            <a:endParaRPr b="0" i="0" sz="1300" u="none" cap="none" strike="noStrike">
              <a:solidFill>
                <a:srgbClr val="000000"/>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24">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34" name="Google Shape;134;p24"/>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35" name="Google Shape;135;p24"/>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pic>
        <p:nvPicPr>
          <p:cNvPr id="136" name="Google Shape;136;p24"/>
          <p:cNvPicPr preferRelativeResize="0"/>
          <p:nvPr/>
        </p:nvPicPr>
        <p:blipFill rotWithShape="1">
          <a:blip r:embed="rId5">
            <a:alphaModFix/>
          </a:blip>
          <a:srcRect b="0" l="0" r="0" t="0"/>
          <a:stretch/>
        </p:blipFill>
        <p:spPr>
          <a:xfrm>
            <a:off x="5704608" y="1999700"/>
            <a:ext cx="3508498" cy="4013947"/>
          </a:xfrm>
          <a:prstGeom prst="rect">
            <a:avLst/>
          </a:prstGeom>
          <a:noFill/>
          <a:ln>
            <a:noFill/>
          </a:ln>
        </p:spPr>
      </p:pic>
      <p:sp>
        <p:nvSpPr>
          <p:cNvPr id="137" name="Google Shape;137;p24"/>
          <p:cNvSpPr txBox="1"/>
          <p:nvPr/>
        </p:nvSpPr>
        <p:spPr>
          <a:xfrm>
            <a:off x="530650" y="1330950"/>
            <a:ext cx="42975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Authenticity as currency</a:t>
            </a:r>
            <a:endParaRPr b="0" i="0" sz="2000" u="none" cap="none" strike="noStrike">
              <a:solidFill>
                <a:srgbClr val="000000"/>
              </a:solidFill>
              <a:latin typeface="Public Sans"/>
              <a:ea typeface="Public Sans"/>
              <a:cs typeface="Public Sans"/>
              <a:sym typeface="Public Sans"/>
            </a:endParaRPr>
          </a:p>
        </p:txBody>
      </p:sp>
      <p:sp>
        <p:nvSpPr>
          <p:cNvPr id="138" name="Google Shape;138;p24"/>
          <p:cNvSpPr txBox="1"/>
          <p:nvPr/>
        </p:nvSpPr>
        <p:spPr>
          <a:xfrm>
            <a:off x="539050" y="2016623"/>
            <a:ext cx="4297500" cy="4066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Creators offer brands trust and authentic connections to audiences—something traditional advertising lacks. A survey by Micro Biz Mag showed that UK consumers are more than twice as likely to </a:t>
            </a:r>
            <a:r>
              <a:rPr b="0" i="0" lang="en" sz="1300" u="sng" cap="none" strike="noStrike">
                <a:solidFill>
                  <a:schemeClr val="hlink"/>
                </a:solidFill>
                <a:latin typeface="Public Sans"/>
                <a:ea typeface="Public Sans"/>
                <a:cs typeface="Public Sans"/>
                <a:sym typeface="Public Sans"/>
                <a:hlinkClick r:id="rId6"/>
              </a:rPr>
              <a:t>trust product recommendations</a:t>
            </a:r>
            <a:r>
              <a:rPr b="0" i="0" lang="en" sz="1300" u="none" cap="none" strike="noStrike">
                <a:solidFill>
                  <a:srgbClr val="000000"/>
                </a:solidFill>
                <a:latin typeface="Public Sans"/>
                <a:ea typeface="Public Sans"/>
                <a:cs typeface="Public Sans"/>
                <a:sym typeface="Public Sans"/>
              </a:rPr>
              <a:t> from people they follow on social media compared to a company’s website. </a:t>
            </a:r>
            <a:r>
              <a:rPr b="0" i="0" lang="en" sz="1300" u="sng" cap="none" strike="noStrike">
                <a:solidFill>
                  <a:schemeClr val="hlink"/>
                </a:solidFill>
                <a:latin typeface="Public Sans"/>
                <a:ea typeface="Public Sans"/>
                <a:cs typeface="Public Sans"/>
                <a:sym typeface="Public Sans"/>
                <a:hlinkClick r:id="rId7"/>
              </a:rPr>
              <a:t>According to Adweek</a:t>
            </a:r>
            <a:r>
              <a:rPr b="0" i="0" lang="en" sz="1300" u="none" cap="none" strike="noStrike">
                <a:solidFill>
                  <a:srgbClr val="000000"/>
                </a:solidFill>
                <a:latin typeface="Public Sans"/>
                <a:ea typeface="Public Sans"/>
                <a:cs typeface="Public Sans"/>
                <a:sym typeface="Public Sans"/>
              </a:rPr>
              <a:t>, almost half of U.S. consumers purchase based on creator recommendations.</a:t>
            </a:r>
            <a:endParaRPr b="0" baseline="30000" i="0" sz="1300" u="none" cap="none" strike="noStrike">
              <a:solidFill>
                <a:srgbClr val="000000"/>
              </a:solidFill>
              <a:latin typeface="Public Sans"/>
              <a:ea typeface="Public Sans"/>
              <a:cs typeface="Public Sans"/>
              <a:sym typeface="Public Sans"/>
            </a:endParaRPr>
          </a:p>
          <a:p>
            <a:pPr indent="0" lvl="0" marL="0" marR="0" rtl="0" algn="l">
              <a:lnSpc>
                <a:spcPct val="130000"/>
              </a:lnSpc>
              <a:spcBef>
                <a:spcPts val="1000"/>
              </a:spcBef>
              <a:spcAft>
                <a:spcPts val="1000"/>
              </a:spcAft>
              <a:buClr>
                <a:srgbClr val="000000"/>
              </a:buClr>
              <a:buSzPts val="1300"/>
              <a:buFont typeface="Arial"/>
              <a:buNone/>
            </a:pPr>
            <a:r>
              <a:rPr b="0" i="0" lang="en" sz="1300" u="none" cap="none" strike="noStrike">
                <a:solidFill>
                  <a:srgbClr val="000000"/>
                </a:solidFill>
                <a:latin typeface="Public Sans"/>
                <a:ea typeface="Public Sans"/>
                <a:cs typeface="Public Sans"/>
                <a:sym typeface="Public Sans"/>
              </a:rPr>
              <a:t>Because of the trust creators build with their audience, creator marketing can generate 11 times the return on investment (ROI) of traditional advertising. Marketers are catching on, too, driving the creator marketing industry to grow by an average of </a:t>
            </a:r>
            <a:r>
              <a:rPr b="0" i="0" lang="en" sz="1300" u="sng" cap="none" strike="noStrike">
                <a:solidFill>
                  <a:schemeClr val="hlink"/>
                </a:solidFill>
                <a:latin typeface="Public Sans"/>
                <a:ea typeface="Public Sans"/>
                <a:cs typeface="Public Sans"/>
                <a:sym typeface="Public Sans"/>
                <a:hlinkClick r:id="rId8"/>
              </a:rPr>
              <a:t>47 percent</a:t>
            </a:r>
            <a:r>
              <a:rPr b="0" i="0" lang="en" sz="1300" u="none" cap="none" strike="noStrike">
                <a:solidFill>
                  <a:srgbClr val="000000"/>
                </a:solidFill>
                <a:latin typeface="Public Sans"/>
                <a:ea typeface="Public Sans"/>
                <a:cs typeface="Public Sans"/>
                <a:sym typeface="Public Sans"/>
              </a:rPr>
              <a:t> annually from 2016 to 2022.</a:t>
            </a:r>
            <a:endParaRPr b="0" baseline="30000" i="0" sz="1300" u="none" cap="none" strike="noStrike">
              <a:solidFill>
                <a:srgbClr val="000000"/>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25">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44" name="Google Shape;144;p25"/>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45" name="Google Shape;145;p25"/>
          <p:cNvSpPr txBox="1"/>
          <p:nvPr/>
        </p:nvSpPr>
        <p:spPr>
          <a:xfrm>
            <a:off x="530654" y="1330954"/>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Influencers or content creators: what’s the correct term?</a:t>
            </a:r>
            <a:endParaRPr b="0" i="0" sz="2000" u="none" cap="none" strike="noStrike">
              <a:solidFill>
                <a:schemeClr val="dk1"/>
              </a:solidFill>
              <a:latin typeface="Public Sans"/>
              <a:ea typeface="Public Sans"/>
              <a:cs typeface="Public Sans"/>
              <a:sym typeface="Public Sans"/>
            </a:endParaRPr>
          </a:p>
        </p:txBody>
      </p:sp>
      <p:sp>
        <p:nvSpPr>
          <p:cNvPr id="146" name="Google Shape;146;p25"/>
          <p:cNvSpPr txBox="1"/>
          <p:nvPr/>
        </p:nvSpPr>
        <p:spPr>
          <a:xfrm>
            <a:off x="539125" y="2091523"/>
            <a:ext cx="4502400" cy="2124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While 86 percent of marketers use the term “influencers,” 54 percent of influencers prefer “content creators”—and that number is rising. Creators put time and effort into creating content, which requires expertise and industry knowledge. Most creators avoid the word </a:t>
            </a:r>
            <a:r>
              <a:rPr b="0" i="0" lang="en" sz="1300" u="sng" cap="none" strike="noStrike">
                <a:solidFill>
                  <a:schemeClr val="hlink"/>
                </a:solidFill>
                <a:latin typeface="Public Sans"/>
                <a:ea typeface="Public Sans"/>
                <a:cs typeface="Public Sans"/>
                <a:sym typeface="Public Sans"/>
                <a:hlinkClick r:id="rId5"/>
              </a:rPr>
              <a:t>“influencer”</a:t>
            </a:r>
            <a:r>
              <a:rPr b="0" i="0" lang="en" sz="1300" u="none" cap="none" strike="noStrike">
                <a:solidFill>
                  <a:schemeClr val="dk1"/>
                </a:solidFill>
                <a:latin typeface="Public Sans"/>
                <a:ea typeface="Public Sans"/>
                <a:cs typeface="Public Sans"/>
                <a:sym typeface="Public Sans"/>
              </a:rPr>
              <a:t> because it carries a stigma—or little respect for its perceived lack of hard work or knowledge.</a:t>
            </a:r>
            <a:endParaRPr b="0" i="0" sz="1300" u="none" cap="none" strike="noStrike">
              <a:solidFill>
                <a:schemeClr val="dk1"/>
              </a:solidFill>
              <a:latin typeface="Public Sans"/>
              <a:ea typeface="Public Sans"/>
              <a:cs typeface="Public Sans"/>
              <a:sym typeface="Public Sans"/>
            </a:endParaRPr>
          </a:p>
        </p:txBody>
      </p:sp>
      <p:sp>
        <p:nvSpPr>
          <p:cNvPr id="147" name="Google Shape;147;p25"/>
          <p:cNvSpPr txBox="1"/>
          <p:nvPr/>
        </p:nvSpPr>
        <p:spPr>
          <a:xfrm>
            <a:off x="5332925" y="2085925"/>
            <a:ext cx="4340100" cy="44088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Let’s break down the terms: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1500"/>
              </a:spcBef>
              <a:spcAft>
                <a:spcPts val="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Content creator: </a:t>
            </a:r>
            <a:r>
              <a:rPr b="0" i="0" lang="en" sz="1300" u="none" cap="none" strike="noStrike">
                <a:solidFill>
                  <a:schemeClr val="dk1"/>
                </a:solidFill>
                <a:latin typeface="Public Sans"/>
                <a:ea typeface="Public Sans"/>
                <a:cs typeface="Public Sans"/>
                <a:sym typeface="Public Sans"/>
              </a:rPr>
              <a:t>Someone who creates content for digital distribution via social media or the creator’s channels. This work can include writing, audio, video, photography, or any other medium. The creator’s main priority is making content that connects with their audiences—influencing the viewers’ purchasing decisions come after.</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1500"/>
              </a:spcBef>
              <a:spcAft>
                <a:spcPts val="1500"/>
              </a:spcAft>
              <a:buClr>
                <a:srgbClr val="F5333F"/>
              </a:buClr>
              <a:buSzPts val="1300"/>
              <a:buFont typeface="Public Sans"/>
              <a:buChar char="●"/>
            </a:pPr>
            <a:r>
              <a:rPr b="1" i="0" lang="en" sz="1300" u="none" cap="none" strike="noStrike">
                <a:solidFill>
                  <a:schemeClr val="dk1"/>
                </a:solidFill>
                <a:latin typeface="Public Sans"/>
                <a:ea typeface="Public Sans"/>
                <a:cs typeface="Public Sans"/>
                <a:sym typeface="Public Sans"/>
              </a:rPr>
              <a:t>Influencer: </a:t>
            </a:r>
            <a:r>
              <a:rPr b="0" i="0" lang="en" sz="1300" u="none" cap="none" strike="noStrike">
                <a:solidFill>
                  <a:schemeClr val="dk1"/>
                </a:solidFill>
                <a:latin typeface="Public Sans"/>
                <a:ea typeface="Public Sans"/>
                <a:cs typeface="Public Sans"/>
                <a:sym typeface="Public Sans"/>
              </a:rPr>
              <a:t>A type of content creator or public personality whose primary goal is to impact the decision-making or sentiments of their audience. Many influencers partner with brands to promote or recommend products and services to their social media audience.</a:t>
            </a:r>
            <a:endParaRPr b="0" i="0" sz="1300" u="none" cap="none" strike="noStrike">
              <a:solidFill>
                <a:schemeClr val="dk1"/>
              </a:solidFill>
              <a:latin typeface="Public Sans"/>
              <a:ea typeface="Public Sans"/>
              <a:cs typeface="Public Sans"/>
              <a:sym typeface="Public Sans"/>
            </a:endParaRPr>
          </a:p>
        </p:txBody>
      </p:sp>
      <p:sp>
        <p:nvSpPr>
          <p:cNvPr id="148" name="Google Shape;148;p25"/>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pic>
        <p:nvPicPr>
          <p:cNvPr id="149" name="Google Shape;149;p25"/>
          <p:cNvPicPr preferRelativeResize="0"/>
          <p:nvPr/>
        </p:nvPicPr>
        <p:blipFill rotWithShape="1">
          <a:blip r:embed="rId6">
            <a:alphaModFix/>
          </a:blip>
          <a:srcRect b="0" l="0" r="0" t="31119"/>
          <a:stretch/>
        </p:blipFill>
        <p:spPr>
          <a:xfrm>
            <a:off x="818637" y="4491608"/>
            <a:ext cx="3715625" cy="23731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6">
            <a:hlinkClick r:id="rId3"/>
          </p:cNvPr>
          <p:cNvPicPr preferRelativeResize="0"/>
          <p:nvPr/>
        </p:nvPicPr>
        <p:blipFill rotWithShape="1">
          <a:blip r:embed="rId4">
            <a:alphaModFix/>
          </a:blip>
          <a:srcRect b="-30644" l="0" r="0" t="-2884"/>
          <a:stretch/>
        </p:blipFill>
        <p:spPr>
          <a:xfrm>
            <a:off x="650604" y="479155"/>
            <a:ext cx="1055475" cy="489900"/>
          </a:xfrm>
          <a:prstGeom prst="rect">
            <a:avLst/>
          </a:prstGeom>
          <a:noFill/>
          <a:ln>
            <a:noFill/>
          </a:ln>
        </p:spPr>
      </p:pic>
      <p:cxnSp>
        <p:nvCxnSpPr>
          <p:cNvPr id="155" name="Google Shape;155;p26"/>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56" name="Google Shape;156;p26"/>
          <p:cNvSpPr txBox="1"/>
          <p:nvPr/>
        </p:nvSpPr>
        <p:spPr>
          <a:xfrm>
            <a:off x="530654" y="1330954"/>
            <a:ext cx="8740800" cy="627300"/>
          </a:xfrm>
          <a:prstGeom prst="rect">
            <a:avLst/>
          </a:prstGeom>
          <a:noFill/>
          <a:ln>
            <a:noFill/>
          </a:ln>
        </p:spPr>
        <p:txBody>
          <a:bodyPr anchorCtr="0" anchor="t" bIns="113100" lIns="113100" spcFirstLastPara="1" rIns="113100" wrap="square" tIns="113100">
            <a:noAutofit/>
          </a:bodyPr>
          <a:lstStyle/>
          <a:p>
            <a:pPr indent="0" lvl="0" marL="0" marR="0" rtl="0" algn="l">
              <a:lnSpc>
                <a:spcPct val="100000"/>
              </a:lnSpc>
              <a:spcBef>
                <a:spcPts val="0"/>
              </a:spcBef>
              <a:spcAft>
                <a:spcPts val="0"/>
              </a:spcAft>
              <a:buClr>
                <a:srgbClr val="000000"/>
              </a:buClr>
              <a:buSzPts val="2000"/>
              <a:buFont typeface="Arial"/>
              <a:buNone/>
            </a:pPr>
            <a:r>
              <a:rPr b="1" i="0" lang="en" sz="2000" u="none" cap="none" strike="noStrike">
                <a:solidFill>
                  <a:schemeClr val="dk1"/>
                </a:solidFill>
                <a:latin typeface="Public Sans"/>
                <a:ea typeface="Public Sans"/>
                <a:cs typeface="Public Sans"/>
                <a:sym typeface="Public Sans"/>
              </a:rPr>
              <a:t>Influencers or content creators: what’s the correct term? (con’t)</a:t>
            </a:r>
            <a:endParaRPr b="0" i="0" sz="2000" u="none" cap="none" strike="noStrike">
              <a:solidFill>
                <a:schemeClr val="dk1"/>
              </a:solidFill>
              <a:latin typeface="Public Sans"/>
              <a:ea typeface="Public Sans"/>
              <a:cs typeface="Public Sans"/>
              <a:sym typeface="Public Sans"/>
            </a:endParaRPr>
          </a:p>
        </p:txBody>
      </p:sp>
      <p:sp>
        <p:nvSpPr>
          <p:cNvPr id="157" name="Google Shape;157;p26"/>
          <p:cNvSpPr txBox="1"/>
          <p:nvPr/>
        </p:nvSpPr>
        <p:spPr>
          <a:xfrm>
            <a:off x="539125" y="2091525"/>
            <a:ext cx="4502400" cy="40581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So, it’s the intent of the action that separates the two. Think of </a:t>
            </a:r>
            <a:r>
              <a:rPr b="0" i="0" lang="en" sz="1300" u="sng" cap="none" strike="noStrike">
                <a:solidFill>
                  <a:schemeClr val="hlink"/>
                </a:solidFill>
                <a:latin typeface="Public Sans"/>
                <a:ea typeface="Public Sans"/>
                <a:cs typeface="Public Sans"/>
                <a:sym typeface="Public Sans"/>
                <a:hlinkClick r:id="rId5"/>
              </a:rPr>
              <a:t>Crocs</a:t>
            </a:r>
            <a:r>
              <a:rPr b="0" i="0" lang="en" sz="1300" u="none" cap="none" strike="noStrike">
                <a:solidFill>
                  <a:schemeClr val="dk1"/>
                </a:solidFill>
                <a:latin typeface="Public Sans"/>
                <a:ea typeface="Public Sans"/>
                <a:cs typeface="Public Sans"/>
                <a:sym typeface="Public Sans"/>
              </a:rPr>
              <a:t> collaborating with Justin Bieber, Post Malone, Bad Bunny, and other stars to raise the pop culture profile of its products. The musicians influenced consumer behavior while producing little of their own Crocs content.</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On the other end of the spectrum, journalist-turned-YouTuber </a:t>
            </a:r>
            <a:r>
              <a:rPr b="0" i="0" lang="en" sz="1300" u="sng" cap="none" strike="noStrike">
                <a:solidFill>
                  <a:schemeClr val="hlink"/>
                </a:solidFill>
                <a:latin typeface="Public Sans"/>
                <a:ea typeface="Public Sans"/>
                <a:cs typeface="Public Sans"/>
                <a:sym typeface="Public Sans"/>
                <a:hlinkClick r:id="rId6"/>
              </a:rPr>
              <a:t>Johnny Harris</a:t>
            </a:r>
            <a:r>
              <a:rPr b="0" i="0" lang="en" sz="1300" u="none" cap="none" strike="noStrike">
                <a:solidFill>
                  <a:schemeClr val="dk1"/>
                </a:solidFill>
                <a:latin typeface="Public Sans"/>
                <a:ea typeface="Public Sans"/>
                <a:cs typeface="Public Sans"/>
                <a:sym typeface="Public Sans"/>
              </a:rPr>
              <a:t> makes </a:t>
            </a:r>
            <a:br>
              <a:rPr b="0" i="0" lang="en" sz="1300" u="none" cap="none" strike="noStrike">
                <a:solidFill>
                  <a:schemeClr val="dk1"/>
                </a:solidFill>
                <a:latin typeface="Public Sans"/>
                <a:ea typeface="Public Sans"/>
                <a:cs typeface="Public Sans"/>
                <a:sym typeface="Public Sans"/>
              </a:rPr>
            </a:br>
            <a:r>
              <a:rPr b="0" i="0" lang="en" sz="1300" u="none" cap="none" strike="noStrike">
                <a:solidFill>
                  <a:schemeClr val="dk1"/>
                </a:solidFill>
                <a:latin typeface="Public Sans"/>
                <a:ea typeface="Public Sans"/>
                <a:cs typeface="Public Sans"/>
                <a:sym typeface="Public Sans"/>
              </a:rPr>
              <a:t>videos about everything from geopolitics to geography, but brand partnerships pay the bills.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In general, influencers can be creators, and creators can be influencers. The lines are blurry, and many use the terms interchangeably. It largely depends on the content’s engagement, action, and sentiment.</a:t>
            </a:r>
            <a:endParaRPr b="0" i="0" sz="1300" u="none" cap="none" strike="noStrike">
              <a:solidFill>
                <a:schemeClr val="dk1"/>
              </a:solidFill>
              <a:latin typeface="Public Sans"/>
              <a:ea typeface="Public Sans"/>
              <a:cs typeface="Public Sans"/>
              <a:sym typeface="Public Sans"/>
            </a:endParaRPr>
          </a:p>
        </p:txBody>
      </p:sp>
      <p:sp>
        <p:nvSpPr>
          <p:cNvPr id="158" name="Google Shape;158;p26"/>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pic>
        <p:nvPicPr>
          <p:cNvPr id="159" name="Google Shape;159;p26"/>
          <p:cNvPicPr preferRelativeResize="0"/>
          <p:nvPr/>
        </p:nvPicPr>
        <p:blipFill rotWithShape="1">
          <a:blip r:embed="rId7">
            <a:alphaModFix/>
          </a:blip>
          <a:srcRect b="9538" l="0" r="0" t="23715"/>
          <a:stretch/>
        </p:blipFill>
        <p:spPr>
          <a:xfrm>
            <a:off x="5414913" y="2723006"/>
            <a:ext cx="3846000" cy="3846000"/>
          </a:xfrm>
          <a:prstGeom prst="ellipse">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7"/>
          <p:cNvPicPr preferRelativeResize="0"/>
          <p:nvPr/>
        </p:nvPicPr>
        <p:blipFill rotWithShape="1">
          <a:blip r:embed="rId3">
            <a:alphaModFix amt="7000"/>
          </a:blip>
          <a:srcRect b="-4333" l="-62044" r="40197" t="23006"/>
          <a:stretch/>
        </p:blipFill>
        <p:spPr>
          <a:xfrm>
            <a:off x="-6505525" y="-1188375"/>
            <a:ext cx="10637100" cy="10637100"/>
          </a:xfrm>
          <a:prstGeom prst="donut">
            <a:avLst>
              <a:gd fmla="val 21012" name="adj"/>
            </a:avLst>
          </a:prstGeom>
          <a:noFill/>
          <a:ln>
            <a:noFill/>
          </a:ln>
        </p:spPr>
      </p:pic>
      <p:pic>
        <p:nvPicPr>
          <p:cNvPr id="165" name="Google Shape;165;p27">
            <a:hlinkClick r:id="rId4"/>
          </p:cNvPr>
          <p:cNvPicPr preferRelativeResize="0"/>
          <p:nvPr/>
        </p:nvPicPr>
        <p:blipFill rotWithShape="1">
          <a:blip r:embed="rId5">
            <a:alphaModFix/>
          </a:blip>
          <a:srcRect b="-30644" l="0" r="0" t="-2884"/>
          <a:stretch/>
        </p:blipFill>
        <p:spPr>
          <a:xfrm>
            <a:off x="650604" y="479155"/>
            <a:ext cx="1055475" cy="489900"/>
          </a:xfrm>
          <a:prstGeom prst="rect">
            <a:avLst/>
          </a:prstGeom>
          <a:noFill/>
          <a:ln>
            <a:noFill/>
          </a:ln>
        </p:spPr>
      </p:pic>
      <p:cxnSp>
        <p:nvCxnSpPr>
          <p:cNvPr id="166" name="Google Shape;166;p27"/>
          <p:cNvCxnSpPr/>
          <p:nvPr/>
        </p:nvCxnSpPr>
        <p:spPr>
          <a:xfrm>
            <a:off x="0" y="7325550"/>
            <a:ext cx="495900" cy="0"/>
          </a:xfrm>
          <a:prstGeom prst="straightConnector1">
            <a:avLst/>
          </a:prstGeom>
          <a:noFill/>
          <a:ln cap="flat" cmpd="sng" w="9525">
            <a:solidFill>
              <a:srgbClr val="000000"/>
            </a:solidFill>
            <a:prstDash val="solid"/>
            <a:round/>
            <a:headEnd len="sm" w="sm" type="none"/>
            <a:tailEnd len="sm" w="sm" type="none"/>
          </a:ln>
        </p:spPr>
      </p:cxnSp>
      <p:sp>
        <p:nvSpPr>
          <p:cNvPr id="167" name="Google Shape;167;p27"/>
          <p:cNvSpPr txBox="1"/>
          <p:nvPr/>
        </p:nvSpPr>
        <p:spPr>
          <a:xfrm>
            <a:off x="539050" y="2016635"/>
            <a:ext cx="4297500" cy="41925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Creators develop personal branding with a face acting as an individual or group. They have authority over topics ranging from fashion to food, travel, and more. For example, when you think of Huda Kattan, what comes to mind is makeup, beauty, and skincare—this is why she created her </a:t>
            </a:r>
            <a:r>
              <a:rPr b="0" i="0" lang="en" sz="1300" u="sng" cap="none" strike="noStrike">
                <a:solidFill>
                  <a:schemeClr val="hlink"/>
                </a:solidFill>
                <a:latin typeface="Public Sans"/>
                <a:ea typeface="Public Sans"/>
                <a:cs typeface="Public Sans"/>
                <a:sym typeface="Public Sans"/>
                <a:hlinkClick r:id="rId6"/>
              </a:rPr>
              <a:t>beauty brand</a:t>
            </a:r>
            <a:r>
              <a:rPr b="0" i="0" lang="en" sz="1300" u="none" cap="none" strike="noStrike">
                <a:solidFill>
                  <a:schemeClr val="dk1"/>
                </a:solidFill>
                <a:latin typeface="Public Sans"/>
                <a:ea typeface="Public Sans"/>
                <a:cs typeface="Public Sans"/>
                <a:sym typeface="Public Sans"/>
              </a:rPr>
              <a:t>. Whether you would buy her products or not, she’s become a beauty expert and carries influence. </a:t>
            </a:r>
            <a:endParaRPr b="0" i="0" sz="1300" u="none" cap="none" strike="noStrike">
              <a:solidFill>
                <a:schemeClr val="dk1"/>
              </a:solidFill>
              <a:latin typeface="Public Sans"/>
              <a:ea typeface="Public Sans"/>
              <a:cs typeface="Public Sans"/>
              <a:sym typeface="Public Sans"/>
            </a:endParaRPr>
          </a:p>
          <a:p>
            <a:pPr indent="0" lvl="0" marL="0" marR="0" rtl="0" algn="l">
              <a:lnSpc>
                <a:spcPct val="130000"/>
              </a:lnSpc>
              <a:spcBef>
                <a:spcPts val="1500"/>
              </a:spcBef>
              <a:spcAft>
                <a:spcPts val="1500"/>
              </a:spcAft>
              <a:buClr>
                <a:srgbClr val="000000"/>
              </a:buClr>
              <a:buSzPts val="1300"/>
              <a:buFont typeface="Arial"/>
              <a:buNone/>
            </a:pPr>
            <a:r>
              <a:rPr b="0" i="0" lang="en" sz="1300" u="none" cap="none" strike="noStrike">
                <a:solidFill>
                  <a:schemeClr val="dk1"/>
                </a:solidFill>
                <a:latin typeface="Public Sans"/>
                <a:ea typeface="Public Sans"/>
                <a:cs typeface="Public Sans"/>
                <a:sym typeface="Public Sans"/>
              </a:rPr>
              <a:t>Creators post content or share posts on social media to engage with their followers. Authentic creators are honest and opinionated, unswayed by outside influences or businesses. Their audiences know they’re getting the whole truth, which builds trust. Trust affects the consumers purchasing decisions thanks to a mixture of the creators→</a:t>
            </a:r>
            <a:endParaRPr b="0" i="0" sz="1300" u="none" cap="none" strike="noStrike">
              <a:solidFill>
                <a:schemeClr val="dk1"/>
              </a:solidFill>
              <a:latin typeface="Public Sans"/>
              <a:ea typeface="Public Sans"/>
              <a:cs typeface="Public Sans"/>
              <a:sym typeface="Public Sans"/>
            </a:endParaRPr>
          </a:p>
        </p:txBody>
      </p:sp>
      <p:sp>
        <p:nvSpPr>
          <p:cNvPr id="168" name="Google Shape;168;p27"/>
          <p:cNvSpPr txBox="1"/>
          <p:nvPr/>
        </p:nvSpPr>
        <p:spPr>
          <a:xfrm>
            <a:off x="539050" y="1365900"/>
            <a:ext cx="4297500" cy="3540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1200"/>
              </a:spcAft>
              <a:buClr>
                <a:srgbClr val="000000"/>
              </a:buClr>
              <a:buSzPts val="1600"/>
              <a:buFont typeface="Arial"/>
              <a:buNone/>
            </a:pPr>
            <a:r>
              <a:rPr b="1" i="0" lang="en" sz="1600" u="none" cap="none" strike="noStrike">
                <a:solidFill>
                  <a:srgbClr val="F5333F"/>
                </a:solidFill>
                <a:latin typeface="Public Sans"/>
                <a:ea typeface="Public Sans"/>
                <a:cs typeface="Public Sans"/>
                <a:sym typeface="Public Sans"/>
              </a:rPr>
              <a:t>What it means to be a creator</a:t>
            </a:r>
            <a:endParaRPr b="1" i="0" sz="1200" u="none" cap="none" strike="noStrike">
              <a:solidFill>
                <a:srgbClr val="F5333F"/>
              </a:solidFill>
              <a:latin typeface="Public Sans"/>
              <a:ea typeface="Public Sans"/>
              <a:cs typeface="Public Sans"/>
              <a:sym typeface="Public Sans"/>
            </a:endParaRPr>
          </a:p>
        </p:txBody>
      </p:sp>
      <p:sp>
        <p:nvSpPr>
          <p:cNvPr id="169" name="Google Shape;169;p27"/>
          <p:cNvSpPr txBox="1"/>
          <p:nvPr/>
        </p:nvSpPr>
        <p:spPr>
          <a:xfrm>
            <a:off x="562532" y="7140900"/>
            <a:ext cx="350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1"/>
                </a:solidFill>
                <a:latin typeface="Public Sans Light"/>
                <a:ea typeface="Public Sans Light"/>
                <a:cs typeface="Public Sans Light"/>
                <a:sym typeface="Public Sans Light"/>
              </a:rPr>
              <a:t>Creators aren’t new, but they’re evolving</a:t>
            </a:r>
            <a:endParaRPr b="0" i="0" sz="1100" u="none" cap="none" strike="noStrike">
              <a:solidFill>
                <a:schemeClr val="dk1"/>
              </a:solidFill>
              <a:latin typeface="Public Sans Light"/>
              <a:ea typeface="Public Sans Light"/>
              <a:cs typeface="Public Sans Light"/>
              <a:sym typeface="Public Sans Light"/>
            </a:endParaRPr>
          </a:p>
        </p:txBody>
      </p:sp>
      <p:sp>
        <p:nvSpPr>
          <p:cNvPr id="170" name="Google Shape;170;p27"/>
          <p:cNvSpPr txBox="1"/>
          <p:nvPr/>
        </p:nvSpPr>
        <p:spPr>
          <a:xfrm>
            <a:off x="5332925" y="4241901"/>
            <a:ext cx="4340100" cy="2134200"/>
          </a:xfrm>
          <a:prstGeom prst="rect">
            <a:avLst/>
          </a:prstGeom>
          <a:noFill/>
          <a:ln>
            <a:noFill/>
          </a:ln>
        </p:spPr>
        <p:txBody>
          <a:bodyPr anchorCtr="0" anchor="t" bIns="113100" lIns="113100" spcFirstLastPara="1" rIns="113100" wrap="square" tIns="113100">
            <a:noAutofit/>
          </a:bodyPr>
          <a:lstStyle/>
          <a:p>
            <a:pPr indent="0" lvl="0" marL="0" marR="0" rtl="0" algn="l">
              <a:lnSpc>
                <a:spcPct val="130000"/>
              </a:lnSpc>
              <a:spcBef>
                <a:spcPts val="0"/>
              </a:spcBef>
              <a:spcAft>
                <a:spcPts val="0"/>
              </a:spcAft>
              <a:buClr>
                <a:schemeClr val="dk1"/>
              </a:buClr>
              <a:buSzPts val="1100"/>
              <a:buFont typeface="Arial"/>
              <a:buNone/>
            </a:pPr>
            <a:r>
              <a:rPr b="0" i="0" lang="en" sz="1300" u="none" cap="none" strike="noStrike">
                <a:solidFill>
                  <a:schemeClr val="dk1"/>
                </a:solidFill>
                <a:latin typeface="Public Sans"/>
                <a:ea typeface="Public Sans"/>
                <a:cs typeface="Public Sans"/>
                <a:sym typeface="Public Sans"/>
              </a:rPr>
              <a:t>You can also define influencers based on audience relationships. A high-value creator will tick the following boxes:</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10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Does the audience trust the creator?</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Can the audience consider them a resource, friend, or direct source of knowledge?</a:t>
            </a:r>
            <a:endParaRPr b="0" i="0" sz="1300" u="none" cap="none" strike="noStrike">
              <a:solidFill>
                <a:schemeClr val="dk1"/>
              </a:solidFill>
              <a:latin typeface="Public Sans"/>
              <a:ea typeface="Public Sans"/>
              <a:cs typeface="Public Sans"/>
              <a:sym typeface="Public Sans"/>
            </a:endParaRPr>
          </a:p>
          <a:p>
            <a:pPr indent="-311150" lvl="0" marL="457200" marR="0" rtl="0" algn="l">
              <a:lnSpc>
                <a:spcPct val="130000"/>
              </a:lnSpc>
              <a:spcBef>
                <a:spcPts val="500"/>
              </a:spcBef>
              <a:spcAft>
                <a:spcPts val="500"/>
              </a:spcAft>
              <a:buClr>
                <a:srgbClr val="F5333F"/>
              </a:buClr>
              <a:buSzPts val="1300"/>
              <a:buFont typeface="Public Sans"/>
              <a:buChar char="●"/>
            </a:pPr>
            <a:r>
              <a:rPr b="0" i="0" lang="en" sz="1300" u="none" cap="none" strike="noStrike">
                <a:solidFill>
                  <a:schemeClr val="dk1"/>
                </a:solidFill>
                <a:latin typeface="Public Sans"/>
                <a:ea typeface="Public Sans"/>
                <a:cs typeface="Public Sans"/>
                <a:sym typeface="Public Sans"/>
              </a:rPr>
              <a:t>Does the audience interact with the creator?</a:t>
            </a:r>
            <a:endParaRPr b="0" i="0" sz="1300" u="none" cap="none" strike="noStrike">
              <a:solidFill>
                <a:schemeClr val="dk1"/>
              </a:solidFill>
              <a:latin typeface="Public Sans"/>
              <a:ea typeface="Public Sans"/>
              <a:cs typeface="Public Sans"/>
              <a:sym typeface="Public Sans"/>
            </a:endParaRPr>
          </a:p>
        </p:txBody>
      </p:sp>
      <p:sp>
        <p:nvSpPr>
          <p:cNvPr id="171" name="Google Shape;171;p27"/>
          <p:cNvSpPr/>
          <p:nvPr/>
        </p:nvSpPr>
        <p:spPr>
          <a:xfrm>
            <a:off x="5448583" y="2160484"/>
            <a:ext cx="627600" cy="627600"/>
          </a:xfrm>
          <a:prstGeom prst="donut">
            <a:avLst>
              <a:gd fmla="val 2943" name="adj"/>
            </a:avLst>
          </a:prstGeom>
          <a:gradFill>
            <a:gsLst>
              <a:gs pos="0">
                <a:srgbClr val="F77300"/>
              </a:gs>
              <a:gs pos="100000">
                <a:srgbClr val="F5333F"/>
              </a:gs>
            </a:gsLst>
            <a:lin ang="8099331"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27"/>
          <p:cNvSpPr txBox="1"/>
          <p:nvPr/>
        </p:nvSpPr>
        <p:spPr>
          <a:xfrm>
            <a:off x="6263000" y="2160475"/>
            <a:ext cx="1153800" cy="6276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Authority</a:t>
            </a:r>
            <a:endParaRPr b="0" i="0" sz="1200" u="none" cap="none" strike="noStrike">
              <a:solidFill>
                <a:schemeClr val="dk1"/>
              </a:solidFill>
              <a:latin typeface="Public Sans"/>
              <a:ea typeface="Public Sans"/>
              <a:cs typeface="Public Sans"/>
              <a:sym typeface="Public Sans"/>
            </a:endParaRPr>
          </a:p>
        </p:txBody>
      </p:sp>
      <p:sp>
        <p:nvSpPr>
          <p:cNvPr id="173" name="Google Shape;173;p27"/>
          <p:cNvSpPr/>
          <p:nvPr/>
        </p:nvSpPr>
        <p:spPr>
          <a:xfrm>
            <a:off x="7704808" y="2160484"/>
            <a:ext cx="627600" cy="627600"/>
          </a:xfrm>
          <a:prstGeom prst="donut">
            <a:avLst>
              <a:gd fmla="val 2943" name="adj"/>
            </a:avLst>
          </a:prstGeom>
          <a:gradFill>
            <a:gsLst>
              <a:gs pos="0">
                <a:srgbClr val="F77300"/>
              </a:gs>
              <a:gs pos="100000">
                <a:srgbClr val="F5333F"/>
              </a:gs>
            </a:gsLst>
            <a:lin ang="8099331"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27"/>
          <p:cNvSpPr txBox="1"/>
          <p:nvPr/>
        </p:nvSpPr>
        <p:spPr>
          <a:xfrm>
            <a:off x="8519225" y="2160475"/>
            <a:ext cx="1153800" cy="6276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Knowledge</a:t>
            </a:r>
            <a:endParaRPr b="0" i="0" sz="1200" u="none" cap="none" strike="noStrike">
              <a:solidFill>
                <a:schemeClr val="dk1"/>
              </a:solidFill>
              <a:latin typeface="Public Sans"/>
              <a:ea typeface="Public Sans"/>
              <a:cs typeface="Public Sans"/>
              <a:sym typeface="Public Sans"/>
            </a:endParaRPr>
          </a:p>
        </p:txBody>
      </p:sp>
      <p:sp>
        <p:nvSpPr>
          <p:cNvPr id="175" name="Google Shape;175;p27"/>
          <p:cNvSpPr/>
          <p:nvPr/>
        </p:nvSpPr>
        <p:spPr>
          <a:xfrm>
            <a:off x="5448583" y="3095816"/>
            <a:ext cx="627600" cy="627600"/>
          </a:xfrm>
          <a:prstGeom prst="donut">
            <a:avLst>
              <a:gd fmla="val 2943" name="adj"/>
            </a:avLst>
          </a:prstGeom>
          <a:gradFill>
            <a:gsLst>
              <a:gs pos="0">
                <a:srgbClr val="F77300"/>
              </a:gs>
              <a:gs pos="100000">
                <a:srgbClr val="F5333F"/>
              </a:gs>
            </a:gsLst>
            <a:lin ang="8099331"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7"/>
          <p:cNvSpPr txBox="1"/>
          <p:nvPr/>
        </p:nvSpPr>
        <p:spPr>
          <a:xfrm>
            <a:off x="6263000" y="3095808"/>
            <a:ext cx="1153800" cy="6276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Position</a:t>
            </a:r>
            <a:endParaRPr b="0" i="0" sz="1200" u="none" cap="none" strike="noStrike">
              <a:solidFill>
                <a:schemeClr val="dk1"/>
              </a:solidFill>
              <a:latin typeface="Public Sans"/>
              <a:ea typeface="Public Sans"/>
              <a:cs typeface="Public Sans"/>
              <a:sym typeface="Public Sans"/>
            </a:endParaRPr>
          </a:p>
        </p:txBody>
      </p:sp>
      <p:sp>
        <p:nvSpPr>
          <p:cNvPr id="177" name="Google Shape;177;p27"/>
          <p:cNvSpPr/>
          <p:nvPr/>
        </p:nvSpPr>
        <p:spPr>
          <a:xfrm>
            <a:off x="7704808" y="3095816"/>
            <a:ext cx="627600" cy="627600"/>
          </a:xfrm>
          <a:prstGeom prst="donut">
            <a:avLst>
              <a:gd fmla="val 2943" name="adj"/>
            </a:avLst>
          </a:prstGeom>
          <a:gradFill>
            <a:gsLst>
              <a:gs pos="0">
                <a:srgbClr val="F77300"/>
              </a:gs>
              <a:gs pos="100000">
                <a:srgbClr val="F5333F"/>
              </a:gs>
            </a:gsLst>
            <a:lin ang="8099331"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7"/>
          <p:cNvSpPr txBox="1"/>
          <p:nvPr/>
        </p:nvSpPr>
        <p:spPr>
          <a:xfrm>
            <a:off x="8519225" y="3095808"/>
            <a:ext cx="1153800" cy="627600"/>
          </a:xfrm>
          <a:prstGeom prst="rect">
            <a:avLst/>
          </a:prstGeom>
          <a:noFill/>
          <a:ln>
            <a:noFill/>
          </a:ln>
        </p:spPr>
        <p:txBody>
          <a:bodyPr anchorCtr="0" anchor="ctr" bIns="113100" lIns="113100" spcFirstLastPara="1" rIns="113100" wrap="square" tIns="113100">
            <a:noAutofit/>
          </a:bodyPr>
          <a:lstStyle/>
          <a:p>
            <a:pPr indent="0" lvl="0" marL="0" marR="0" rtl="0" algn="l">
              <a:lnSpc>
                <a:spcPct val="130000"/>
              </a:lnSpc>
              <a:spcBef>
                <a:spcPts val="0"/>
              </a:spcBef>
              <a:spcAft>
                <a:spcPts val="0"/>
              </a:spcAft>
              <a:buClr>
                <a:srgbClr val="000000"/>
              </a:buClr>
              <a:buSzPts val="1200"/>
              <a:buFont typeface="Arial"/>
              <a:buNone/>
            </a:pPr>
            <a:r>
              <a:rPr b="0" i="0" lang="en" sz="1200" u="none" cap="none" strike="noStrike">
                <a:solidFill>
                  <a:schemeClr val="dk1"/>
                </a:solidFill>
                <a:latin typeface="Public Sans"/>
                <a:ea typeface="Public Sans"/>
                <a:cs typeface="Public Sans"/>
                <a:sym typeface="Public Sans"/>
              </a:rPr>
              <a:t>Lifestyle</a:t>
            </a:r>
            <a:endParaRPr b="0" i="0" sz="1200" u="none" cap="none" strike="noStrike">
              <a:solidFill>
                <a:schemeClr val="dk1"/>
              </a:solidFill>
              <a:latin typeface="Public Sans"/>
              <a:ea typeface="Public Sans"/>
              <a:cs typeface="Public Sans"/>
              <a:sym typeface="Public Sans"/>
            </a:endParaRPr>
          </a:p>
        </p:txBody>
      </p:sp>
      <p:pic>
        <p:nvPicPr>
          <p:cNvPr id="179" name="Google Shape;179;p27"/>
          <p:cNvPicPr preferRelativeResize="0"/>
          <p:nvPr/>
        </p:nvPicPr>
        <p:blipFill rotWithShape="1">
          <a:blip r:embed="rId7">
            <a:alphaModFix/>
          </a:blip>
          <a:srcRect b="0" l="0" r="0" t="0"/>
          <a:stretch/>
        </p:blipFill>
        <p:spPr>
          <a:xfrm>
            <a:off x="7835059" y="2290960"/>
            <a:ext cx="367086" cy="366629"/>
          </a:xfrm>
          <a:prstGeom prst="rect">
            <a:avLst/>
          </a:prstGeom>
          <a:noFill/>
          <a:ln>
            <a:noFill/>
          </a:ln>
        </p:spPr>
      </p:pic>
      <p:pic>
        <p:nvPicPr>
          <p:cNvPr id="180" name="Google Shape;180;p27"/>
          <p:cNvPicPr preferRelativeResize="0"/>
          <p:nvPr/>
        </p:nvPicPr>
        <p:blipFill rotWithShape="1">
          <a:blip r:embed="rId8">
            <a:alphaModFix/>
          </a:blip>
          <a:srcRect b="0" l="0" r="0" t="0"/>
          <a:stretch/>
        </p:blipFill>
        <p:spPr>
          <a:xfrm>
            <a:off x="5578829" y="2290955"/>
            <a:ext cx="367086" cy="366629"/>
          </a:xfrm>
          <a:prstGeom prst="rect">
            <a:avLst/>
          </a:prstGeom>
          <a:noFill/>
          <a:ln>
            <a:noFill/>
          </a:ln>
        </p:spPr>
      </p:pic>
      <p:pic>
        <p:nvPicPr>
          <p:cNvPr id="181" name="Google Shape;181;p27"/>
          <p:cNvPicPr preferRelativeResize="0"/>
          <p:nvPr/>
        </p:nvPicPr>
        <p:blipFill rotWithShape="1">
          <a:blip r:embed="rId9">
            <a:alphaModFix/>
          </a:blip>
          <a:srcRect b="0" l="0" r="0" t="0"/>
          <a:stretch/>
        </p:blipFill>
        <p:spPr>
          <a:xfrm>
            <a:off x="5578637" y="3225888"/>
            <a:ext cx="367497" cy="367406"/>
          </a:xfrm>
          <a:prstGeom prst="rect">
            <a:avLst/>
          </a:prstGeom>
          <a:noFill/>
          <a:ln>
            <a:noFill/>
          </a:ln>
        </p:spPr>
      </p:pic>
      <p:pic>
        <p:nvPicPr>
          <p:cNvPr id="182" name="Google Shape;182;p27"/>
          <p:cNvPicPr preferRelativeResize="0"/>
          <p:nvPr/>
        </p:nvPicPr>
        <p:blipFill rotWithShape="1">
          <a:blip r:embed="rId10">
            <a:alphaModFix/>
          </a:blip>
          <a:srcRect b="0" l="0" r="0" t="0"/>
          <a:stretch/>
        </p:blipFill>
        <p:spPr>
          <a:xfrm>
            <a:off x="7835390" y="3226601"/>
            <a:ext cx="366400" cy="36598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FA1E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