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Lst>
  <p:sldSz cy="7772400" cx="10058400"/>
  <p:notesSz cx="6858000" cy="9144000"/>
  <p:embeddedFontLst>
    <p:embeddedFont>
      <p:font typeface="Proxima Nova"/>
      <p:regular r:id="rId48"/>
      <p:bold r:id="rId49"/>
      <p:italic r:id="rId50"/>
      <p:boldItalic r:id="rId51"/>
    </p:embeddedFont>
    <p:embeddedFont>
      <p:font typeface="Proxima Nova Semibold"/>
      <p:regular r:id="rId52"/>
      <p:bold r:id="rId53"/>
      <p:boldItalic r:id="rId54"/>
    </p:embeddedFont>
    <p:embeddedFont>
      <p:font typeface="Open Sans"/>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B1ACD48-1F92-4447-A3D5-38AE1632F59F}">
  <a:tblStyle styleId="{DB1ACD48-1F92-4447-A3D5-38AE1632F59F}"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roximaNova-regular.fntdata"/><Relationship Id="rId47" Type="http://schemas.openxmlformats.org/officeDocument/2006/relationships/slide" Target="slides/slide42.xml"/><Relationship Id="rId49" Type="http://schemas.openxmlformats.org/officeDocument/2006/relationships/font" Target="fonts/ProximaNova-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ProximaNova-boldItalic.fntdata"/><Relationship Id="rId50" Type="http://schemas.openxmlformats.org/officeDocument/2006/relationships/font" Target="fonts/ProximaNova-italic.fntdata"/><Relationship Id="rId53" Type="http://schemas.openxmlformats.org/officeDocument/2006/relationships/font" Target="fonts/ProximaNovaSemibold-bold.fntdata"/><Relationship Id="rId52" Type="http://schemas.openxmlformats.org/officeDocument/2006/relationships/font" Target="fonts/ProximaNovaSemibold-regular.fntdata"/><Relationship Id="rId11" Type="http://schemas.openxmlformats.org/officeDocument/2006/relationships/slide" Target="slides/slide6.xml"/><Relationship Id="rId55" Type="http://schemas.openxmlformats.org/officeDocument/2006/relationships/font" Target="fonts/OpenSans-regular.fntdata"/><Relationship Id="rId10" Type="http://schemas.openxmlformats.org/officeDocument/2006/relationships/slide" Target="slides/slide5.xml"/><Relationship Id="rId54" Type="http://schemas.openxmlformats.org/officeDocument/2006/relationships/font" Target="fonts/ProximaNovaSemibold-boldItalic.fntdata"/><Relationship Id="rId13" Type="http://schemas.openxmlformats.org/officeDocument/2006/relationships/slide" Target="slides/slide8.xml"/><Relationship Id="rId57" Type="http://schemas.openxmlformats.org/officeDocument/2006/relationships/font" Target="fonts/OpenSans-italic.fntdata"/><Relationship Id="rId12" Type="http://schemas.openxmlformats.org/officeDocument/2006/relationships/slide" Target="slides/slide7.xml"/><Relationship Id="rId56" Type="http://schemas.openxmlformats.org/officeDocument/2006/relationships/font" Target="fonts/OpenSans-bold.fntdata"/><Relationship Id="rId15" Type="http://schemas.openxmlformats.org/officeDocument/2006/relationships/slide" Target="slides/slide10.xml"/><Relationship Id="rId14" Type="http://schemas.openxmlformats.org/officeDocument/2006/relationships/slide" Target="slides/slide9.xml"/><Relationship Id="rId58" Type="http://schemas.openxmlformats.org/officeDocument/2006/relationships/font" Target="fonts/OpenSans-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4" name="Google Shape;25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8" name="Google Shape;27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 name="Google Shape;31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1" name="Google Shape;35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4" name="Google Shape;37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0" name="Google Shape;39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9" name="Google Shape;41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2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7" name="Google Shape;427;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2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9" name="Google Shape;44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2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0" name="Google Shape;47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0" name="Google Shape;48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3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8" name="Google Shape;488;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3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3" name="Google Shape;513;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3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3" name="Google Shape;523;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3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7" name="Google Shape;537;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3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0" name="Google Shape;56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3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5" name="Google Shape;575;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3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4" name="Google Shape;584;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3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2" name="Google Shape;592;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p3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3" name="Google Shape;603;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 name="Google Shape;10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4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3" name="Google Shape;613;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4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1" name="Google Shape;62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4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1" name="Google Shape;631;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 name="Shape 42"/>
        <p:cNvGrpSpPr/>
        <p:nvPr/>
      </p:nvGrpSpPr>
      <p:grpSpPr>
        <a:xfrm>
          <a:off x="0" y="0"/>
          <a:ext cx="0" cy="0"/>
          <a:chOff x="0" y="0"/>
          <a:chExt cx="0" cy="0"/>
        </a:xfrm>
      </p:grpSpPr>
      <p:sp>
        <p:nvSpPr>
          <p:cNvPr id="43" name="Google Shape;43;p11"/>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44" name="Google Shape;44;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5" name="Shape 45"/>
        <p:cNvGrpSpPr/>
        <p:nvPr/>
      </p:nvGrpSpPr>
      <p:grpSpPr>
        <a:xfrm>
          <a:off x="0" y="0"/>
          <a:ext cx="0" cy="0"/>
          <a:chOff x="0" y="0"/>
          <a:chExt cx="0" cy="0"/>
        </a:xfrm>
      </p:grpSpPr>
      <p:sp>
        <p:nvSpPr>
          <p:cNvPr id="46" name="Google Shape;46;p12"/>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7" name="Google Shape;47;p12"/>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48" name="Google Shape;48;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51" name="Shape 51"/>
        <p:cNvGrpSpPr/>
        <p:nvPr/>
      </p:nvGrpSpPr>
      <p:grpSpPr>
        <a:xfrm>
          <a:off x="0" y="0"/>
          <a:ext cx="0" cy="0"/>
          <a:chOff x="0" y="0"/>
          <a:chExt cx="0" cy="0"/>
        </a:xfrm>
      </p:grpSpPr>
      <p:pic>
        <p:nvPicPr>
          <p:cNvPr id="52" name="Google Shape;52;p14"/>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53" name="Google Shape;53;p14"/>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54" name="Google Shape;54;p14"/>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55" name="Google Shape;55;p14"/>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56" name="Shape 56"/>
        <p:cNvGrpSpPr/>
        <p:nvPr/>
      </p:nvGrpSpPr>
      <p:grpSpPr>
        <a:xfrm>
          <a:off x="0" y="0"/>
          <a:ext cx="0" cy="0"/>
          <a:chOff x="0" y="0"/>
          <a:chExt cx="0" cy="0"/>
        </a:xfrm>
      </p:grpSpPr>
      <p:sp>
        <p:nvSpPr>
          <p:cNvPr id="57" name="Google Shape;57;p15"/>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58" name="Google Shape;58;p15"/>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9" name="Shape 59"/>
        <p:cNvGrpSpPr/>
        <p:nvPr/>
      </p:nvGrpSpPr>
      <p:grpSpPr>
        <a:xfrm>
          <a:off x="0" y="0"/>
          <a:ext cx="0" cy="0"/>
          <a:chOff x="0" y="0"/>
          <a:chExt cx="0" cy="0"/>
        </a:xfrm>
      </p:grpSpPr>
      <p:sp>
        <p:nvSpPr>
          <p:cNvPr id="60" name="Google Shape;60;p16"/>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61" name="Shape 61"/>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62" name="Shape 62"/>
        <p:cNvGrpSpPr/>
        <p:nvPr/>
      </p:nvGrpSpPr>
      <p:grpSpPr>
        <a:xfrm>
          <a:off x="0" y="0"/>
          <a:ext cx="0" cy="0"/>
          <a:chOff x="0" y="0"/>
          <a:chExt cx="0" cy="0"/>
        </a:xfrm>
      </p:grpSpPr>
      <p:sp>
        <p:nvSpPr>
          <p:cNvPr id="63" name="Google Shape;63;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64" name="Shape 64"/>
        <p:cNvGrpSpPr/>
        <p:nvPr/>
      </p:nvGrpSpPr>
      <p:grpSpPr>
        <a:xfrm>
          <a:off x="0" y="0"/>
          <a:ext cx="0" cy="0"/>
          <a:chOff x="0" y="0"/>
          <a:chExt cx="0" cy="0"/>
        </a:xfrm>
      </p:grpSpPr>
      <p:sp>
        <p:nvSpPr>
          <p:cNvPr id="65" name="Google Shape;65;p19"/>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10" name="Shape 10"/>
        <p:cNvGrpSpPr/>
        <p:nvPr/>
      </p:nvGrpSpPr>
      <p:grpSpPr>
        <a:xfrm>
          <a:off x="0" y="0"/>
          <a:ext cx="0" cy="0"/>
          <a:chOff x="0" y="0"/>
          <a:chExt cx="0" cy="0"/>
        </a:xfrm>
      </p:grpSpPr>
      <p:sp>
        <p:nvSpPr>
          <p:cNvPr id="11" name="Google Shape;11;p3"/>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12" name="Google Shape;12;p3"/>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3" name="Google Shape;13;p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sp>
        <p:nvSpPr>
          <p:cNvPr id="15" name="Google Shape;15;p4"/>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6" name="Google Shape;16;p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9" name="Google Shape;19;p5"/>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20" name="Google Shape;20;p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6"/>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3" name="Google Shape;23;p6"/>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4" name="Google Shape;24;p6"/>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5" name="Google Shape;25;p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7"/>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8" name="Google Shape;28;p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8"/>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31" name="Google Shape;31;p8"/>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32" name="Google Shape;32;p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3" name="Shape 33"/>
        <p:cNvGrpSpPr/>
        <p:nvPr/>
      </p:nvGrpSpPr>
      <p:grpSpPr>
        <a:xfrm>
          <a:off x="0" y="0"/>
          <a:ext cx="0" cy="0"/>
          <a:chOff x="0" y="0"/>
          <a:chExt cx="0" cy="0"/>
        </a:xfrm>
      </p:grpSpPr>
      <p:sp>
        <p:nvSpPr>
          <p:cNvPr id="34" name="Google Shape;34;p9"/>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5" name="Google Shape;35;p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10"/>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10"/>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9" name="Google Shape;39;p10"/>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40" name="Google Shape;40;p10"/>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41" name="Google Shape;41;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venir"/>
              <a:buChar char="■"/>
              <a:defRPr b="0" i="0" sz="1700" u="none" cap="none" strike="noStrike">
                <a:solidFill>
                  <a:schemeClr val="dk2"/>
                </a:solidFill>
                <a:latin typeface="Avenir"/>
                <a:ea typeface="Avenir"/>
                <a:cs typeface="Avenir"/>
                <a:sym typeface="Avenir"/>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2.jpg"/><Relationship Id="rId4" Type="http://schemas.openxmlformats.org/officeDocument/2006/relationships/hyperlink" Target="http://www.impact.com" TargetMode="External"/><Relationship Id="rId5"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7.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5.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12.xml.rels><?xml version="1.0" encoding="UTF-8" standalone="yes"?><Relationships xmlns="http://schemas.openxmlformats.org/package/2006/relationships"><Relationship Id="rId10"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5.jpg"/><Relationship Id="rId4" Type="http://schemas.openxmlformats.org/officeDocument/2006/relationships/image" Target="../media/image21.png"/><Relationship Id="rId9" Type="http://schemas.openxmlformats.org/officeDocument/2006/relationships/hyperlink" Target="https://impact.com/" TargetMode="External"/><Relationship Id="rId5" Type="http://schemas.openxmlformats.org/officeDocument/2006/relationships/image" Target="../media/image87.png"/><Relationship Id="rId6" Type="http://schemas.openxmlformats.org/officeDocument/2006/relationships/image" Target="../media/image58.png"/><Relationship Id="rId7" Type="http://schemas.openxmlformats.org/officeDocument/2006/relationships/image" Target="../media/image36.png"/><Relationship Id="rId8"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5.jpg"/><Relationship Id="rId4" Type="http://schemas.openxmlformats.org/officeDocument/2006/relationships/image" Target="../media/image42.png"/><Relationship Id="rId5" Type="http://schemas.openxmlformats.org/officeDocument/2006/relationships/image" Target="../media/image21.png"/><Relationship Id="rId6" Type="http://schemas.openxmlformats.org/officeDocument/2006/relationships/image" Target="../media/image47.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14.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image" Target="../media/image21.png"/><Relationship Id="rId9" Type="http://schemas.openxmlformats.org/officeDocument/2006/relationships/image" Target="../media/image62.png"/><Relationship Id="rId5" Type="http://schemas.openxmlformats.org/officeDocument/2006/relationships/image" Target="../media/image73.png"/><Relationship Id="rId6" Type="http://schemas.openxmlformats.org/officeDocument/2006/relationships/image" Target="../media/image43.png"/><Relationship Id="rId7" Type="http://schemas.openxmlformats.org/officeDocument/2006/relationships/image" Target="../media/image54.png"/><Relationship Id="rId8" Type="http://schemas.openxmlformats.org/officeDocument/2006/relationships/image" Target="../media/image5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5.jpg"/><Relationship Id="rId4" Type="http://schemas.openxmlformats.org/officeDocument/2006/relationships/image" Target="../media/image59.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0.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0.jpg"/><Relationship Id="rId4" Type="http://schemas.openxmlformats.org/officeDocument/2006/relationships/image" Target="../media/image21.png"/><Relationship Id="rId9" Type="http://schemas.openxmlformats.org/officeDocument/2006/relationships/image" Target="../media/image13.png"/><Relationship Id="rId5" Type="http://schemas.openxmlformats.org/officeDocument/2006/relationships/image" Target="../media/image87.png"/><Relationship Id="rId6" Type="http://schemas.openxmlformats.org/officeDocument/2006/relationships/image" Target="../media/image58.png"/><Relationship Id="rId7" Type="http://schemas.openxmlformats.org/officeDocument/2006/relationships/image" Target="../media/image85.png"/><Relationship Id="rId8" Type="http://schemas.openxmlformats.org/officeDocument/2006/relationships/hyperlink" Target="https://impact.co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0.jpg"/><Relationship Id="rId4" Type="http://schemas.openxmlformats.org/officeDocument/2006/relationships/image" Target="../media/image79.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19.xml.rels><?xml version="1.0" encoding="UTF-8" standalone="yes"?><Relationships xmlns="http://schemas.openxmlformats.org/package/2006/relationships"><Relationship Id="rId11" Type="http://schemas.openxmlformats.org/officeDocument/2006/relationships/hyperlink" Target="https://impact.com/" TargetMode="External"/><Relationship Id="rId10" Type="http://schemas.openxmlformats.org/officeDocument/2006/relationships/image" Target="../media/image71.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0.jpg"/><Relationship Id="rId4" Type="http://schemas.openxmlformats.org/officeDocument/2006/relationships/image" Target="../media/image21.png"/><Relationship Id="rId9" Type="http://schemas.openxmlformats.org/officeDocument/2006/relationships/image" Target="../media/image93.png"/><Relationship Id="rId5" Type="http://schemas.openxmlformats.org/officeDocument/2006/relationships/image" Target="../media/image61.png"/><Relationship Id="rId6" Type="http://schemas.openxmlformats.org/officeDocument/2006/relationships/image" Target="../media/image56.png"/><Relationship Id="rId7" Type="http://schemas.openxmlformats.org/officeDocument/2006/relationships/image" Target="../media/image54.png"/><Relationship Id="rId8"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0.jpg"/><Relationship Id="rId4" Type="http://schemas.openxmlformats.org/officeDocument/2006/relationships/image" Target="../media/image77.png"/><Relationship Id="rId5" Type="http://schemas.openxmlformats.org/officeDocument/2006/relationships/image" Target="../media/image81.png"/><Relationship Id="rId6" Type="http://schemas.openxmlformats.org/officeDocument/2006/relationships/image" Target="../media/image21.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88.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88.jpg"/><Relationship Id="rId4" Type="http://schemas.openxmlformats.org/officeDocument/2006/relationships/image" Target="../media/image21.png"/><Relationship Id="rId5" Type="http://schemas.openxmlformats.org/officeDocument/2006/relationships/image" Target="../media/image85.png"/><Relationship Id="rId6" Type="http://schemas.openxmlformats.org/officeDocument/2006/relationships/image" Target="../media/image87.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88.jpg"/><Relationship Id="rId4" Type="http://schemas.openxmlformats.org/officeDocument/2006/relationships/image" Target="../media/image21.png"/><Relationship Id="rId9" Type="http://schemas.openxmlformats.org/officeDocument/2006/relationships/image" Target="../media/image13.png"/><Relationship Id="rId5" Type="http://schemas.openxmlformats.org/officeDocument/2006/relationships/image" Target="../media/image61.png"/><Relationship Id="rId6" Type="http://schemas.openxmlformats.org/officeDocument/2006/relationships/image" Target="../media/image93.png"/><Relationship Id="rId7" Type="http://schemas.openxmlformats.org/officeDocument/2006/relationships/image" Target="../media/image96.png"/><Relationship Id="rId8" Type="http://schemas.openxmlformats.org/officeDocument/2006/relationships/hyperlink" Target="https://impact.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88.jpg"/><Relationship Id="rId4" Type="http://schemas.openxmlformats.org/officeDocument/2006/relationships/image" Target="../media/image106.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46.pn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26.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12.jpg"/><Relationship Id="rId4" Type="http://schemas.openxmlformats.org/officeDocument/2006/relationships/image" Target="../media/image21.png"/><Relationship Id="rId9" Type="http://schemas.openxmlformats.org/officeDocument/2006/relationships/image" Target="../media/image98.png"/><Relationship Id="rId5" Type="http://schemas.openxmlformats.org/officeDocument/2006/relationships/image" Target="../media/image87.png"/><Relationship Id="rId6" Type="http://schemas.openxmlformats.org/officeDocument/2006/relationships/image" Target="../media/image35.png"/><Relationship Id="rId7" Type="http://schemas.openxmlformats.org/officeDocument/2006/relationships/image" Target="../media/image58.png"/><Relationship Id="rId8" Type="http://schemas.openxmlformats.org/officeDocument/2006/relationships/image" Target="../media/image85.png"/></Relationships>
</file>

<file path=ppt/slides/_rels/slide27.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12.jpg"/><Relationship Id="rId4" Type="http://schemas.openxmlformats.org/officeDocument/2006/relationships/image" Target="../media/image21.png"/><Relationship Id="rId9" Type="http://schemas.openxmlformats.org/officeDocument/2006/relationships/image" Target="../media/image54.png"/><Relationship Id="rId5" Type="http://schemas.openxmlformats.org/officeDocument/2006/relationships/image" Target="../media/image56.png"/><Relationship Id="rId6" Type="http://schemas.openxmlformats.org/officeDocument/2006/relationships/image" Target="../media/image73.png"/><Relationship Id="rId7" Type="http://schemas.openxmlformats.org/officeDocument/2006/relationships/image" Target="../media/image43.png"/><Relationship Id="rId8" Type="http://schemas.openxmlformats.org/officeDocument/2006/relationships/image" Target="../media/image10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12.jpg"/><Relationship Id="rId4" Type="http://schemas.openxmlformats.org/officeDocument/2006/relationships/image" Target="../media/image118.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22.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0.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2.png"/><Relationship Id="rId4" Type="http://schemas.openxmlformats.org/officeDocument/2006/relationships/image" Target="../media/image122.jpg"/><Relationship Id="rId5" Type="http://schemas.openxmlformats.org/officeDocument/2006/relationships/image" Target="../media/image21.png"/><Relationship Id="rId6" Type="http://schemas.openxmlformats.org/officeDocument/2006/relationships/image" Target="../media/image124.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22.jpg"/><Relationship Id="rId4" Type="http://schemas.openxmlformats.org/officeDocument/2006/relationships/image" Target="../media/image21.pn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22.jpg"/><Relationship Id="rId4" Type="http://schemas.openxmlformats.org/officeDocument/2006/relationships/image" Target="../media/image137.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22.jpg"/><Relationship Id="rId4" Type="http://schemas.openxmlformats.org/officeDocument/2006/relationships/image" Target="../media/image21.png"/><Relationship Id="rId5" Type="http://schemas.openxmlformats.org/officeDocument/2006/relationships/image" Target="../media/image5.png"/><Relationship Id="rId6" Type="http://schemas.openxmlformats.org/officeDocument/2006/relationships/image" Target="../media/image114.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34.xml.rels><?xml version="1.0" encoding="UTF-8" standalone="yes"?><Relationships xmlns="http://schemas.openxmlformats.org/package/2006/relationships"><Relationship Id="rId11" Type="http://schemas.openxmlformats.org/officeDocument/2006/relationships/hyperlink" Target="https://impact.com/" TargetMode="External"/><Relationship Id="rId10" Type="http://schemas.openxmlformats.org/officeDocument/2006/relationships/image" Target="../media/image54.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22.jpg"/><Relationship Id="rId4" Type="http://schemas.openxmlformats.org/officeDocument/2006/relationships/image" Target="../media/image21.png"/><Relationship Id="rId9" Type="http://schemas.openxmlformats.org/officeDocument/2006/relationships/image" Target="../media/image43.png"/><Relationship Id="rId5" Type="http://schemas.openxmlformats.org/officeDocument/2006/relationships/image" Target="../media/image120.png"/><Relationship Id="rId6" Type="http://schemas.openxmlformats.org/officeDocument/2006/relationships/image" Target="../media/image61.png"/><Relationship Id="rId7" Type="http://schemas.openxmlformats.org/officeDocument/2006/relationships/image" Target="../media/image73.png"/><Relationship Id="rId8" Type="http://schemas.openxmlformats.org/officeDocument/2006/relationships/image" Target="../media/image5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2.png"/><Relationship Id="rId4" Type="http://schemas.openxmlformats.org/officeDocument/2006/relationships/image" Target="../media/image122.jpg"/><Relationship Id="rId5" Type="http://schemas.openxmlformats.org/officeDocument/2006/relationships/image" Target="../media/image136.png"/><Relationship Id="rId6" Type="http://schemas.openxmlformats.org/officeDocument/2006/relationships/image" Target="../media/image21.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47.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21.pn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47.jpg"/><Relationship Id="rId4" Type="http://schemas.openxmlformats.org/officeDocument/2006/relationships/image" Target="../media/image148.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41.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0.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22.jpg"/><Relationship Id="rId4" Type="http://schemas.openxmlformats.org/officeDocument/2006/relationships/hyperlink" Target="https://impact.com/partnership-cloud/" TargetMode="External"/><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hyperlink" Target="mailto:sales@impact.com" TargetMode="External"/><Relationship Id="rId4" Type="http://schemas.openxmlformats.org/officeDocument/2006/relationships/image" Target="../media/image144.jp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_rels/slide42.xml.rels><?xml version="1.0" encoding="UTF-8" standalone="yes"?><Relationships xmlns="http://schemas.openxmlformats.org/package/2006/relationships"><Relationship Id="rId11" Type="http://schemas.openxmlformats.org/officeDocument/2006/relationships/image" Target="../media/image138.png"/><Relationship Id="rId10" Type="http://schemas.openxmlformats.org/officeDocument/2006/relationships/hyperlink" Target="https://youtube.com/c/impactpartech" TargetMode="External"/><Relationship Id="rId13" Type="http://schemas.openxmlformats.org/officeDocument/2006/relationships/image" Target="../media/image8.png"/><Relationship Id="rId12" Type="http://schemas.openxmlformats.org/officeDocument/2006/relationships/hyperlink" Target="http://www.impact.com/" TargetMode="External"/><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40.jpg"/><Relationship Id="rId4" Type="http://schemas.openxmlformats.org/officeDocument/2006/relationships/hyperlink" Target="https://twitter.com/impactpartech" TargetMode="External"/><Relationship Id="rId9" Type="http://schemas.openxmlformats.org/officeDocument/2006/relationships/image" Target="../media/image132.png"/><Relationship Id="rId15" Type="http://schemas.openxmlformats.org/officeDocument/2006/relationships/hyperlink" Target="http://impact.com/" TargetMode="External"/><Relationship Id="rId14" Type="http://schemas.openxmlformats.org/officeDocument/2006/relationships/hyperlink" Target="http://impact.com/" TargetMode="External"/><Relationship Id="rId17" Type="http://schemas.openxmlformats.org/officeDocument/2006/relationships/hyperlink" Target="http://www.impact.com/" TargetMode="External"/><Relationship Id="rId16" Type="http://schemas.openxmlformats.org/officeDocument/2006/relationships/hyperlink" Target="http://impact.com/" TargetMode="External"/><Relationship Id="rId5" Type="http://schemas.openxmlformats.org/officeDocument/2006/relationships/image" Target="../media/image135.png"/><Relationship Id="rId19" Type="http://schemas.openxmlformats.org/officeDocument/2006/relationships/image" Target="../media/image13.png"/><Relationship Id="rId6" Type="http://schemas.openxmlformats.org/officeDocument/2006/relationships/hyperlink" Target="https://www.linkedin.com/company/impact-partech/" TargetMode="External"/><Relationship Id="rId18" Type="http://schemas.openxmlformats.org/officeDocument/2006/relationships/hyperlink" Target="https://impact.com/" TargetMode="External"/><Relationship Id="rId7" Type="http://schemas.openxmlformats.org/officeDocument/2006/relationships/image" Target="../media/image139.png"/><Relationship Id="rId8" Type="http://schemas.openxmlformats.org/officeDocument/2006/relationships/hyperlink" Target="https://www.facebook.com/ImpactParTech/"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0.jpg"/><Relationship Id="rId4" Type="http://schemas.openxmlformats.org/officeDocument/2006/relationships/hyperlink" Target="https://mediakix.com/blog/benefits-of-influencer-marketing-social-media/" TargetMode="External"/><Relationship Id="rId5" Type="http://schemas.openxmlformats.org/officeDocument/2006/relationships/image" Target="../media/image26.jpg"/><Relationship Id="rId6" Type="http://schemas.openxmlformats.org/officeDocument/2006/relationships/hyperlink" Target="https://impact.com/" TargetMode="External"/><Relationship Id="rId7"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0.jpg"/><Relationship Id="rId4" Type="http://schemas.openxmlformats.org/officeDocument/2006/relationships/image" Target="../media/image5.png"/><Relationship Id="rId5" Type="http://schemas.openxmlformats.org/officeDocument/2006/relationships/image" Target="../media/image21.png"/><Relationship Id="rId6" Type="http://schemas.openxmlformats.org/officeDocument/2006/relationships/image" Target="../media/image19.png"/><Relationship Id="rId7" Type="http://schemas.openxmlformats.org/officeDocument/2006/relationships/hyperlink" Target="https://impact.com/" TargetMode="External"/><Relationship Id="rId8" Type="http://schemas.openxmlformats.org/officeDocument/2006/relationships/image" Target="../media/image13.png"/></Relationships>
</file>

<file path=ppt/slides/_rels/slide7.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mediakix.com/influencer-marketing-resources/influencer-marketing-challenges/" TargetMode="External"/><Relationship Id="rId4" Type="http://schemas.openxmlformats.org/officeDocument/2006/relationships/hyperlink" Target="https://influencermarketinghub.com/influencer-marketing-2019-benchmark-report/" TargetMode="External"/><Relationship Id="rId9" Type="http://schemas.openxmlformats.org/officeDocument/2006/relationships/image" Target="../media/image33.png"/><Relationship Id="rId5" Type="http://schemas.openxmlformats.org/officeDocument/2006/relationships/image" Target="../media/image21.png"/><Relationship Id="rId6" Type="http://schemas.openxmlformats.org/officeDocument/2006/relationships/image" Target="../media/image18.png"/><Relationship Id="rId7" Type="http://schemas.openxmlformats.org/officeDocument/2006/relationships/image" Target="../media/image10.png"/><Relationship Id="rId8"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1.jpg"/><Relationship Id="rId4" Type="http://schemas.openxmlformats.org/officeDocument/2006/relationships/hyperlink" Target="https://impact.com/" TargetMode="External"/><Relationship Id="rId5"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2.jpg"/><Relationship Id="rId4" Type="http://schemas.openxmlformats.org/officeDocument/2006/relationships/image" Target="../media/image21.png"/><Relationship Id="rId5" Type="http://schemas.openxmlformats.org/officeDocument/2006/relationships/hyperlink" Target="https://impact.com/" TargetMode="External"/><Relationship Id="rId6"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D3E50"/>
        </a:solidFill>
      </p:bgPr>
    </p:bg>
    <p:spTree>
      <p:nvGrpSpPr>
        <p:cNvPr id="69" name="Shape 69"/>
        <p:cNvGrpSpPr/>
        <p:nvPr/>
      </p:nvGrpSpPr>
      <p:grpSpPr>
        <a:xfrm>
          <a:off x="0" y="0"/>
          <a:ext cx="0" cy="0"/>
          <a:chOff x="0" y="0"/>
          <a:chExt cx="0" cy="0"/>
        </a:xfrm>
      </p:grpSpPr>
      <p:pic>
        <p:nvPicPr>
          <p:cNvPr id="70" name="Google Shape;70;p20"/>
          <p:cNvPicPr preferRelativeResize="0"/>
          <p:nvPr/>
        </p:nvPicPr>
        <p:blipFill rotWithShape="1">
          <a:blip r:embed="rId3">
            <a:alphaModFix amt="70000"/>
          </a:blip>
          <a:srcRect b="8480" l="14412" r="7934" t="9739"/>
          <a:stretch/>
        </p:blipFill>
        <p:spPr>
          <a:xfrm flipH="1">
            <a:off x="-1" y="0"/>
            <a:ext cx="10058394" cy="7772405"/>
          </a:xfrm>
          <a:prstGeom prst="rect">
            <a:avLst/>
          </a:prstGeom>
          <a:noFill/>
          <a:ln>
            <a:noFill/>
          </a:ln>
        </p:spPr>
      </p:pic>
      <p:sp>
        <p:nvSpPr>
          <p:cNvPr id="71" name="Google Shape;71;p20"/>
          <p:cNvSpPr txBox="1"/>
          <p:nvPr/>
        </p:nvSpPr>
        <p:spPr>
          <a:xfrm>
            <a:off x="416425" y="3854150"/>
            <a:ext cx="9126900" cy="2446500"/>
          </a:xfrm>
          <a:prstGeom prst="rect">
            <a:avLst/>
          </a:prstGeom>
          <a:noFill/>
          <a:ln>
            <a:noFill/>
          </a:ln>
          <a:effectLst>
            <a:outerShdw blurRad="142875" rotWithShape="0" algn="bl" dir="11400000" dist="28575">
              <a:srgbClr val="000000">
                <a:alpha val="20000"/>
              </a:srgbClr>
            </a:outerShdw>
          </a:effectLst>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100"/>
              <a:buFont typeface="Arial"/>
              <a:buNone/>
            </a:pPr>
            <a:r>
              <a:rPr b="1" i="0" lang="en" sz="5000" u="none" cap="none" strike="noStrike">
                <a:solidFill>
                  <a:srgbClr val="FFFFFF"/>
                </a:solidFill>
                <a:latin typeface="Proxima Nova"/>
                <a:ea typeface="Proxima Nova"/>
                <a:cs typeface="Proxima Nova"/>
                <a:sym typeface="Proxima Nova"/>
              </a:rPr>
              <a:t>Different strokes for</a:t>
            </a:r>
            <a:br>
              <a:rPr b="1" i="0" lang="en" sz="5000" u="none" cap="none" strike="noStrike">
                <a:solidFill>
                  <a:srgbClr val="FFFFFF"/>
                </a:solidFill>
                <a:latin typeface="Proxima Nova"/>
                <a:ea typeface="Proxima Nova"/>
                <a:cs typeface="Proxima Nova"/>
                <a:sym typeface="Proxima Nova"/>
              </a:rPr>
            </a:br>
            <a:r>
              <a:rPr b="1" i="0" lang="en" sz="5000" u="none" cap="none" strike="noStrike">
                <a:solidFill>
                  <a:srgbClr val="FFFFFF"/>
                </a:solidFill>
                <a:latin typeface="Proxima Nova"/>
                <a:ea typeface="Proxima Nova"/>
                <a:cs typeface="Proxima Nova"/>
                <a:sym typeface="Proxima Nova"/>
              </a:rPr>
              <a:t>different influencer folks</a:t>
            </a:r>
            <a:endParaRPr b="1" i="0" sz="5000" u="none" cap="none" strike="noStrike">
              <a:solidFill>
                <a:srgbClr val="FFFFFF"/>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100"/>
              <a:buFont typeface="Arial"/>
              <a:buNone/>
            </a:pPr>
            <a:r>
              <a:t/>
            </a:r>
            <a:endParaRPr b="1" i="0" sz="1400" u="none" cap="none" strike="noStrike">
              <a:solidFill>
                <a:srgbClr val="FFFFFF"/>
              </a:solidFill>
              <a:latin typeface="Proxima Nova"/>
              <a:ea typeface="Proxima Nova"/>
              <a:cs typeface="Proxima Nova"/>
              <a:sym typeface="Proxima Nova"/>
            </a:endParaRPr>
          </a:p>
          <a:p>
            <a:pPr indent="0" lvl="0" marL="0" marR="0" rtl="0" algn="l">
              <a:lnSpc>
                <a:spcPct val="100000"/>
              </a:lnSpc>
              <a:spcBef>
                <a:spcPts val="1500"/>
              </a:spcBef>
              <a:spcAft>
                <a:spcPts val="0"/>
              </a:spcAft>
              <a:buClr>
                <a:schemeClr val="dk1"/>
              </a:buClr>
              <a:buSzPts val="1100"/>
              <a:buFont typeface="Arial"/>
              <a:buNone/>
            </a:pPr>
            <a:r>
              <a:rPr b="0" i="1" lang="en" sz="2500" u="none" cap="none" strike="noStrike">
                <a:solidFill>
                  <a:srgbClr val="FFFFFF"/>
                </a:solidFill>
                <a:latin typeface="Proxima Nova"/>
                <a:ea typeface="Proxima Nova"/>
                <a:cs typeface="Proxima Nova"/>
                <a:sym typeface="Proxima Nova"/>
              </a:rPr>
              <a:t>5 examples that prove “one way” isn’t  the right way </a:t>
            </a:r>
            <a:endParaRPr b="0" i="1" sz="2500" u="none" cap="none" strike="noStrike">
              <a:solidFill>
                <a:srgbClr val="FFFFFF"/>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100"/>
              <a:buFont typeface="Arial"/>
              <a:buNone/>
            </a:pPr>
            <a:r>
              <a:t/>
            </a:r>
            <a:endParaRPr b="0" i="0" sz="5000" u="none" cap="none" strike="noStrike">
              <a:solidFill>
                <a:srgbClr val="FFFFFF"/>
              </a:solidFill>
              <a:latin typeface="Proxima Nova Semibold"/>
              <a:ea typeface="Proxima Nova Semibold"/>
              <a:cs typeface="Proxima Nova Semibold"/>
              <a:sym typeface="Proxima Nova Semibold"/>
            </a:endParaRPr>
          </a:p>
          <a:p>
            <a:pPr indent="0" lvl="0" marL="0" marR="0" rtl="0" algn="l">
              <a:lnSpc>
                <a:spcPct val="100000"/>
              </a:lnSpc>
              <a:spcBef>
                <a:spcPts val="1500"/>
              </a:spcBef>
              <a:spcAft>
                <a:spcPts val="1500"/>
              </a:spcAft>
              <a:buClr>
                <a:srgbClr val="000000"/>
              </a:buClr>
              <a:buSzPts val="5000"/>
              <a:buFont typeface="Arial"/>
              <a:buNone/>
            </a:pPr>
            <a:r>
              <a:t/>
            </a:r>
            <a:endParaRPr b="0" i="0" sz="5000" u="none" cap="none" strike="noStrike">
              <a:solidFill>
                <a:srgbClr val="FFFFFF"/>
              </a:solidFill>
              <a:latin typeface="Proxima Nova Semibold"/>
              <a:ea typeface="Proxima Nova Semibold"/>
              <a:cs typeface="Proxima Nova Semibold"/>
              <a:sym typeface="Proxima Nova Semibold"/>
            </a:endParaRPr>
          </a:p>
        </p:txBody>
      </p:sp>
      <p:pic>
        <p:nvPicPr>
          <p:cNvPr id="72" name="Google Shape;72;p20">
            <a:hlinkClick r:id="rId4"/>
          </p:cNvPr>
          <p:cNvPicPr preferRelativeResize="0"/>
          <p:nvPr/>
        </p:nvPicPr>
        <p:blipFill rotWithShape="1">
          <a:blip r:embed="rId5">
            <a:alphaModFix/>
          </a:blip>
          <a:srcRect b="17281" l="5468" r="5325" t="17580"/>
          <a:stretch/>
        </p:blipFill>
        <p:spPr>
          <a:xfrm>
            <a:off x="664050" y="705450"/>
            <a:ext cx="2936476" cy="6026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9"/>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5 influencer programs that work—and why</a:t>
            </a:r>
            <a:endParaRPr b="0" i="0" sz="1200" u="none" cap="none" strike="noStrike">
              <a:solidFill>
                <a:srgbClr val="2D3E50"/>
              </a:solidFill>
              <a:latin typeface="Avenir"/>
              <a:ea typeface="Avenir"/>
              <a:cs typeface="Avenir"/>
              <a:sym typeface="Avenir"/>
            </a:endParaRPr>
          </a:p>
        </p:txBody>
      </p:sp>
      <p:sp>
        <p:nvSpPr>
          <p:cNvPr id="205" name="Google Shape;205;p29"/>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4</a:t>
            </a:r>
            <a:endParaRPr b="1" i="0" sz="1300" u="none" cap="none" strike="noStrike">
              <a:solidFill>
                <a:srgbClr val="DF2F4D"/>
              </a:solidFill>
              <a:latin typeface="Proxima Nova"/>
              <a:ea typeface="Proxima Nova"/>
              <a:cs typeface="Proxima Nova"/>
              <a:sym typeface="Proxima Nova"/>
            </a:endParaRPr>
          </a:p>
        </p:txBody>
      </p:sp>
      <p:pic>
        <p:nvPicPr>
          <p:cNvPr id="206" name="Google Shape;206;p29"/>
          <p:cNvPicPr preferRelativeResize="0"/>
          <p:nvPr/>
        </p:nvPicPr>
        <p:blipFill rotWithShape="1">
          <a:blip r:embed="rId3">
            <a:alphaModFix/>
          </a:blip>
          <a:srcRect b="-70769" l="-4479" r="2666" t="18051"/>
          <a:stretch/>
        </p:blipFill>
        <p:spPr>
          <a:xfrm>
            <a:off x="-327620" y="5143806"/>
            <a:ext cx="6705300" cy="6705300"/>
          </a:xfrm>
          <a:prstGeom prst="ellipse">
            <a:avLst/>
          </a:prstGeom>
          <a:noFill/>
          <a:ln>
            <a:noFill/>
          </a:ln>
        </p:spPr>
      </p:pic>
      <p:sp>
        <p:nvSpPr>
          <p:cNvPr id="207" name="Google Shape;207;p29"/>
          <p:cNvSpPr txBox="1"/>
          <p:nvPr/>
        </p:nvSpPr>
        <p:spPr>
          <a:xfrm>
            <a:off x="582075" y="1985963"/>
            <a:ext cx="4158000" cy="3480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Here are five brands who have embraced the multifaceted world of influencer campaigns, and are using varied approaches to produce staggering results. What each one has in common is that, as their influencer activity grew, they realized they needed a way to manage the entire process holistically in order to enable them to follow alternative routes. Please note that while the brands have been anonymized, the techniques used to get results are quite real. The five influencer program examples featured include:</a:t>
            </a:r>
            <a:endParaRPr b="0" i="0" sz="1300" u="none" cap="none" strike="noStrike">
              <a:solidFill>
                <a:srgbClr val="2D3E50"/>
              </a:solidFill>
              <a:latin typeface="Avenir"/>
              <a:ea typeface="Avenir"/>
              <a:cs typeface="Avenir"/>
              <a:sym typeface="Avenir"/>
            </a:endParaRPr>
          </a:p>
        </p:txBody>
      </p:sp>
      <p:sp>
        <p:nvSpPr>
          <p:cNvPr id="208" name="Google Shape;208;p29"/>
          <p:cNvSpPr txBox="1"/>
          <p:nvPr/>
        </p:nvSpPr>
        <p:spPr>
          <a:xfrm>
            <a:off x="5177600" y="1988690"/>
            <a:ext cx="4104000" cy="32694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Proxima Nova"/>
              <a:buAutoNum type="arabicPeriod"/>
            </a:pPr>
            <a:r>
              <a:rPr b="1" i="0" lang="en" sz="1300" u="none" cap="none" strike="noStrike">
                <a:solidFill>
                  <a:srgbClr val="2D3E50"/>
                </a:solidFill>
                <a:latin typeface="Proxima Nova"/>
                <a:ea typeface="Proxima Nova"/>
                <a:cs typeface="Proxima Nova"/>
                <a:sym typeface="Proxima Nova"/>
              </a:rPr>
              <a:t>Brand awareness.</a:t>
            </a:r>
            <a:r>
              <a:rPr b="0" i="0" lang="en" sz="1300" u="none" cap="none" strike="noStrike">
                <a:solidFill>
                  <a:srgbClr val="2D3E50"/>
                </a:solidFill>
                <a:latin typeface="Avenir"/>
                <a:ea typeface="Avenir"/>
                <a:cs typeface="Avenir"/>
                <a:sym typeface="Avenir"/>
              </a:rPr>
              <a:t> Quality content to drive traffic and engagement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Proxima Nova"/>
              <a:buAutoNum type="arabicPeriod"/>
            </a:pPr>
            <a:r>
              <a:rPr b="1" i="0" lang="en" sz="1300" u="none" cap="none" strike="noStrike">
                <a:solidFill>
                  <a:srgbClr val="2D3E50"/>
                </a:solidFill>
                <a:latin typeface="Proxima Nova"/>
                <a:ea typeface="Proxima Nova"/>
                <a:cs typeface="Proxima Nova"/>
                <a:sym typeface="Proxima Nova"/>
              </a:rPr>
              <a:t>Performance-based results.</a:t>
            </a:r>
            <a:r>
              <a:rPr b="0" i="0" lang="en" sz="1300" u="none" cap="none" strike="noStrike">
                <a:solidFill>
                  <a:srgbClr val="2D3E50"/>
                </a:solidFill>
                <a:latin typeface="Avenir"/>
                <a:ea typeface="Avenir"/>
                <a:cs typeface="Avenir"/>
                <a:sym typeface="Avenir"/>
              </a:rPr>
              <a:t> Creating a scalable model with revenue-based rewards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Proxima Nova"/>
              <a:buAutoNum type="arabicPeriod"/>
            </a:pPr>
            <a:r>
              <a:rPr b="1" i="0" lang="en" sz="1300" u="none" cap="none" strike="noStrike">
                <a:solidFill>
                  <a:srgbClr val="2D3E50"/>
                </a:solidFill>
                <a:latin typeface="Proxima Nova"/>
                <a:ea typeface="Proxima Nova"/>
                <a:cs typeface="Proxima Nova"/>
                <a:sym typeface="Proxima Nova"/>
              </a:rPr>
              <a:t>Affiliate network.</a:t>
            </a:r>
            <a:r>
              <a:rPr b="0" i="0" lang="en" sz="1300" u="none" cap="none" strike="noStrike">
                <a:solidFill>
                  <a:srgbClr val="2D3E50"/>
                </a:solidFill>
                <a:latin typeface="Avenir"/>
                <a:ea typeface="Avenir"/>
                <a:cs typeface="Avenir"/>
                <a:sym typeface="Avenir"/>
              </a:rPr>
              <a:t> Driving traffic through customized links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Proxima Nova"/>
              <a:buAutoNum type="arabicPeriod"/>
            </a:pPr>
            <a:r>
              <a:rPr b="1" i="0" lang="en" sz="1300" u="none" cap="none" strike="noStrike">
                <a:solidFill>
                  <a:srgbClr val="2D3E50"/>
                </a:solidFill>
                <a:latin typeface="Proxima Nova"/>
                <a:ea typeface="Proxima Nova"/>
                <a:cs typeface="Proxima Nova"/>
                <a:sym typeface="Proxima Nova"/>
              </a:rPr>
              <a:t>Micro influencers.</a:t>
            </a:r>
            <a:r>
              <a:rPr b="0" i="0" lang="en" sz="1300" u="none" cap="none" strike="noStrike">
                <a:solidFill>
                  <a:srgbClr val="2D3E50"/>
                </a:solidFill>
                <a:latin typeface="Avenir"/>
                <a:ea typeface="Avenir"/>
                <a:cs typeface="Avenir"/>
                <a:sym typeface="Avenir"/>
              </a:rPr>
              <a:t> Reaching a highly targeted audience through a high volume of niche influencers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800"/>
              </a:spcAft>
              <a:buClr>
                <a:srgbClr val="E40046"/>
              </a:buClr>
              <a:buSzPts val="1300"/>
              <a:buFont typeface="Proxima Nova"/>
              <a:buAutoNum type="arabicPeriod"/>
            </a:pPr>
            <a:r>
              <a:rPr b="1" i="0" lang="en" sz="1300" u="none" cap="none" strike="noStrike">
                <a:solidFill>
                  <a:srgbClr val="2D3E50"/>
                </a:solidFill>
                <a:latin typeface="Proxima Nova"/>
                <a:ea typeface="Proxima Nova"/>
                <a:cs typeface="Proxima Nova"/>
                <a:sym typeface="Proxima Nova"/>
              </a:rPr>
              <a:t>Content creation.</a:t>
            </a:r>
            <a:r>
              <a:rPr b="0" i="0" lang="en" sz="1300" u="none" cap="none" strike="noStrike">
                <a:solidFill>
                  <a:srgbClr val="2D3E50"/>
                </a:solidFill>
                <a:latin typeface="Avenir"/>
                <a:ea typeface="Avenir"/>
                <a:cs typeface="Avenir"/>
                <a:sym typeface="Avenir"/>
              </a:rPr>
              <a:t> Using influencers to create content for the brand to use</a:t>
            </a:r>
            <a:endParaRPr b="0" i="0" sz="1300" u="none" cap="none" strike="noStrike">
              <a:solidFill>
                <a:srgbClr val="2D3E50"/>
              </a:solidFill>
              <a:latin typeface="Avenir"/>
              <a:ea typeface="Avenir"/>
              <a:cs typeface="Avenir"/>
              <a:sym typeface="Avenir"/>
            </a:endParaRPr>
          </a:p>
        </p:txBody>
      </p:sp>
      <p:pic>
        <p:nvPicPr>
          <p:cNvPr id="209" name="Google Shape;209;p29">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0"/>
          <p:cNvSpPr/>
          <p:nvPr/>
        </p:nvSpPr>
        <p:spPr>
          <a:xfrm>
            <a:off x="5092500" y="0"/>
            <a:ext cx="49659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5" name="Google Shape;215;p30"/>
          <p:cNvPicPr preferRelativeResize="0"/>
          <p:nvPr/>
        </p:nvPicPr>
        <p:blipFill rotWithShape="1">
          <a:blip r:embed="rId3">
            <a:alphaModFix amt="90000"/>
          </a:blip>
          <a:srcRect b="0" l="697" r="24270" t="0"/>
          <a:stretch/>
        </p:blipFill>
        <p:spPr>
          <a:xfrm>
            <a:off x="5092500" y="0"/>
            <a:ext cx="4965901" cy="7772391"/>
          </a:xfrm>
          <a:prstGeom prst="rect">
            <a:avLst/>
          </a:prstGeom>
          <a:noFill/>
          <a:ln>
            <a:noFill/>
          </a:ln>
        </p:spPr>
      </p:pic>
      <p:sp>
        <p:nvSpPr>
          <p:cNvPr id="216" name="Google Shape;216;p30"/>
          <p:cNvSpPr txBox="1"/>
          <p:nvPr/>
        </p:nvSpPr>
        <p:spPr>
          <a:xfrm>
            <a:off x="554450" y="1220407"/>
            <a:ext cx="4104000" cy="51735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1. Brand awareness model</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Brand A: Direct-to-consumer home decor designer</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200"/>
              </a:spcBef>
              <a:spcAft>
                <a:spcPts val="0"/>
              </a:spcAft>
              <a:buClr>
                <a:schemeClr val="dk1"/>
              </a:buClr>
              <a:buSzPts val="1100"/>
              <a:buFont typeface="Arial"/>
              <a:buNone/>
            </a:pPr>
            <a:r>
              <a:rPr b="0" i="1" lang="en" sz="1300" u="none" cap="none" strike="noStrike">
                <a:solidFill>
                  <a:srgbClr val="2D3E50"/>
                </a:solidFill>
                <a:latin typeface="Avenir"/>
                <a:ea typeface="Avenir"/>
                <a:cs typeface="Avenir"/>
                <a:sym typeface="Avenir"/>
              </a:rPr>
              <a:t>Quality content to drive traffic and engagement </a:t>
            </a:r>
            <a:endParaRPr b="0" i="1"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If you’re a new kid on the block looking to gain traction in the market against industry-leading brands, or you’re operating in a busy marketplace and eager to stand out from the crowd, this could be the approach for you.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A used influencer activity primarily to drive awareness for particular seasonal products. Their focus was on driving engagement on Instagram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by working with high-profile influencers who create quality imagery. </a:t>
            </a:r>
            <a:endParaRPr b="0" i="0" sz="1300" u="none" cap="none" strike="noStrike">
              <a:solidFill>
                <a:srgbClr val="2D3E50"/>
              </a:solidFill>
              <a:latin typeface="Avenir"/>
              <a:ea typeface="Avenir"/>
              <a:cs typeface="Avenir"/>
              <a:sym typeface="Avenir"/>
            </a:endParaRPr>
          </a:p>
        </p:txBody>
      </p:sp>
      <p:pic>
        <p:nvPicPr>
          <p:cNvPr id="217" name="Google Shape;217;p30">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31"/>
          <p:cNvPicPr preferRelativeResize="0"/>
          <p:nvPr/>
        </p:nvPicPr>
        <p:blipFill rotWithShape="1">
          <a:blip r:embed="rId3">
            <a:alphaModFix amt="10000"/>
          </a:blip>
          <a:srcRect b="-13643" l="-47639" r="1459" t="-10842"/>
          <a:stretch/>
        </p:blipFill>
        <p:spPr>
          <a:xfrm>
            <a:off x="-6505525" y="-1188375"/>
            <a:ext cx="10637100" cy="10637100"/>
          </a:xfrm>
          <a:prstGeom prst="donut">
            <a:avLst>
              <a:gd fmla="val 19423" name="adj"/>
            </a:avLst>
          </a:prstGeom>
          <a:noFill/>
          <a:ln>
            <a:noFill/>
          </a:ln>
        </p:spPr>
      </p:pic>
      <p:cxnSp>
        <p:nvCxnSpPr>
          <p:cNvPr id="223" name="Google Shape;223;p3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24" name="Google Shape;224;p3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25" name="Google Shape;225;p3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226" name="Google Shape;226;p31"/>
          <p:cNvSpPr txBox="1"/>
          <p:nvPr/>
        </p:nvSpPr>
        <p:spPr>
          <a:xfrm>
            <a:off x="2475200" y="1061575"/>
            <a:ext cx="6936300" cy="201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Influencer criteria setting and discovery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steps Brand A took were to identify Instagram influencers that met their specific requirements using a social discovery platform that enabled them to filter based on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 following criteria:</a:t>
            </a:r>
            <a:endParaRPr b="0" i="0" sz="1300" u="none" cap="none" strike="noStrike">
              <a:solidFill>
                <a:srgbClr val="2D3E50"/>
              </a:solidFill>
              <a:latin typeface="Avenir"/>
              <a:ea typeface="Avenir"/>
              <a:cs typeface="Avenir"/>
              <a:sym typeface="Avenir"/>
            </a:endParaRPr>
          </a:p>
        </p:txBody>
      </p:sp>
      <p:sp>
        <p:nvSpPr>
          <p:cNvPr id="227" name="Google Shape;227;p3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BRAND AWARENESS MODEL</a:t>
            </a:r>
            <a:endParaRPr b="1" i="0" sz="1400" u="none" cap="none" strike="noStrike">
              <a:solidFill>
                <a:srgbClr val="E40046"/>
              </a:solidFill>
              <a:latin typeface="Proxima Nova"/>
              <a:ea typeface="Proxima Nova"/>
              <a:cs typeface="Proxima Nova"/>
              <a:sym typeface="Proxima Nova"/>
            </a:endParaRPr>
          </a:p>
        </p:txBody>
      </p:sp>
      <p:pic>
        <p:nvPicPr>
          <p:cNvPr id="228" name="Google Shape;228;p31"/>
          <p:cNvPicPr preferRelativeResize="0"/>
          <p:nvPr/>
        </p:nvPicPr>
        <p:blipFill rotWithShape="1">
          <a:blip r:embed="rId5">
            <a:alphaModFix/>
          </a:blip>
          <a:srcRect b="0" l="0" r="0" t="0"/>
          <a:stretch/>
        </p:blipFill>
        <p:spPr>
          <a:xfrm>
            <a:off x="2631199" y="3387945"/>
            <a:ext cx="530953" cy="530699"/>
          </a:xfrm>
          <a:prstGeom prst="rect">
            <a:avLst/>
          </a:prstGeom>
          <a:noFill/>
          <a:ln>
            <a:noFill/>
          </a:ln>
        </p:spPr>
      </p:pic>
      <p:sp>
        <p:nvSpPr>
          <p:cNvPr id="229" name="Google Shape;229;p31"/>
          <p:cNvSpPr txBox="1"/>
          <p:nvPr/>
        </p:nvSpPr>
        <p:spPr>
          <a:xfrm>
            <a:off x="3363275" y="3387957"/>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200k+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followers</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230" name="Google Shape;230;p31"/>
          <p:cNvSpPr txBox="1"/>
          <p:nvPr/>
        </p:nvSpPr>
        <p:spPr>
          <a:xfrm>
            <a:off x="7890100" y="3413682"/>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High engagement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quality</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231" name="Google Shape;231;p31"/>
          <p:cNvSpPr txBox="1"/>
          <p:nvPr/>
        </p:nvSpPr>
        <p:spPr>
          <a:xfrm>
            <a:off x="5483350" y="3399832"/>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&gt;20%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engagement</a:t>
            </a:r>
            <a:endParaRPr b="0" i="0" sz="1200" u="none" cap="none" strike="noStrike">
              <a:solidFill>
                <a:srgbClr val="2D3E50"/>
              </a:solidFill>
              <a:latin typeface="Proxima Nova Semibold"/>
              <a:ea typeface="Proxima Nova Semibold"/>
              <a:cs typeface="Proxima Nova Semibold"/>
              <a:sym typeface="Proxima Nova Semibold"/>
            </a:endParaRPr>
          </a:p>
        </p:txBody>
      </p:sp>
      <p:pic>
        <p:nvPicPr>
          <p:cNvPr id="232" name="Google Shape;232;p31"/>
          <p:cNvPicPr preferRelativeResize="0"/>
          <p:nvPr/>
        </p:nvPicPr>
        <p:blipFill rotWithShape="1">
          <a:blip r:embed="rId6">
            <a:alphaModFix/>
          </a:blip>
          <a:srcRect b="11329" l="0" r="0" t="11329"/>
          <a:stretch/>
        </p:blipFill>
        <p:spPr>
          <a:xfrm>
            <a:off x="7182775" y="3435857"/>
            <a:ext cx="590899" cy="457200"/>
          </a:xfrm>
          <a:prstGeom prst="rect">
            <a:avLst/>
          </a:prstGeom>
          <a:noFill/>
          <a:ln>
            <a:noFill/>
          </a:ln>
        </p:spPr>
      </p:pic>
      <p:sp>
        <p:nvSpPr>
          <p:cNvPr id="233" name="Google Shape;233;p31"/>
          <p:cNvSpPr txBox="1"/>
          <p:nvPr/>
        </p:nvSpPr>
        <p:spPr>
          <a:xfrm>
            <a:off x="3363275" y="4146768"/>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Top quality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imagery</a:t>
            </a:r>
            <a:endParaRPr b="0" i="0" sz="1200" u="none" cap="none" strike="noStrike">
              <a:solidFill>
                <a:srgbClr val="2D3E50"/>
              </a:solidFill>
              <a:latin typeface="Proxima Nova Semibold"/>
              <a:ea typeface="Proxima Nova Semibold"/>
              <a:cs typeface="Proxima Nova Semibold"/>
              <a:sym typeface="Proxima Nova Semibold"/>
            </a:endParaRPr>
          </a:p>
        </p:txBody>
      </p:sp>
      <p:pic>
        <p:nvPicPr>
          <p:cNvPr id="234" name="Google Shape;234;p31"/>
          <p:cNvPicPr preferRelativeResize="0"/>
          <p:nvPr/>
        </p:nvPicPr>
        <p:blipFill rotWithShape="1">
          <a:blip r:embed="rId7">
            <a:alphaModFix/>
          </a:blip>
          <a:srcRect b="0" l="0" r="0" t="0"/>
          <a:stretch/>
        </p:blipFill>
        <p:spPr>
          <a:xfrm>
            <a:off x="2601176" y="4116630"/>
            <a:ext cx="591000" cy="591000"/>
          </a:xfrm>
          <a:prstGeom prst="ellipse">
            <a:avLst/>
          </a:prstGeom>
          <a:noFill/>
          <a:ln>
            <a:noFill/>
          </a:ln>
        </p:spPr>
      </p:pic>
      <p:pic>
        <p:nvPicPr>
          <p:cNvPr id="235" name="Google Shape;235;p31"/>
          <p:cNvPicPr preferRelativeResize="0"/>
          <p:nvPr/>
        </p:nvPicPr>
        <p:blipFill rotWithShape="1">
          <a:blip r:embed="rId8">
            <a:alphaModFix/>
          </a:blip>
          <a:srcRect b="-7763" l="-7816" r="-7816" t="-7763"/>
          <a:stretch/>
        </p:blipFill>
        <p:spPr>
          <a:xfrm>
            <a:off x="4757825" y="3352446"/>
            <a:ext cx="576900" cy="576600"/>
          </a:xfrm>
          <a:prstGeom prst="ellipse">
            <a:avLst/>
          </a:prstGeom>
          <a:noFill/>
          <a:ln>
            <a:noFill/>
          </a:ln>
        </p:spPr>
      </p:pic>
      <p:sp>
        <p:nvSpPr>
          <p:cNvPr id="236" name="Google Shape;236;p31"/>
          <p:cNvSpPr txBox="1"/>
          <p:nvPr/>
        </p:nvSpPr>
        <p:spPr>
          <a:xfrm>
            <a:off x="2475200" y="4948679"/>
            <a:ext cx="6936300" cy="1467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Customized influencer outreach</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Using recruitment automation software, Brand A sent highly personalized emails to attract the chosen influencers and to build a relationship with them, using automated follow-up to cement the partnership.</a:t>
            </a:r>
            <a:endParaRPr b="0" i="0" sz="1300" u="none" cap="none" strike="noStrike">
              <a:solidFill>
                <a:srgbClr val="2D3E50"/>
              </a:solidFill>
              <a:latin typeface="Avenir"/>
              <a:ea typeface="Avenir"/>
              <a:cs typeface="Avenir"/>
              <a:sym typeface="Avenir"/>
            </a:endParaRPr>
          </a:p>
        </p:txBody>
      </p:sp>
      <p:pic>
        <p:nvPicPr>
          <p:cNvPr id="237" name="Google Shape;237;p31">
            <a:hlinkClick r:id="rId9"/>
          </p:cNvPr>
          <p:cNvPicPr preferRelativeResize="0"/>
          <p:nvPr/>
        </p:nvPicPr>
        <p:blipFill rotWithShape="1">
          <a:blip r:embed="rId10">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32"/>
          <p:cNvPicPr preferRelativeResize="0"/>
          <p:nvPr/>
        </p:nvPicPr>
        <p:blipFill rotWithShape="1">
          <a:blip r:embed="rId3">
            <a:alphaModFix amt="10000"/>
          </a:blip>
          <a:srcRect b="-13643" l="-47639" r="1459" t="-10842"/>
          <a:stretch/>
        </p:blipFill>
        <p:spPr>
          <a:xfrm>
            <a:off x="-6505525" y="-1188375"/>
            <a:ext cx="10637100" cy="10637100"/>
          </a:xfrm>
          <a:prstGeom prst="donut">
            <a:avLst>
              <a:gd fmla="val 19423" name="adj"/>
            </a:avLst>
          </a:prstGeom>
          <a:noFill/>
          <a:ln>
            <a:noFill/>
          </a:ln>
        </p:spPr>
      </p:pic>
      <p:pic>
        <p:nvPicPr>
          <p:cNvPr id="243" name="Google Shape;243;p32"/>
          <p:cNvPicPr preferRelativeResize="0"/>
          <p:nvPr/>
        </p:nvPicPr>
        <p:blipFill rotWithShape="1">
          <a:blip r:embed="rId4">
            <a:alphaModFix amt="30000"/>
          </a:blip>
          <a:srcRect b="0" l="0" r="0" t="0"/>
          <a:stretch/>
        </p:blipFill>
        <p:spPr>
          <a:xfrm>
            <a:off x="6979700" y="1919121"/>
            <a:ext cx="2684426" cy="2588948"/>
          </a:xfrm>
          <a:prstGeom prst="rect">
            <a:avLst/>
          </a:prstGeom>
          <a:noFill/>
          <a:ln>
            <a:noFill/>
          </a:ln>
        </p:spPr>
      </p:pic>
      <p:cxnSp>
        <p:nvCxnSpPr>
          <p:cNvPr id="244" name="Google Shape;244;p3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45" name="Google Shape;245;p32"/>
          <p:cNvSpPr txBox="1"/>
          <p:nvPr/>
        </p:nvSpPr>
        <p:spPr>
          <a:xfrm>
            <a:off x="2475200" y="1061600"/>
            <a:ext cx="6936300" cy="941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200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Onboarding and agreed terms</a:t>
            </a:r>
            <a:endParaRPr b="0" i="0" sz="1300" u="none" cap="none" strike="noStrike">
              <a:solidFill>
                <a:srgbClr val="2D3E50"/>
              </a:solidFill>
              <a:latin typeface="Avenir"/>
              <a:ea typeface="Avenir"/>
              <a:cs typeface="Avenir"/>
              <a:sym typeface="Avenir"/>
            </a:endParaRPr>
          </a:p>
        </p:txBody>
      </p:sp>
      <p:pic>
        <p:nvPicPr>
          <p:cNvPr id="246" name="Google Shape;246;p32"/>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247" name="Google Shape;247;p3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248" name="Google Shape;248;p32"/>
          <p:cNvSpPr txBox="1"/>
          <p:nvPr/>
        </p:nvSpPr>
        <p:spPr>
          <a:xfrm>
            <a:off x="2474125" y="2234401"/>
            <a:ext cx="3516000" cy="1881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Short agreements were produced, including giving Brand A the rights to use any images the influencers create on their behalf so that they will have ongoing use of this valuable content. To ensure full transparency and best practice, they also included a reminder to disclose #ad on all campaign posts.</a:t>
            </a:r>
            <a:endParaRPr b="1" i="0" sz="2000" u="none" cap="none" strike="noStrike">
              <a:solidFill>
                <a:srgbClr val="2D3E50"/>
              </a:solidFill>
              <a:latin typeface="Proxima Nova"/>
              <a:ea typeface="Proxima Nova"/>
              <a:cs typeface="Proxima Nova"/>
              <a:sym typeface="Proxima Nova"/>
            </a:endParaRPr>
          </a:p>
        </p:txBody>
      </p:sp>
      <p:pic>
        <p:nvPicPr>
          <p:cNvPr id="249" name="Google Shape;249;p32"/>
          <p:cNvPicPr preferRelativeResize="0"/>
          <p:nvPr/>
        </p:nvPicPr>
        <p:blipFill rotWithShape="1">
          <a:blip r:embed="rId6">
            <a:alphaModFix/>
          </a:blip>
          <a:srcRect b="13799" l="0" r="0" t="13364"/>
          <a:stretch/>
        </p:blipFill>
        <p:spPr>
          <a:xfrm>
            <a:off x="6429375" y="2373796"/>
            <a:ext cx="2766875" cy="2015202"/>
          </a:xfrm>
          <a:prstGeom prst="rect">
            <a:avLst/>
          </a:prstGeom>
          <a:noFill/>
          <a:ln>
            <a:noFill/>
          </a:ln>
        </p:spPr>
      </p:pic>
      <p:sp>
        <p:nvSpPr>
          <p:cNvPr id="250" name="Google Shape;250;p3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BRAND AWARENESS MODEL</a:t>
            </a:r>
            <a:endParaRPr b="1" i="0" sz="1400" u="none" cap="none" strike="noStrike">
              <a:solidFill>
                <a:srgbClr val="E40046"/>
              </a:solidFill>
              <a:latin typeface="Proxima Nova"/>
              <a:ea typeface="Proxima Nova"/>
              <a:cs typeface="Proxima Nova"/>
              <a:sym typeface="Proxima Nova"/>
            </a:endParaRPr>
          </a:p>
        </p:txBody>
      </p:sp>
      <p:pic>
        <p:nvPicPr>
          <p:cNvPr id="251" name="Google Shape;251;p32">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id="256" name="Google Shape;256;p33"/>
          <p:cNvPicPr preferRelativeResize="0"/>
          <p:nvPr/>
        </p:nvPicPr>
        <p:blipFill rotWithShape="1">
          <a:blip r:embed="rId3">
            <a:alphaModFix amt="10000"/>
          </a:blip>
          <a:srcRect b="-13643" l="-47639" r="1459" t="-10842"/>
          <a:stretch/>
        </p:blipFill>
        <p:spPr>
          <a:xfrm>
            <a:off x="-6505525" y="-1188375"/>
            <a:ext cx="10637100" cy="10637100"/>
          </a:xfrm>
          <a:prstGeom prst="donut">
            <a:avLst>
              <a:gd fmla="val 19423" name="adj"/>
            </a:avLst>
          </a:prstGeom>
          <a:noFill/>
          <a:ln>
            <a:noFill/>
          </a:ln>
        </p:spPr>
      </p:pic>
      <p:cxnSp>
        <p:nvCxnSpPr>
          <p:cNvPr id="257" name="Google Shape;257;p3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58" name="Google Shape;258;p33"/>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59" name="Google Shape;259;p3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260" name="Google Shape;260;p3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BRAND AWARENESS MODEL</a:t>
            </a:r>
            <a:endParaRPr b="1" i="0" sz="1400" u="none" cap="none" strike="noStrike">
              <a:solidFill>
                <a:srgbClr val="E40046"/>
              </a:solidFill>
              <a:latin typeface="Proxima Nova"/>
              <a:ea typeface="Proxima Nova"/>
              <a:cs typeface="Proxima Nova"/>
              <a:sym typeface="Proxima Nova"/>
            </a:endParaRPr>
          </a:p>
        </p:txBody>
      </p:sp>
      <p:sp>
        <p:nvSpPr>
          <p:cNvPr id="261" name="Google Shape;261;p33"/>
          <p:cNvSpPr txBox="1"/>
          <p:nvPr/>
        </p:nvSpPr>
        <p:spPr>
          <a:xfrm>
            <a:off x="2474125" y="1075875"/>
            <a:ext cx="6936300" cy="3903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Measured approach and KPIs</a:t>
            </a:r>
            <a:endParaRPr b="0" i="0" sz="1600" u="none" cap="none" strike="noStrike">
              <a:solidFill>
                <a:srgbClr val="2D3E50"/>
              </a:solidFill>
              <a:latin typeface="Avenir"/>
              <a:ea typeface="Avenir"/>
              <a:cs typeface="Avenir"/>
              <a:sym typeface="Avenir"/>
            </a:endParaRPr>
          </a:p>
        </p:txBody>
      </p:sp>
      <p:sp>
        <p:nvSpPr>
          <p:cNvPr id="262" name="Google Shape;262;p33"/>
          <p:cNvSpPr txBox="1"/>
          <p:nvPr/>
        </p:nvSpPr>
        <p:spPr>
          <a:xfrm>
            <a:off x="2474125" y="1710800"/>
            <a:ext cx="3369900" cy="2614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Performance tracking and content approval</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products were sent to the influencers with unique product tracking codes, after which the influencers were required to submit their images and content for approval so that Brand A could ensure that all content created provided the correct brand messages of the campaign.</a:t>
            </a:r>
            <a:endParaRPr b="0" i="0" sz="1300" u="none" cap="none" strike="noStrike">
              <a:solidFill>
                <a:srgbClr val="2D3E50"/>
              </a:solidFill>
              <a:latin typeface="Avenir"/>
              <a:ea typeface="Avenir"/>
              <a:cs typeface="Avenir"/>
              <a:sym typeface="Avenir"/>
            </a:endParaRPr>
          </a:p>
        </p:txBody>
      </p:sp>
      <p:sp>
        <p:nvSpPr>
          <p:cNvPr id="263" name="Google Shape;263;p33"/>
          <p:cNvSpPr txBox="1"/>
          <p:nvPr/>
        </p:nvSpPr>
        <p:spPr>
          <a:xfrm>
            <a:off x="6106060" y="1710800"/>
            <a:ext cx="3369900" cy="2614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Feedback and communication</a:t>
            </a:r>
            <a:br>
              <a:rPr b="1" i="0" lang="en" sz="1300" u="none" cap="none" strike="noStrike">
                <a:solidFill>
                  <a:srgbClr val="2D3E50"/>
                </a:solidFill>
                <a:latin typeface="Proxima Nova"/>
                <a:ea typeface="Proxima Nova"/>
                <a:cs typeface="Proxima Nova"/>
                <a:sym typeface="Proxima Nova"/>
              </a:rPr>
            </a:b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Through their influencer partnership automation solution, Brand A was able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monitor and review engagement levels and comments on the post while measuring the response to the activity.</a:t>
            </a:r>
            <a:endParaRPr b="0" i="0" sz="1300" u="none" cap="none" strike="noStrike">
              <a:solidFill>
                <a:srgbClr val="2D3E50"/>
              </a:solidFill>
              <a:latin typeface="Avenir"/>
              <a:ea typeface="Avenir"/>
              <a:cs typeface="Avenir"/>
              <a:sym typeface="Avenir"/>
            </a:endParaRPr>
          </a:p>
        </p:txBody>
      </p:sp>
      <p:sp>
        <p:nvSpPr>
          <p:cNvPr id="264" name="Google Shape;264;p33"/>
          <p:cNvSpPr txBox="1"/>
          <p:nvPr/>
        </p:nvSpPr>
        <p:spPr>
          <a:xfrm>
            <a:off x="2474125" y="4542357"/>
            <a:ext cx="6936300" cy="8520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Campaign KPIs</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Brand A based performance on the following KPIs / metrics:</a:t>
            </a:r>
            <a:endParaRPr b="0" i="0" sz="1300" u="none" cap="none" strike="noStrike">
              <a:solidFill>
                <a:srgbClr val="2D3E50"/>
              </a:solidFill>
              <a:latin typeface="Avenir"/>
              <a:ea typeface="Avenir"/>
              <a:cs typeface="Avenir"/>
              <a:sym typeface="Avenir"/>
            </a:endParaRPr>
          </a:p>
        </p:txBody>
      </p:sp>
      <p:sp>
        <p:nvSpPr>
          <p:cNvPr id="265" name="Google Shape;265;p33"/>
          <p:cNvSpPr txBox="1"/>
          <p:nvPr/>
        </p:nvSpPr>
        <p:spPr>
          <a:xfrm>
            <a:off x="3400425" y="55673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Reach</a:t>
            </a:r>
            <a:endParaRPr b="1" i="0" sz="1400" u="none" cap="none" strike="noStrike">
              <a:solidFill>
                <a:srgbClr val="2D3E50"/>
              </a:solidFill>
              <a:latin typeface="Proxima Nova"/>
              <a:ea typeface="Proxima Nova"/>
              <a:cs typeface="Proxima Nova"/>
              <a:sym typeface="Proxima Nova"/>
            </a:endParaRPr>
          </a:p>
        </p:txBody>
      </p:sp>
      <p:sp>
        <p:nvSpPr>
          <p:cNvPr id="266" name="Google Shape;266;p33"/>
          <p:cNvSpPr txBox="1"/>
          <p:nvPr/>
        </p:nvSpPr>
        <p:spPr>
          <a:xfrm>
            <a:off x="5838300" y="55673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Views</a:t>
            </a:r>
            <a:endParaRPr b="1" i="0" sz="1400" u="none" cap="none" strike="noStrike">
              <a:solidFill>
                <a:srgbClr val="2D3E50"/>
              </a:solidFill>
              <a:latin typeface="Proxima Nova"/>
              <a:ea typeface="Proxima Nova"/>
              <a:cs typeface="Proxima Nova"/>
              <a:sym typeface="Proxima Nova"/>
            </a:endParaRPr>
          </a:p>
        </p:txBody>
      </p:sp>
      <p:sp>
        <p:nvSpPr>
          <p:cNvPr id="267" name="Google Shape;267;p33"/>
          <p:cNvSpPr txBox="1"/>
          <p:nvPr/>
        </p:nvSpPr>
        <p:spPr>
          <a:xfrm>
            <a:off x="8236854" y="55673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Likes</a:t>
            </a:r>
            <a:endParaRPr b="1" i="0" sz="1400" u="none" cap="none" strike="noStrike">
              <a:solidFill>
                <a:srgbClr val="2D3E50"/>
              </a:solidFill>
              <a:latin typeface="Proxima Nova"/>
              <a:ea typeface="Proxima Nova"/>
              <a:cs typeface="Proxima Nova"/>
              <a:sym typeface="Proxima Nova"/>
            </a:endParaRPr>
          </a:p>
        </p:txBody>
      </p:sp>
      <p:sp>
        <p:nvSpPr>
          <p:cNvPr id="268" name="Google Shape;268;p33"/>
          <p:cNvSpPr txBox="1"/>
          <p:nvPr/>
        </p:nvSpPr>
        <p:spPr>
          <a:xfrm>
            <a:off x="3400425" y="6263661"/>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Comments</a:t>
            </a:r>
            <a:endParaRPr b="1" i="0" sz="1400" u="none" cap="none" strike="noStrike">
              <a:solidFill>
                <a:srgbClr val="2D3E50"/>
              </a:solidFill>
              <a:latin typeface="Proxima Nova"/>
              <a:ea typeface="Proxima Nova"/>
              <a:cs typeface="Proxima Nova"/>
              <a:sym typeface="Proxima Nova"/>
            </a:endParaRPr>
          </a:p>
        </p:txBody>
      </p:sp>
      <p:sp>
        <p:nvSpPr>
          <p:cNvPr id="269" name="Google Shape;269;p33"/>
          <p:cNvSpPr txBox="1"/>
          <p:nvPr/>
        </p:nvSpPr>
        <p:spPr>
          <a:xfrm>
            <a:off x="5838300" y="6263661"/>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Shares</a:t>
            </a:r>
            <a:endParaRPr b="1" i="0" sz="1400" u="none" cap="none" strike="noStrike">
              <a:solidFill>
                <a:srgbClr val="2D3E50"/>
              </a:solidFill>
              <a:latin typeface="Proxima Nova"/>
              <a:ea typeface="Proxima Nova"/>
              <a:cs typeface="Proxima Nova"/>
              <a:sym typeface="Proxima Nova"/>
            </a:endParaRPr>
          </a:p>
        </p:txBody>
      </p:sp>
      <p:pic>
        <p:nvPicPr>
          <p:cNvPr id="270" name="Google Shape;270;p33"/>
          <p:cNvPicPr preferRelativeResize="0"/>
          <p:nvPr/>
        </p:nvPicPr>
        <p:blipFill rotWithShape="1">
          <a:blip r:embed="rId5">
            <a:alphaModFix/>
          </a:blip>
          <a:srcRect b="8424" l="8438" r="9471" t="9444"/>
          <a:stretch/>
        </p:blipFill>
        <p:spPr>
          <a:xfrm>
            <a:off x="2563024" y="5650175"/>
            <a:ext cx="543900" cy="543900"/>
          </a:xfrm>
          <a:prstGeom prst="ellipse">
            <a:avLst/>
          </a:prstGeom>
          <a:noFill/>
          <a:ln>
            <a:noFill/>
          </a:ln>
        </p:spPr>
      </p:pic>
      <p:pic>
        <p:nvPicPr>
          <p:cNvPr id="271" name="Google Shape;271;p33"/>
          <p:cNvPicPr preferRelativeResize="0"/>
          <p:nvPr/>
        </p:nvPicPr>
        <p:blipFill rotWithShape="1">
          <a:blip r:embed="rId6">
            <a:alphaModFix/>
          </a:blip>
          <a:srcRect b="-3128" l="0" r="0" t="3130"/>
          <a:stretch/>
        </p:blipFill>
        <p:spPr>
          <a:xfrm>
            <a:off x="7622275" y="5699546"/>
            <a:ext cx="448625" cy="448604"/>
          </a:xfrm>
          <a:prstGeom prst="rect">
            <a:avLst/>
          </a:prstGeom>
          <a:noFill/>
          <a:ln>
            <a:noFill/>
          </a:ln>
        </p:spPr>
      </p:pic>
      <p:pic>
        <p:nvPicPr>
          <p:cNvPr id="272" name="Google Shape;272;p33"/>
          <p:cNvPicPr preferRelativeResize="0"/>
          <p:nvPr/>
        </p:nvPicPr>
        <p:blipFill rotWithShape="1">
          <a:blip r:embed="rId7">
            <a:alphaModFix/>
          </a:blip>
          <a:srcRect b="0" l="0" r="0" t="0"/>
          <a:stretch/>
        </p:blipFill>
        <p:spPr>
          <a:xfrm>
            <a:off x="5092650" y="6303450"/>
            <a:ext cx="543900" cy="543900"/>
          </a:xfrm>
          <a:prstGeom prst="ellipse">
            <a:avLst/>
          </a:prstGeom>
          <a:noFill/>
          <a:ln>
            <a:noFill/>
          </a:ln>
        </p:spPr>
      </p:pic>
      <p:pic>
        <p:nvPicPr>
          <p:cNvPr id="273" name="Google Shape;273;p33"/>
          <p:cNvPicPr preferRelativeResize="0"/>
          <p:nvPr/>
        </p:nvPicPr>
        <p:blipFill rotWithShape="1">
          <a:blip r:embed="rId8">
            <a:alphaModFix/>
          </a:blip>
          <a:srcRect b="0" l="0" r="0" t="0"/>
          <a:stretch/>
        </p:blipFill>
        <p:spPr>
          <a:xfrm>
            <a:off x="2563025" y="6354450"/>
            <a:ext cx="543900" cy="543900"/>
          </a:xfrm>
          <a:prstGeom prst="ellipse">
            <a:avLst/>
          </a:prstGeom>
          <a:noFill/>
          <a:ln>
            <a:noFill/>
          </a:ln>
        </p:spPr>
      </p:pic>
      <p:pic>
        <p:nvPicPr>
          <p:cNvPr id="274" name="Google Shape;274;p33"/>
          <p:cNvPicPr preferRelativeResize="0"/>
          <p:nvPr/>
        </p:nvPicPr>
        <p:blipFill rotWithShape="1">
          <a:blip r:embed="rId9">
            <a:alphaModFix/>
          </a:blip>
          <a:srcRect b="4428" l="4429" r="2909" t="2907"/>
          <a:stretch/>
        </p:blipFill>
        <p:spPr>
          <a:xfrm>
            <a:off x="5105757" y="5655977"/>
            <a:ext cx="543900" cy="543900"/>
          </a:xfrm>
          <a:prstGeom prst="ellipse">
            <a:avLst/>
          </a:prstGeom>
          <a:noFill/>
          <a:ln>
            <a:noFill/>
          </a:ln>
        </p:spPr>
      </p:pic>
      <p:pic>
        <p:nvPicPr>
          <p:cNvPr id="275" name="Google Shape;275;p33">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id="280" name="Google Shape;280;p34"/>
          <p:cNvPicPr preferRelativeResize="0"/>
          <p:nvPr/>
        </p:nvPicPr>
        <p:blipFill rotWithShape="1">
          <a:blip r:embed="rId3">
            <a:alphaModFix amt="10000"/>
          </a:blip>
          <a:srcRect b="-13643" l="-47639" r="1459" t="-10842"/>
          <a:stretch/>
        </p:blipFill>
        <p:spPr>
          <a:xfrm>
            <a:off x="-6505525" y="-1188375"/>
            <a:ext cx="10637100" cy="10637100"/>
          </a:xfrm>
          <a:prstGeom prst="donut">
            <a:avLst>
              <a:gd fmla="val 19423" name="adj"/>
            </a:avLst>
          </a:prstGeom>
          <a:noFill/>
          <a:ln>
            <a:noFill/>
          </a:ln>
        </p:spPr>
      </p:pic>
      <p:cxnSp>
        <p:nvCxnSpPr>
          <p:cNvPr id="281" name="Google Shape;281;p3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82" name="Google Shape;282;p34"/>
          <p:cNvSpPr txBox="1"/>
          <p:nvPr/>
        </p:nvSpPr>
        <p:spPr>
          <a:xfrm>
            <a:off x="2475200" y="1065650"/>
            <a:ext cx="6936300" cy="56067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Reviewing the benefits and value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Benefits of a brand awareness approach</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 A was aiming to reach a wider audience. They wanted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introduce prospective new customers to the brand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who would respond positively to the branded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content to increase the demand for their featured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products. To measure success, they monitored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their influencers’ branded posts for engagement</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metrics like reach and comments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continually analyzed audience demographics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ensure they were reaching the right people.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Key outcomes and value return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Through their influencer partnership automation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solution, Brand A was able to monitor and review</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engagement levels and comments on the post while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measuring the response to the activity.</a:t>
            </a:r>
            <a:endParaRPr b="0" i="0" sz="1300" u="none" cap="none" strike="noStrike">
              <a:solidFill>
                <a:srgbClr val="2D3E50"/>
              </a:solidFill>
              <a:latin typeface="Avenir"/>
              <a:ea typeface="Avenir"/>
              <a:cs typeface="Avenir"/>
              <a:sym typeface="Avenir"/>
            </a:endParaRPr>
          </a:p>
        </p:txBody>
      </p:sp>
      <p:pic>
        <p:nvPicPr>
          <p:cNvPr id="283" name="Google Shape;283;p34"/>
          <p:cNvPicPr preferRelativeResize="0"/>
          <p:nvPr/>
        </p:nvPicPr>
        <p:blipFill rotWithShape="1">
          <a:blip r:embed="rId4">
            <a:alphaModFix/>
          </a:blip>
          <a:srcRect b="0" l="2057" r="35589" t="0"/>
          <a:stretch/>
        </p:blipFill>
        <p:spPr>
          <a:xfrm>
            <a:off x="6300788" y="2359312"/>
            <a:ext cx="4653900" cy="4653900"/>
          </a:xfrm>
          <a:prstGeom prst="ellipse">
            <a:avLst/>
          </a:prstGeom>
          <a:noFill/>
          <a:ln>
            <a:noFill/>
          </a:ln>
        </p:spPr>
      </p:pic>
      <p:sp>
        <p:nvSpPr>
          <p:cNvPr id="284" name="Google Shape;284;p3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BRAND AWARENESS MODEL</a:t>
            </a:r>
            <a:endParaRPr b="1" i="0" sz="1400" u="none" cap="none" strike="noStrike">
              <a:solidFill>
                <a:srgbClr val="E40046"/>
              </a:solidFill>
              <a:latin typeface="Proxima Nova"/>
              <a:ea typeface="Proxima Nova"/>
              <a:cs typeface="Proxima Nova"/>
              <a:sym typeface="Proxima Nova"/>
            </a:endParaRPr>
          </a:p>
        </p:txBody>
      </p:sp>
      <p:pic>
        <p:nvPicPr>
          <p:cNvPr id="285" name="Google Shape;285;p34">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5"/>
          <p:cNvSpPr/>
          <p:nvPr/>
        </p:nvSpPr>
        <p:spPr>
          <a:xfrm>
            <a:off x="5092500" y="0"/>
            <a:ext cx="49659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91" name="Google Shape;291;p35"/>
          <p:cNvPicPr preferRelativeResize="0"/>
          <p:nvPr/>
        </p:nvPicPr>
        <p:blipFill rotWithShape="1">
          <a:blip r:embed="rId3">
            <a:alphaModFix amt="80000"/>
          </a:blip>
          <a:srcRect b="0" l="5111" r="2276" t="3372"/>
          <a:stretch/>
        </p:blipFill>
        <p:spPr>
          <a:xfrm>
            <a:off x="5092500" y="0"/>
            <a:ext cx="4965904" cy="7772401"/>
          </a:xfrm>
          <a:prstGeom prst="rect">
            <a:avLst/>
          </a:prstGeom>
          <a:noFill/>
          <a:ln>
            <a:noFill/>
          </a:ln>
        </p:spPr>
      </p:pic>
      <p:sp>
        <p:nvSpPr>
          <p:cNvPr id="292" name="Google Shape;292;p35"/>
          <p:cNvSpPr txBox="1"/>
          <p:nvPr/>
        </p:nvSpPr>
        <p:spPr>
          <a:xfrm>
            <a:off x="554450" y="1238707"/>
            <a:ext cx="4104000" cy="51735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2600" u="none" cap="none" strike="noStrike">
                <a:solidFill>
                  <a:srgbClr val="2D3E50"/>
                </a:solidFill>
                <a:latin typeface="Proxima Nova"/>
                <a:ea typeface="Proxima Nova"/>
                <a:cs typeface="Proxima Nova"/>
                <a:sym typeface="Proxima Nova"/>
              </a:rPr>
              <a:t>2. Performance-based model</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Brand B: Personal styling subscription service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200"/>
              </a:spcBef>
              <a:spcAft>
                <a:spcPts val="0"/>
              </a:spcAft>
              <a:buClr>
                <a:schemeClr val="dk1"/>
              </a:buClr>
              <a:buSzPts val="1100"/>
              <a:buFont typeface="Arial"/>
              <a:buNone/>
            </a:pPr>
            <a:r>
              <a:rPr b="0" i="1" lang="en" sz="1300" u="none" cap="none" strike="noStrike">
                <a:solidFill>
                  <a:srgbClr val="2D3E50"/>
                </a:solidFill>
                <a:latin typeface="Avenir"/>
                <a:ea typeface="Avenir"/>
                <a:cs typeface="Avenir"/>
                <a:sym typeface="Avenir"/>
              </a:rPr>
              <a:t>Quality content to drive traffic and engagement </a:t>
            </a:r>
            <a:endParaRPr b="0" i="1"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If you’re a new kid on the block looking to gain traction in the market against industry-leading brands, or you’re operating in a busy marketplace and eager to stand out from the crowd, this could be the approach for you.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B used influencer activity primarily to drive awareness for particular seasonal products. Their focus was on driving engagement on Instagram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by working with high-profile influencers who create quality imagery. </a:t>
            </a:r>
            <a:endParaRPr b="0" i="0" sz="1300" u="none" cap="none" strike="noStrike">
              <a:solidFill>
                <a:srgbClr val="2D3E50"/>
              </a:solidFill>
              <a:latin typeface="Avenir"/>
              <a:ea typeface="Avenir"/>
              <a:cs typeface="Avenir"/>
              <a:sym typeface="Avenir"/>
            </a:endParaRPr>
          </a:p>
        </p:txBody>
      </p:sp>
      <p:pic>
        <p:nvPicPr>
          <p:cNvPr id="293" name="Google Shape;293;p35">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36"/>
          <p:cNvPicPr preferRelativeResize="0"/>
          <p:nvPr/>
        </p:nvPicPr>
        <p:blipFill rotWithShape="1">
          <a:blip r:embed="rId3">
            <a:alphaModFix amt="10000"/>
          </a:blip>
          <a:srcRect b="-5395" l="-63172" r="30229" t="16768"/>
          <a:stretch/>
        </p:blipFill>
        <p:spPr>
          <a:xfrm>
            <a:off x="-6505525" y="-1188375"/>
            <a:ext cx="10637100" cy="10637100"/>
          </a:xfrm>
          <a:prstGeom prst="donut">
            <a:avLst>
              <a:gd fmla="val 19423" name="adj"/>
            </a:avLst>
          </a:prstGeom>
          <a:noFill/>
          <a:ln>
            <a:noFill/>
          </a:ln>
        </p:spPr>
      </p:pic>
      <p:cxnSp>
        <p:nvCxnSpPr>
          <p:cNvPr id="299" name="Google Shape;299;p3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300" name="Google Shape;300;p3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01" name="Google Shape;301;p3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02" name="Google Shape;302;p36"/>
          <p:cNvPicPr preferRelativeResize="0"/>
          <p:nvPr/>
        </p:nvPicPr>
        <p:blipFill rotWithShape="1">
          <a:blip r:embed="rId5">
            <a:alphaModFix/>
          </a:blip>
          <a:srcRect b="0" l="0" r="0" t="0"/>
          <a:stretch/>
        </p:blipFill>
        <p:spPr>
          <a:xfrm>
            <a:off x="2631199" y="3146238"/>
            <a:ext cx="530953" cy="530699"/>
          </a:xfrm>
          <a:prstGeom prst="rect">
            <a:avLst/>
          </a:prstGeom>
          <a:noFill/>
          <a:ln>
            <a:noFill/>
          </a:ln>
        </p:spPr>
      </p:pic>
      <p:sp>
        <p:nvSpPr>
          <p:cNvPr id="303" name="Google Shape;303;p36"/>
          <p:cNvSpPr txBox="1"/>
          <p:nvPr/>
        </p:nvSpPr>
        <p:spPr>
          <a:xfrm>
            <a:off x="3363275" y="3146250"/>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5k+ followers</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304" name="Google Shape;304;p36"/>
          <p:cNvSpPr txBox="1"/>
          <p:nvPr/>
        </p:nvSpPr>
        <p:spPr>
          <a:xfrm>
            <a:off x="7890100" y="3171975"/>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Brand safety</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305" name="Google Shape;305;p36"/>
          <p:cNvSpPr txBox="1"/>
          <p:nvPr/>
        </p:nvSpPr>
        <p:spPr>
          <a:xfrm>
            <a:off x="2475200" y="1075874"/>
            <a:ext cx="6936300" cy="17040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Partner criteria setting and discovery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B screened prospective partners through a social discovery platform using the following criteria:</a:t>
            </a:r>
            <a:endParaRPr b="1" i="0" sz="2000" u="none" cap="none" strike="noStrike">
              <a:solidFill>
                <a:srgbClr val="2D3E50"/>
              </a:solidFill>
              <a:latin typeface="Proxima Nova"/>
              <a:ea typeface="Proxima Nova"/>
              <a:cs typeface="Proxima Nova"/>
              <a:sym typeface="Proxima Nova"/>
            </a:endParaRPr>
          </a:p>
        </p:txBody>
      </p:sp>
      <p:sp>
        <p:nvSpPr>
          <p:cNvPr id="306" name="Google Shape;306;p36"/>
          <p:cNvSpPr txBox="1"/>
          <p:nvPr/>
        </p:nvSpPr>
        <p:spPr>
          <a:xfrm>
            <a:off x="5483350" y="3158125"/>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High engagement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quality</a:t>
            </a:r>
            <a:endParaRPr b="0" i="0" sz="1200" u="none" cap="none" strike="noStrike">
              <a:solidFill>
                <a:srgbClr val="2D3E50"/>
              </a:solidFill>
              <a:latin typeface="Proxima Nova Semibold"/>
              <a:ea typeface="Proxima Nova Semibold"/>
              <a:cs typeface="Proxima Nova Semibold"/>
              <a:sym typeface="Proxima Nova Semibold"/>
            </a:endParaRPr>
          </a:p>
        </p:txBody>
      </p:sp>
      <p:pic>
        <p:nvPicPr>
          <p:cNvPr id="307" name="Google Shape;307;p36"/>
          <p:cNvPicPr preferRelativeResize="0"/>
          <p:nvPr/>
        </p:nvPicPr>
        <p:blipFill rotWithShape="1">
          <a:blip r:embed="rId6">
            <a:alphaModFix/>
          </a:blip>
          <a:srcRect b="11329" l="0" r="0" t="11329"/>
          <a:stretch/>
        </p:blipFill>
        <p:spPr>
          <a:xfrm>
            <a:off x="4750825" y="3194150"/>
            <a:ext cx="590899" cy="457200"/>
          </a:xfrm>
          <a:prstGeom prst="rect">
            <a:avLst/>
          </a:prstGeom>
          <a:noFill/>
          <a:ln>
            <a:noFill/>
          </a:ln>
        </p:spPr>
      </p:pic>
      <p:pic>
        <p:nvPicPr>
          <p:cNvPr id="308" name="Google Shape;308;p36"/>
          <p:cNvPicPr preferRelativeResize="0"/>
          <p:nvPr/>
        </p:nvPicPr>
        <p:blipFill rotWithShape="1">
          <a:blip r:embed="rId7">
            <a:alphaModFix/>
          </a:blip>
          <a:srcRect b="5766" l="5737" r="5728" t="5775"/>
          <a:stretch/>
        </p:blipFill>
        <p:spPr>
          <a:xfrm>
            <a:off x="7199537" y="3120494"/>
            <a:ext cx="557400" cy="557100"/>
          </a:xfrm>
          <a:prstGeom prst="ellipse">
            <a:avLst/>
          </a:prstGeom>
          <a:noFill/>
          <a:ln>
            <a:noFill/>
          </a:ln>
        </p:spPr>
      </p:pic>
      <p:sp>
        <p:nvSpPr>
          <p:cNvPr id="309" name="Google Shape;309;p3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PERFORMANCE-BASED MODEL</a:t>
            </a:r>
            <a:endParaRPr b="1" i="0" sz="1400" u="none" cap="none" strike="noStrike">
              <a:solidFill>
                <a:srgbClr val="E40046"/>
              </a:solidFill>
              <a:latin typeface="Proxima Nova"/>
              <a:ea typeface="Proxima Nova"/>
              <a:cs typeface="Proxima Nova"/>
              <a:sym typeface="Proxima Nova"/>
            </a:endParaRPr>
          </a:p>
        </p:txBody>
      </p:sp>
      <p:sp>
        <p:nvSpPr>
          <p:cNvPr id="310" name="Google Shape;310;p36"/>
          <p:cNvSpPr txBox="1"/>
          <p:nvPr/>
        </p:nvSpPr>
        <p:spPr>
          <a:xfrm>
            <a:off x="2475200" y="4018226"/>
            <a:ext cx="6936300" cy="27747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Customized partner outreach and brief</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chosen influencers were then sent a brief brand overview to introduce them to the company and demonstrate the value in a partnership. This personalized first email included an invitation to join the program, including partnership details and agreement terms to ensure everything ran smoothly. Manually, this could take a long time but Brand B used automated software that sent highly personalized emails to attract the chosen influencers. This saved the brand time by automating what was usually a laborious task. Brand B could then very quickly begin to build a relationship with influencers using automated follow-up to cement the partnership.</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311" name="Google Shape;311;p36">
            <a:hlinkClick r:id="rId8"/>
          </p:cNvPr>
          <p:cNvPicPr preferRelativeResize="0"/>
          <p:nvPr/>
        </p:nvPicPr>
        <p:blipFill rotWithShape="1">
          <a:blip r:embed="rId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id="316" name="Google Shape;316;p37"/>
          <p:cNvPicPr preferRelativeResize="0"/>
          <p:nvPr/>
        </p:nvPicPr>
        <p:blipFill rotWithShape="1">
          <a:blip r:embed="rId3">
            <a:alphaModFix amt="10000"/>
          </a:blip>
          <a:srcRect b="-5395" l="-63172" r="30229" t="16768"/>
          <a:stretch/>
        </p:blipFill>
        <p:spPr>
          <a:xfrm>
            <a:off x="-6505525" y="-1188375"/>
            <a:ext cx="10637100" cy="10637100"/>
          </a:xfrm>
          <a:prstGeom prst="donut">
            <a:avLst>
              <a:gd fmla="val 19423" name="adj"/>
            </a:avLst>
          </a:prstGeom>
          <a:noFill/>
          <a:ln>
            <a:noFill/>
          </a:ln>
        </p:spPr>
      </p:pic>
      <p:cxnSp>
        <p:nvCxnSpPr>
          <p:cNvPr id="317" name="Google Shape;317;p3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18" name="Google Shape;318;p37"/>
          <p:cNvSpPr txBox="1"/>
          <p:nvPr/>
        </p:nvSpPr>
        <p:spPr>
          <a:xfrm>
            <a:off x="2474125" y="1726313"/>
            <a:ext cx="6936300" cy="3212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Onboarding and agreed terms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B developed a tailored onboarding system to</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provide the influencer with everything they need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help ensure they would have a positive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relationship. Short agreements were then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produced, including giving Brand B the rights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use any images the Influencers created on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their behalf so they had ongoing use of</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valuable content. To ensure full transparency</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best practice, they also included a</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reminder to disclose #ad on all campaign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posts.</a:t>
            </a:r>
            <a:endParaRPr b="1" i="0" sz="2000" u="none" cap="none" strike="noStrike">
              <a:solidFill>
                <a:srgbClr val="2D3E50"/>
              </a:solidFill>
              <a:latin typeface="Proxima Nova"/>
              <a:ea typeface="Proxima Nova"/>
              <a:cs typeface="Proxima Nova"/>
              <a:sym typeface="Proxima Nova"/>
            </a:endParaRPr>
          </a:p>
        </p:txBody>
      </p:sp>
      <p:sp>
        <p:nvSpPr>
          <p:cNvPr id="319" name="Google Shape;319;p37"/>
          <p:cNvSpPr txBox="1"/>
          <p:nvPr/>
        </p:nvSpPr>
        <p:spPr>
          <a:xfrm>
            <a:off x="2475200" y="1078550"/>
            <a:ext cx="6936300" cy="39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200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0" i="0" sz="1300" u="none" cap="none" strike="noStrike">
              <a:solidFill>
                <a:srgbClr val="2D3E50"/>
              </a:solidFill>
              <a:latin typeface="Avenir"/>
              <a:ea typeface="Avenir"/>
              <a:cs typeface="Avenir"/>
              <a:sym typeface="Avenir"/>
            </a:endParaRPr>
          </a:p>
        </p:txBody>
      </p:sp>
      <p:pic>
        <p:nvPicPr>
          <p:cNvPr id="320" name="Google Shape;320;p37"/>
          <p:cNvPicPr preferRelativeResize="0"/>
          <p:nvPr/>
        </p:nvPicPr>
        <p:blipFill rotWithShape="1">
          <a:blip r:embed="rId4">
            <a:alphaModFix/>
          </a:blip>
          <a:srcRect b="0" l="1844" r="31485" t="0"/>
          <a:stretch/>
        </p:blipFill>
        <p:spPr>
          <a:xfrm>
            <a:off x="6331250" y="2104647"/>
            <a:ext cx="4577100" cy="4577100"/>
          </a:xfrm>
          <a:prstGeom prst="ellipse">
            <a:avLst/>
          </a:prstGeom>
          <a:noFill/>
          <a:ln>
            <a:noFill/>
          </a:ln>
        </p:spPr>
      </p:pic>
      <p:sp>
        <p:nvSpPr>
          <p:cNvPr id="321" name="Google Shape;321;p3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PERFORMANCE-BASED MODEL</a:t>
            </a:r>
            <a:endParaRPr b="1" i="0" sz="1400" u="none" cap="none" strike="noStrike">
              <a:solidFill>
                <a:srgbClr val="E40046"/>
              </a:solidFill>
              <a:latin typeface="Proxima Nova"/>
              <a:ea typeface="Proxima Nova"/>
              <a:cs typeface="Proxima Nova"/>
              <a:sym typeface="Proxima Nova"/>
            </a:endParaRPr>
          </a:p>
        </p:txBody>
      </p:sp>
      <p:pic>
        <p:nvPicPr>
          <p:cNvPr id="322" name="Google Shape;322;p37">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pic>
        <p:nvPicPr>
          <p:cNvPr id="327" name="Google Shape;327;p38"/>
          <p:cNvPicPr preferRelativeResize="0"/>
          <p:nvPr/>
        </p:nvPicPr>
        <p:blipFill rotWithShape="1">
          <a:blip r:embed="rId3">
            <a:alphaModFix amt="10000"/>
          </a:blip>
          <a:srcRect b="-5395" l="-63172" r="30229" t="16768"/>
          <a:stretch/>
        </p:blipFill>
        <p:spPr>
          <a:xfrm>
            <a:off x="-6505525" y="-1188375"/>
            <a:ext cx="10637100" cy="10637100"/>
          </a:xfrm>
          <a:prstGeom prst="donut">
            <a:avLst>
              <a:gd fmla="val 19423" name="adj"/>
            </a:avLst>
          </a:prstGeom>
          <a:noFill/>
          <a:ln>
            <a:noFill/>
          </a:ln>
        </p:spPr>
      </p:pic>
      <p:cxnSp>
        <p:nvCxnSpPr>
          <p:cNvPr id="328" name="Google Shape;328;p3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329" name="Google Shape;329;p3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30" name="Google Shape;330;p3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331" name="Google Shape;331;p3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PERFORMANCE-BASED MODEL</a:t>
            </a:r>
            <a:endParaRPr b="1" i="0" sz="1400" u="none" cap="none" strike="noStrike">
              <a:solidFill>
                <a:srgbClr val="E40046"/>
              </a:solidFill>
              <a:latin typeface="Proxima Nova"/>
              <a:ea typeface="Proxima Nova"/>
              <a:cs typeface="Proxima Nova"/>
              <a:sym typeface="Proxima Nova"/>
            </a:endParaRPr>
          </a:p>
        </p:txBody>
      </p:sp>
      <p:sp>
        <p:nvSpPr>
          <p:cNvPr id="332" name="Google Shape;332;p38"/>
          <p:cNvSpPr txBox="1"/>
          <p:nvPr/>
        </p:nvSpPr>
        <p:spPr>
          <a:xfrm>
            <a:off x="2474125" y="1075875"/>
            <a:ext cx="6936300" cy="13842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Measured approach and KPIs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2000"/>
              </a:spcAft>
              <a:buClr>
                <a:srgbClr val="000000"/>
              </a:buClr>
              <a:buSzPts val="1100"/>
              <a:buFont typeface="Arial"/>
              <a:buNone/>
            </a:pPr>
            <a:r>
              <a:rPr b="1" i="0" lang="en" sz="1600" u="none" cap="none" strike="noStrike">
                <a:solidFill>
                  <a:srgbClr val="DF2F4D"/>
                </a:solidFill>
                <a:latin typeface="Proxima Nova"/>
                <a:ea typeface="Proxima Nova"/>
                <a:cs typeface="Proxima Nova"/>
                <a:sym typeface="Proxima Nova"/>
              </a:rPr>
              <a:t>Performance tracking and content approval</a:t>
            </a:r>
            <a:endParaRPr b="0" i="0" sz="1600" u="none" cap="none" strike="noStrike">
              <a:solidFill>
                <a:srgbClr val="2D3E50"/>
              </a:solidFill>
              <a:latin typeface="Avenir"/>
              <a:ea typeface="Avenir"/>
              <a:cs typeface="Avenir"/>
              <a:sym typeface="Avenir"/>
            </a:endParaRPr>
          </a:p>
        </p:txBody>
      </p:sp>
      <p:sp>
        <p:nvSpPr>
          <p:cNvPr id="333" name="Google Shape;333;p38"/>
          <p:cNvSpPr txBox="1"/>
          <p:nvPr/>
        </p:nvSpPr>
        <p:spPr>
          <a:xfrm>
            <a:off x="2474125" y="2409700"/>
            <a:ext cx="3369900" cy="2617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influencers were rewarded based on results, Brand B needed to monitor the engagement metrics on influencer posts and track conversion. They used a partnership automation and growth platform that generates and distributes unique product tracking links and promo codes to influencers.</a:t>
            </a:r>
            <a:endParaRPr b="0" i="0" sz="1300" u="none" cap="none" strike="noStrike">
              <a:solidFill>
                <a:srgbClr val="2D3E50"/>
              </a:solidFill>
              <a:latin typeface="Avenir"/>
              <a:ea typeface="Avenir"/>
              <a:cs typeface="Avenir"/>
              <a:sym typeface="Avenir"/>
            </a:endParaRPr>
          </a:p>
        </p:txBody>
      </p:sp>
      <p:sp>
        <p:nvSpPr>
          <p:cNvPr id="334" name="Google Shape;334;p38"/>
          <p:cNvSpPr txBox="1"/>
          <p:nvPr/>
        </p:nvSpPr>
        <p:spPr>
          <a:xfrm>
            <a:off x="6040525" y="2409700"/>
            <a:ext cx="3369900" cy="2617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Influencers submitted their images and content for approval to ensure that all content had the correct brand messages. Once approved, influencers were then responsible for providing proof of post, which Brand B was able to verify using a scraper that extracted audit visuals and tracked their chosen performance metrics.</a:t>
            </a:r>
            <a:endParaRPr b="0" i="0" sz="1300" u="none" cap="none" strike="noStrike">
              <a:solidFill>
                <a:srgbClr val="2D3E50"/>
              </a:solidFill>
              <a:latin typeface="Avenir"/>
              <a:ea typeface="Avenir"/>
              <a:cs typeface="Avenir"/>
              <a:sym typeface="Avenir"/>
            </a:endParaRPr>
          </a:p>
        </p:txBody>
      </p:sp>
      <p:sp>
        <p:nvSpPr>
          <p:cNvPr id="335" name="Google Shape;335;p38"/>
          <p:cNvSpPr txBox="1"/>
          <p:nvPr/>
        </p:nvSpPr>
        <p:spPr>
          <a:xfrm>
            <a:off x="2474125" y="4747184"/>
            <a:ext cx="6936300" cy="8520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Campaign KPIs</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Brand B based performance on the following KPIs / metrics:</a:t>
            </a:r>
            <a:endParaRPr b="0" i="0" sz="1300" u="none" cap="none" strike="noStrike">
              <a:solidFill>
                <a:srgbClr val="2D3E50"/>
              </a:solidFill>
              <a:latin typeface="Avenir"/>
              <a:ea typeface="Avenir"/>
              <a:cs typeface="Avenir"/>
              <a:sym typeface="Avenir"/>
            </a:endParaRPr>
          </a:p>
        </p:txBody>
      </p:sp>
      <p:sp>
        <p:nvSpPr>
          <p:cNvPr id="336" name="Google Shape;336;p38"/>
          <p:cNvSpPr txBox="1"/>
          <p:nvPr/>
        </p:nvSpPr>
        <p:spPr>
          <a:xfrm>
            <a:off x="3400425" y="57959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Conversions</a:t>
            </a:r>
            <a:endParaRPr b="1" i="0" sz="1400" u="none" cap="none" strike="noStrike">
              <a:solidFill>
                <a:srgbClr val="2D3E50"/>
              </a:solidFill>
              <a:latin typeface="Proxima Nova"/>
              <a:ea typeface="Proxima Nova"/>
              <a:cs typeface="Proxima Nova"/>
              <a:sym typeface="Proxima Nova"/>
            </a:endParaRPr>
          </a:p>
        </p:txBody>
      </p:sp>
      <p:sp>
        <p:nvSpPr>
          <p:cNvPr id="337" name="Google Shape;337;p38"/>
          <p:cNvSpPr txBox="1"/>
          <p:nvPr/>
        </p:nvSpPr>
        <p:spPr>
          <a:xfrm>
            <a:off x="5838300" y="57959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Comments</a:t>
            </a:r>
            <a:endParaRPr b="1" i="0" sz="1400" u="none" cap="none" strike="noStrike">
              <a:solidFill>
                <a:srgbClr val="2D3E50"/>
              </a:solidFill>
              <a:latin typeface="Proxima Nova"/>
              <a:ea typeface="Proxima Nova"/>
              <a:cs typeface="Proxima Nova"/>
              <a:sym typeface="Proxima Nova"/>
            </a:endParaRPr>
          </a:p>
        </p:txBody>
      </p:sp>
      <p:sp>
        <p:nvSpPr>
          <p:cNvPr id="338" name="Google Shape;338;p38"/>
          <p:cNvSpPr txBox="1"/>
          <p:nvPr/>
        </p:nvSpPr>
        <p:spPr>
          <a:xfrm>
            <a:off x="8236854" y="57959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Revenue</a:t>
            </a:r>
            <a:endParaRPr b="1" i="0" sz="1400" u="none" cap="none" strike="noStrike">
              <a:solidFill>
                <a:srgbClr val="2D3E50"/>
              </a:solidFill>
              <a:latin typeface="Proxima Nova"/>
              <a:ea typeface="Proxima Nova"/>
              <a:cs typeface="Proxima Nova"/>
              <a:sym typeface="Proxima Nova"/>
            </a:endParaRPr>
          </a:p>
        </p:txBody>
      </p:sp>
      <p:sp>
        <p:nvSpPr>
          <p:cNvPr id="339" name="Google Shape;339;p38"/>
          <p:cNvSpPr txBox="1"/>
          <p:nvPr/>
        </p:nvSpPr>
        <p:spPr>
          <a:xfrm>
            <a:off x="3400425" y="6492261"/>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Shares</a:t>
            </a:r>
            <a:endParaRPr b="1" i="0" sz="1400" u="none" cap="none" strike="noStrike">
              <a:solidFill>
                <a:srgbClr val="2D3E50"/>
              </a:solidFill>
              <a:latin typeface="Proxima Nova"/>
              <a:ea typeface="Proxima Nova"/>
              <a:cs typeface="Proxima Nova"/>
              <a:sym typeface="Proxima Nova"/>
            </a:endParaRPr>
          </a:p>
        </p:txBody>
      </p:sp>
      <p:sp>
        <p:nvSpPr>
          <p:cNvPr id="340" name="Google Shape;340;p38"/>
          <p:cNvSpPr txBox="1"/>
          <p:nvPr/>
        </p:nvSpPr>
        <p:spPr>
          <a:xfrm>
            <a:off x="5838300" y="6492261"/>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Likes</a:t>
            </a:r>
            <a:endParaRPr b="1" i="0" sz="1400" u="none" cap="none" strike="noStrike">
              <a:solidFill>
                <a:srgbClr val="2D3E50"/>
              </a:solidFill>
              <a:latin typeface="Proxima Nova"/>
              <a:ea typeface="Proxima Nova"/>
              <a:cs typeface="Proxima Nova"/>
              <a:sym typeface="Proxima Nova"/>
            </a:endParaRPr>
          </a:p>
        </p:txBody>
      </p:sp>
      <p:sp>
        <p:nvSpPr>
          <p:cNvPr id="341" name="Google Shape;341;p38"/>
          <p:cNvSpPr txBox="1"/>
          <p:nvPr/>
        </p:nvSpPr>
        <p:spPr>
          <a:xfrm>
            <a:off x="8236854" y="64558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Clicks</a:t>
            </a:r>
            <a:endParaRPr b="1" i="0" sz="1400" u="none" cap="none" strike="noStrike">
              <a:solidFill>
                <a:srgbClr val="2D3E50"/>
              </a:solidFill>
              <a:latin typeface="Proxima Nova"/>
              <a:ea typeface="Proxima Nova"/>
              <a:cs typeface="Proxima Nova"/>
              <a:sym typeface="Proxima Nova"/>
            </a:endParaRPr>
          </a:p>
        </p:txBody>
      </p:sp>
      <p:pic>
        <p:nvPicPr>
          <p:cNvPr id="342" name="Google Shape;342;p38"/>
          <p:cNvPicPr preferRelativeResize="0"/>
          <p:nvPr/>
        </p:nvPicPr>
        <p:blipFill rotWithShape="1">
          <a:blip r:embed="rId5">
            <a:alphaModFix/>
          </a:blip>
          <a:srcRect b="0" l="19" r="19" t="0"/>
          <a:stretch/>
        </p:blipFill>
        <p:spPr>
          <a:xfrm>
            <a:off x="2589223" y="5884573"/>
            <a:ext cx="543900" cy="543900"/>
          </a:xfrm>
          <a:prstGeom prst="ellipse">
            <a:avLst/>
          </a:prstGeom>
          <a:noFill/>
          <a:ln>
            <a:noFill/>
          </a:ln>
        </p:spPr>
      </p:pic>
      <p:pic>
        <p:nvPicPr>
          <p:cNvPr id="343" name="Google Shape;343;p38"/>
          <p:cNvPicPr preferRelativeResize="0"/>
          <p:nvPr/>
        </p:nvPicPr>
        <p:blipFill rotWithShape="1">
          <a:blip r:embed="rId6">
            <a:alphaModFix/>
          </a:blip>
          <a:srcRect b="0" l="0" r="0" t="0"/>
          <a:stretch/>
        </p:blipFill>
        <p:spPr>
          <a:xfrm>
            <a:off x="5092650" y="5884575"/>
            <a:ext cx="543900" cy="543900"/>
          </a:xfrm>
          <a:prstGeom prst="ellipse">
            <a:avLst/>
          </a:prstGeom>
          <a:noFill/>
          <a:ln>
            <a:noFill/>
          </a:ln>
        </p:spPr>
      </p:pic>
      <p:pic>
        <p:nvPicPr>
          <p:cNvPr id="344" name="Google Shape;344;p38"/>
          <p:cNvPicPr preferRelativeResize="0"/>
          <p:nvPr/>
        </p:nvPicPr>
        <p:blipFill rotWithShape="1">
          <a:blip r:embed="rId7">
            <a:alphaModFix/>
          </a:blip>
          <a:srcRect b="0" l="0" r="0" t="0"/>
          <a:stretch/>
        </p:blipFill>
        <p:spPr>
          <a:xfrm>
            <a:off x="2589218" y="6581582"/>
            <a:ext cx="543900" cy="543900"/>
          </a:xfrm>
          <a:prstGeom prst="ellipse">
            <a:avLst/>
          </a:prstGeom>
          <a:noFill/>
          <a:ln>
            <a:noFill/>
          </a:ln>
        </p:spPr>
      </p:pic>
      <p:pic>
        <p:nvPicPr>
          <p:cNvPr id="345" name="Google Shape;345;p38"/>
          <p:cNvPicPr preferRelativeResize="0"/>
          <p:nvPr/>
        </p:nvPicPr>
        <p:blipFill rotWithShape="1">
          <a:blip r:embed="rId8">
            <a:alphaModFix/>
          </a:blip>
          <a:srcRect b="-3128" l="0" r="0" t="3130"/>
          <a:stretch/>
        </p:blipFill>
        <p:spPr>
          <a:xfrm>
            <a:off x="5114067" y="6579696"/>
            <a:ext cx="448625" cy="448604"/>
          </a:xfrm>
          <a:prstGeom prst="rect">
            <a:avLst/>
          </a:prstGeom>
          <a:noFill/>
          <a:ln>
            <a:noFill/>
          </a:ln>
        </p:spPr>
      </p:pic>
      <p:pic>
        <p:nvPicPr>
          <p:cNvPr id="346" name="Google Shape;346;p38"/>
          <p:cNvPicPr preferRelativeResize="0"/>
          <p:nvPr/>
        </p:nvPicPr>
        <p:blipFill rotWithShape="1">
          <a:blip r:embed="rId9">
            <a:alphaModFix/>
          </a:blip>
          <a:srcRect b="17" l="0" r="0" t="29"/>
          <a:stretch/>
        </p:blipFill>
        <p:spPr>
          <a:xfrm>
            <a:off x="7622337" y="5932271"/>
            <a:ext cx="448500" cy="448500"/>
          </a:xfrm>
          <a:prstGeom prst="ellipse">
            <a:avLst/>
          </a:prstGeom>
          <a:noFill/>
          <a:ln>
            <a:noFill/>
          </a:ln>
        </p:spPr>
      </p:pic>
      <p:pic>
        <p:nvPicPr>
          <p:cNvPr id="347" name="Google Shape;347;p38"/>
          <p:cNvPicPr preferRelativeResize="0"/>
          <p:nvPr/>
        </p:nvPicPr>
        <p:blipFill rotWithShape="1">
          <a:blip r:embed="rId10">
            <a:alphaModFix/>
          </a:blip>
          <a:srcRect b="17" l="0" r="0" t="29"/>
          <a:stretch/>
        </p:blipFill>
        <p:spPr>
          <a:xfrm>
            <a:off x="7543651" y="6525746"/>
            <a:ext cx="525900" cy="525900"/>
          </a:xfrm>
          <a:prstGeom prst="ellipse">
            <a:avLst/>
          </a:prstGeom>
          <a:noFill/>
          <a:ln>
            <a:noFill/>
          </a:ln>
        </p:spPr>
      </p:pic>
      <p:pic>
        <p:nvPicPr>
          <p:cNvPr id="348" name="Google Shape;348;p38">
            <a:hlinkClick r:id="rId11"/>
          </p:cNvPr>
          <p:cNvPicPr preferRelativeResize="0"/>
          <p:nvPr/>
        </p:nvPicPr>
        <p:blipFill rotWithShape="1">
          <a:blip r:embed="rId12">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21"/>
          <p:cNvSpPr/>
          <p:nvPr/>
        </p:nvSpPr>
        <p:spPr>
          <a:xfrm>
            <a:off x="1913375" y="0"/>
            <a:ext cx="81450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8" name="Google Shape;78;p21"/>
          <p:cNvPicPr preferRelativeResize="0"/>
          <p:nvPr/>
        </p:nvPicPr>
        <p:blipFill rotWithShape="1">
          <a:blip r:embed="rId3">
            <a:alphaModFix amt="10000"/>
          </a:blip>
          <a:srcRect b="0" l="22666" r="445" t="0"/>
          <a:stretch/>
        </p:blipFill>
        <p:spPr>
          <a:xfrm flipH="1">
            <a:off x="1913375" y="0"/>
            <a:ext cx="8145035" cy="7772397"/>
          </a:xfrm>
          <a:prstGeom prst="rect">
            <a:avLst/>
          </a:prstGeom>
          <a:noFill/>
          <a:ln>
            <a:noFill/>
          </a:ln>
        </p:spPr>
      </p:pic>
      <p:sp>
        <p:nvSpPr>
          <p:cNvPr id="79" name="Google Shape;79;p21"/>
          <p:cNvSpPr txBox="1"/>
          <p:nvPr/>
        </p:nvSpPr>
        <p:spPr>
          <a:xfrm>
            <a:off x="3197650" y="669400"/>
            <a:ext cx="59586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800" u="none" cap="none" strike="noStrike">
                <a:solidFill>
                  <a:srgbClr val="FFFFFF"/>
                </a:solidFill>
                <a:latin typeface="Avenir"/>
                <a:ea typeface="Avenir"/>
                <a:cs typeface="Avenir"/>
                <a:sym typeface="Avenir"/>
              </a:rPr>
              <a:t>Introduction: If we all do the same, nothing will change</a:t>
            </a:r>
            <a:endParaRPr b="0" i="0" sz="1800" u="none" cap="none" strike="noStrike">
              <a:solidFill>
                <a:srgbClr val="FFFFFF"/>
              </a:solidFill>
              <a:latin typeface="Avenir"/>
              <a:ea typeface="Avenir"/>
              <a:cs typeface="Avenir"/>
              <a:sym typeface="Avenir"/>
            </a:endParaRPr>
          </a:p>
        </p:txBody>
      </p:sp>
      <p:sp>
        <p:nvSpPr>
          <p:cNvPr id="80" name="Google Shape;80;p21"/>
          <p:cNvSpPr txBox="1"/>
          <p:nvPr/>
        </p:nvSpPr>
        <p:spPr>
          <a:xfrm>
            <a:off x="3197648" y="1581400"/>
            <a:ext cx="54810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The challenges of managing a program at scale</a:t>
            </a:r>
            <a:endParaRPr b="0" i="0" sz="1800" u="none" cap="none" strike="noStrike">
              <a:solidFill>
                <a:srgbClr val="FFFFFF"/>
              </a:solidFill>
              <a:latin typeface="Avenir"/>
              <a:ea typeface="Avenir"/>
              <a:cs typeface="Avenir"/>
              <a:sym typeface="Avenir"/>
            </a:endParaRPr>
          </a:p>
        </p:txBody>
      </p:sp>
      <p:sp>
        <p:nvSpPr>
          <p:cNvPr id="81" name="Google Shape;81;p21"/>
          <p:cNvSpPr txBox="1"/>
          <p:nvPr/>
        </p:nvSpPr>
        <p:spPr>
          <a:xfrm>
            <a:off x="3197648" y="2493425"/>
            <a:ext cx="5380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The same program won’t work for everyone</a:t>
            </a:r>
            <a:endParaRPr b="0" i="0" sz="1800" u="none" cap="none" strike="noStrike">
              <a:solidFill>
                <a:srgbClr val="FFFFFF"/>
              </a:solidFill>
              <a:latin typeface="Avenir"/>
              <a:ea typeface="Avenir"/>
              <a:cs typeface="Avenir"/>
              <a:sym typeface="Avenir"/>
            </a:endParaRPr>
          </a:p>
        </p:txBody>
      </p:sp>
      <p:sp>
        <p:nvSpPr>
          <p:cNvPr id="82" name="Google Shape;82;p21"/>
          <p:cNvSpPr txBox="1"/>
          <p:nvPr/>
        </p:nvSpPr>
        <p:spPr>
          <a:xfrm>
            <a:off x="3197648" y="3405450"/>
            <a:ext cx="52593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5 influencer programs that work — and why</a:t>
            </a:r>
            <a:endParaRPr b="0" i="0" sz="1800" u="none" cap="none" strike="noStrike">
              <a:solidFill>
                <a:srgbClr val="FFFFFF"/>
              </a:solidFill>
              <a:latin typeface="Avenir"/>
              <a:ea typeface="Avenir"/>
              <a:cs typeface="Avenir"/>
              <a:sym typeface="Avenir"/>
            </a:endParaRPr>
          </a:p>
        </p:txBody>
      </p:sp>
      <p:sp>
        <p:nvSpPr>
          <p:cNvPr id="83" name="Google Shape;83;p21"/>
          <p:cNvSpPr txBox="1"/>
          <p:nvPr/>
        </p:nvSpPr>
        <p:spPr>
          <a:xfrm>
            <a:off x="3197661" y="4317472"/>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Key takeaways</a:t>
            </a:r>
            <a:endParaRPr b="0" i="0" sz="1800" u="none" cap="none" strike="noStrike">
              <a:solidFill>
                <a:srgbClr val="FFFFFF"/>
              </a:solidFill>
              <a:latin typeface="Avenir"/>
              <a:ea typeface="Avenir"/>
              <a:cs typeface="Avenir"/>
              <a:sym typeface="Avenir"/>
            </a:endParaRPr>
          </a:p>
        </p:txBody>
      </p:sp>
      <p:sp>
        <p:nvSpPr>
          <p:cNvPr id="84" name="Google Shape;84;p21"/>
          <p:cNvSpPr txBox="1"/>
          <p:nvPr/>
        </p:nvSpPr>
        <p:spPr>
          <a:xfrm>
            <a:off x="3197661" y="5229493"/>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Find the right program for you</a:t>
            </a:r>
            <a:endParaRPr b="0" i="0" sz="1800" u="none" cap="none" strike="noStrike">
              <a:solidFill>
                <a:srgbClr val="FFFFFF"/>
              </a:solidFill>
              <a:latin typeface="Avenir"/>
              <a:ea typeface="Avenir"/>
              <a:cs typeface="Avenir"/>
              <a:sym typeface="Avenir"/>
            </a:endParaRPr>
          </a:p>
        </p:txBody>
      </p:sp>
      <p:sp>
        <p:nvSpPr>
          <p:cNvPr id="85" name="Google Shape;85;p21"/>
          <p:cNvSpPr txBox="1"/>
          <p:nvPr/>
        </p:nvSpPr>
        <p:spPr>
          <a:xfrm>
            <a:off x="3197661" y="6141514"/>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Summary: Find the right program for you</a:t>
            </a:r>
            <a:endParaRPr b="0" i="0" sz="1800" u="none" cap="none" strike="noStrike">
              <a:solidFill>
                <a:srgbClr val="FFFFFF"/>
              </a:solidFill>
              <a:latin typeface="Avenir"/>
              <a:ea typeface="Avenir"/>
              <a:cs typeface="Avenir"/>
              <a:sym typeface="Avenir"/>
            </a:endParaRPr>
          </a:p>
        </p:txBody>
      </p:sp>
      <p:sp>
        <p:nvSpPr>
          <p:cNvPr id="86" name="Google Shape;86;p21"/>
          <p:cNvSpPr txBox="1"/>
          <p:nvPr/>
        </p:nvSpPr>
        <p:spPr>
          <a:xfrm>
            <a:off x="2186470" y="91109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1</a:t>
            </a:r>
            <a:endParaRPr b="1" i="0" sz="3000" u="none" cap="none" strike="noStrike">
              <a:solidFill>
                <a:srgbClr val="FFFFFF"/>
              </a:solidFill>
              <a:latin typeface="Proxima Nova"/>
              <a:ea typeface="Proxima Nova"/>
              <a:cs typeface="Proxima Nova"/>
              <a:sym typeface="Proxima Nova"/>
            </a:endParaRPr>
          </a:p>
        </p:txBody>
      </p:sp>
      <p:sp>
        <p:nvSpPr>
          <p:cNvPr id="87" name="Google Shape;87;p21"/>
          <p:cNvSpPr txBox="1"/>
          <p:nvPr/>
        </p:nvSpPr>
        <p:spPr>
          <a:xfrm>
            <a:off x="2186470" y="1823141"/>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2</a:t>
            </a:r>
            <a:endParaRPr b="1" i="0" sz="3000" u="none" cap="none" strike="noStrike">
              <a:solidFill>
                <a:srgbClr val="FFFFFF"/>
              </a:solidFill>
              <a:latin typeface="Proxima Nova"/>
              <a:ea typeface="Proxima Nova"/>
              <a:cs typeface="Proxima Nova"/>
              <a:sym typeface="Proxima Nova"/>
            </a:endParaRPr>
          </a:p>
        </p:txBody>
      </p:sp>
      <p:sp>
        <p:nvSpPr>
          <p:cNvPr id="88" name="Google Shape;88;p21"/>
          <p:cNvSpPr txBox="1"/>
          <p:nvPr/>
        </p:nvSpPr>
        <p:spPr>
          <a:xfrm>
            <a:off x="2186470" y="2735162"/>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3</a:t>
            </a:r>
            <a:endParaRPr b="1" i="0" sz="3000" u="none" cap="none" strike="noStrike">
              <a:solidFill>
                <a:srgbClr val="FFFFFF"/>
              </a:solidFill>
              <a:latin typeface="Proxima Nova"/>
              <a:ea typeface="Proxima Nova"/>
              <a:cs typeface="Proxima Nova"/>
              <a:sym typeface="Proxima Nova"/>
            </a:endParaRPr>
          </a:p>
        </p:txBody>
      </p:sp>
      <p:sp>
        <p:nvSpPr>
          <p:cNvPr id="89" name="Google Shape;89;p21"/>
          <p:cNvSpPr txBox="1"/>
          <p:nvPr/>
        </p:nvSpPr>
        <p:spPr>
          <a:xfrm>
            <a:off x="2186470" y="3647183"/>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4</a:t>
            </a:r>
            <a:endParaRPr b="1" i="0" sz="3000" u="none" cap="none" strike="noStrike">
              <a:solidFill>
                <a:srgbClr val="FFFFFF"/>
              </a:solidFill>
              <a:latin typeface="Proxima Nova"/>
              <a:ea typeface="Proxima Nova"/>
              <a:cs typeface="Proxima Nova"/>
              <a:sym typeface="Proxima Nova"/>
            </a:endParaRPr>
          </a:p>
        </p:txBody>
      </p:sp>
      <p:sp>
        <p:nvSpPr>
          <p:cNvPr id="90" name="Google Shape;90;p21"/>
          <p:cNvSpPr txBox="1"/>
          <p:nvPr/>
        </p:nvSpPr>
        <p:spPr>
          <a:xfrm>
            <a:off x="2186470" y="4559204"/>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5</a:t>
            </a:r>
            <a:endParaRPr b="1" i="0" sz="3000" u="none" cap="none" strike="noStrike">
              <a:solidFill>
                <a:srgbClr val="FFFFFF"/>
              </a:solidFill>
              <a:latin typeface="Proxima Nova"/>
              <a:ea typeface="Proxima Nova"/>
              <a:cs typeface="Proxima Nova"/>
              <a:sym typeface="Proxima Nova"/>
            </a:endParaRPr>
          </a:p>
        </p:txBody>
      </p:sp>
      <p:sp>
        <p:nvSpPr>
          <p:cNvPr id="91" name="Google Shape;91;p21"/>
          <p:cNvSpPr txBox="1"/>
          <p:nvPr/>
        </p:nvSpPr>
        <p:spPr>
          <a:xfrm>
            <a:off x="2186470" y="547122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6</a:t>
            </a:r>
            <a:endParaRPr b="1" i="0" sz="3000" u="none" cap="none" strike="noStrike">
              <a:solidFill>
                <a:srgbClr val="FFFFFF"/>
              </a:solidFill>
              <a:latin typeface="Proxima Nova"/>
              <a:ea typeface="Proxima Nova"/>
              <a:cs typeface="Proxima Nova"/>
              <a:sym typeface="Proxima Nova"/>
            </a:endParaRPr>
          </a:p>
        </p:txBody>
      </p:sp>
      <p:sp>
        <p:nvSpPr>
          <p:cNvPr id="92" name="Google Shape;92;p21"/>
          <p:cNvSpPr txBox="1"/>
          <p:nvPr/>
        </p:nvSpPr>
        <p:spPr>
          <a:xfrm>
            <a:off x="2186470" y="6383246"/>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7</a:t>
            </a:r>
            <a:endParaRPr b="1" i="0" sz="3000" u="none" cap="none" strike="noStrike">
              <a:solidFill>
                <a:srgbClr val="FFFFFF"/>
              </a:solidFill>
              <a:latin typeface="Proxima Nova"/>
              <a:ea typeface="Proxima Nova"/>
              <a:cs typeface="Proxima Nova"/>
              <a:sym typeface="Proxima Nova"/>
            </a:endParaRPr>
          </a:p>
        </p:txBody>
      </p:sp>
      <p:cxnSp>
        <p:nvCxnSpPr>
          <p:cNvPr id="93" name="Google Shape;93;p21"/>
          <p:cNvCxnSpPr/>
          <p:nvPr/>
        </p:nvCxnSpPr>
        <p:spPr>
          <a:xfrm>
            <a:off x="971400" y="7341825"/>
            <a:ext cx="0" cy="941400"/>
          </a:xfrm>
          <a:prstGeom prst="straightConnector1">
            <a:avLst/>
          </a:prstGeom>
          <a:noFill/>
          <a:ln cap="flat" cmpd="sng" w="19050">
            <a:solidFill>
              <a:srgbClr val="D9D9D9"/>
            </a:solidFill>
            <a:prstDash val="solid"/>
            <a:round/>
            <a:headEnd len="sm" w="sm" type="none"/>
            <a:tailEnd len="sm" w="sm" type="none"/>
          </a:ln>
        </p:spPr>
      </p:cxnSp>
      <p:sp>
        <p:nvSpPr>
          <p:cNvPr id="94" name="Google Shape;94;p21"/>
          <p:cNvSpPr txBox="1"/>
          <p:nvPr/>
        </p:nvSpPr>
        <p:spPr>
          <a:xfrm rot="-5400000">
            <a:off x="-1913816" y="3812203"/>
            <a:ext cx="5794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2600" u="none" cap="none" strike="noStrike">
                <a:solidFill>
                  <a:srgbClr val="2D3E50"/>
                </a:solidFill>
                <a:latin typeface="Proxima Nova"/>
                <a:ea typeface="Proxima Nova"/>
                <a:cs typeface="Proxima Nova"/>
                <a:sym typeface="Proxima Nova"/>
              </a:rPr>
              <a:t>Contents</a:t>
            </a:r>
            <a:endParaRPr b="1" i="0" sz="2600" u="none" cap="none" strike="noStrike">
              <a:solidFill>
                <a:srgbClr val="2D3E50"/>
              </a:solidFill>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id="353" name="Google Shape;353;p39"/>
          <p:cNvPicPr preferRelativeResize="0"/>
          <p:nvPr/>
        </p:nvPicPr>
        <p:blipFill rotWithShape="1">
          <a:blip r:embed="rId3">
            <a:alphaModFix amt="10000"/>
          </a:blip>
          <a:srcRect b="-5395" l="-63172" r="30229" t="16768"/>
          <a:stretch/>
        </p:blipFill>
        <p:spPr>
          <a:xfrm>
            <a:off x="-6505525" y="-1188375"/>
            <a:ext cx="10637100" cy="10637100"/>
          </a:xfrm>
          <a:prstGeom prst="donut">
            <a:avLst>
              <a:gd fmla="val 19423" name="adj"/>
            </a:avLst>
          </a:prstGeom>
          <a:noFill/>
          <a:ln>
            <a:noFill/>
          </a:ln>
        </p:spPr>
      </p:pic>
      <p:cxnSp>
        <p:nvCxnSpPr>
          <p:cNvPr id="354" name="Google Shape;354;p3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55" name="Google Shape;355;p39"/>
          <p:cNvSpPr txBox="1"/>
          <p:nvPr/>
        </p:nvSpPr>
        <p:spPr>
          <a:xfrm>
            <a:off x="2475200" y="1061563"/>
            <a:ext cx="6936300" cy="30330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Reviewing the benefits and value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Benefits of a performance-based approach</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5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Using an intuitive electronic contracting system, Brand B was able to implement an effective performance-based model. This meant that not only were influencers rewarded promptly and fairly, they were also able to tether influencer payouts to revenue goals and validate spend. Brand B’s budget was used more effectively and influencers were able to earn considerably more than they would in a branding-based program. This process also helped Brand B to identify which influencer generated the best return and created synergistic influencer partnerships with those influencers for future projects.</a:t>
            </a:r>
            <a:endParaRPr b="0" i="0" sz="1300" u="none" cap="none" strike="noStrike">
              <a:solidFill>
                <a:srgbClr val="2D3E50"/>
              </a:solidFill>
              <a:latin typeface="Avenir"/>
              <a:ea typeface="Avenir"/>
              <a:cs typeface="Avenir"/>
              <a:sym typeface="Avenir"/>
            </a:endParaRPr>
          </a:p>
        </p:txBody>
      </p:sp>
      <p:sp>
        <p:nvSpPr>
          <p:cNvPr id="356" name="Google Shape;356;p39"/>
          <p:cNvSpPr txBox="1"/>
          <p:nvPr/>
        </p:nvSpPr>
        <p:spPr>
          <a:xfrm>
            <a:off x="2474125" y="4293049"/>
            <a:ext cx="3516000" cy="2672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Key outcomes and value return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5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Using a performance-based approach  enabled Brand B to measure the ROI of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their campaigns and understand how the activity was impacting their bottom line. They could also ensure they used their budget in the right place and got the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most bang for their buck.</a:t>
            </a:r>
            <a:endParaRPr b="0" i="0" sz="1300" u="none" cap="none" strike="noStrike">
              <a:solidFill>
                <a:srgbClr val="2D3E50"/>
              </a:solidFill>
              <a:latin typeface="Avenir"/>
              <a:ea typeface="Avenir"/>
              <a:cs typeface="Avenir"/>
              <a:sym typeface="Avenir"/>
            </a:endParaRPr>
          </a:p>
        </p:txBody>
      </p:sp>
      <p:grpSp>
        <p:nvGrpSpPr>
          <p:cNvPr id="357" name="Google Shape;357;p39"/>
          <p:cNvGrpSpPr/>
          <p:nvPr/>
        </p:nvGrpSpPr>
        <p:grpSpPr>
          <a:xfrm>
            <a:off x="5746351" y="4480369"/>
            <a:ext cx="4006972" cy="2310560"/>
            <a:chOff x="5990125" y="4261275"/>
            <a:chExt cx="3763475" cy="2170151"/>
          </a:xfrm>
        </p:grpSpPr>
        <p:pic>
          <p:nvPicPr>
            <p:cNvPr id="358" name="Google Shape;358;p39"/>
            <p:cNvPicPr preferRelativeResize="0"/>
            <p:nvPr/>
          </p:nvPicPr>
          <p:blipFill rotWithShape="1">
            <a:blip r:embed="rId4">
              <a:alphaModFix/>
            </a:blip>
            <a:srcRect b="0" l="0" r="0" t="0"/>
            <a:stretch/>
          </p:blipFill>
          <p:spPr>
            <a:xfrm>
              <a:off x="5990125" y="4261275"/>
              <a:ext cx="3763475" cy="2170151"/>
            </a:xfrm>
            <a:prstGeom prst="rect">
              <a:avLst/>
            </a:prstGeom>
            <a:noFill/>
            <a:ln>
              <a:noFill/>
            </a:ln>
          </p:spPr>
        </p:pic>
        <p:pic>
          <p:nvPicPr>
            <p:cNvPr id="359" name="Google Shape;359;p39"/>
            <p:cNvPicPr preferRelativeResize="0"/>
            <p:nvPr/>
          </p:nvPicPr>
          <p:blipFill rotWithShape="1">
            <a:blip r:embed="rId5">
              <a:alphaModFix/>
            </a:blip>
            <a:srcRect b="0" l="0" r="29306" t="0"/>
            <a:stretch/>
          </p:blipFill>
          <p:spPr>
            <a:xfrm>
              <a:off x="6440100" y="4418300"/>
              <a:ext cx="2847301" cy="1772001"/>
            </a:xfrm>
            <a:prstGeom prst="rect">
              <a:avLst/>
            </a:prstGeom>
            <a:noFill/>
            <a:ln>
              <a:noFill/>
            </a:ln>
          </p:spPr>
        </p:pic>
      </p:grpSp>
      <p:pic>
        <p:nvPicPr>
          <p:cNvPr id="360" name="Google Shape;360;p39"/>
          <p:cNvPicPr preferRelativeResize="0"/>
          <p:nvPr/>
        </p:nvPicPr>
        <p:blipFill rotWithShape="1">
          <a:blip r:embed="rId6">
            <a:alphaModFix/>
          </a:blip>
          <a:srcRect b="26932" l="5729" r="85937" t="18034"/>
          <a:stretch/>
        </p:blipFill>
        <p:spPr>
          <a:xfrm>
            <a:off x="9587937" y="7256250"/>
            <a:ext cx="145026" cy="359526"/>
          </a:xfrm>
          <a:prstGeom prst="rect">
            <a:avLst/>
          </a:prstGeom>
          <a:noFill/>
          <a:ln>
            <a:noFill/>
          </a:ln>
        </p:spPr>
      </p:pic>
      <p:sp>
        <p:nvSpPr>
          <p:cNvPr id="361" name="Google Shape;361;p3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362" name="Google Shape;362;p3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PERFORMANCE-BASED MODEL</a:t>
            </a:r>
            <a:endParaRPr b="1" i="0" sz="1400" u="none" cap="none" strike="noStrike">
              <a:solidFill>
                <a:srgbClr val="E40046"/>
              </a:solidFill>
              <a:latin typeface="Proxima Nova"/>
              <a:ea typeface="Proxima Nova"/>
              <a:cs typeface="Proxima Nova"/>
              <a:sym typeface="Proxima Nova"/>
            </a:endParaRPr>
          </a:p>
        </p:txBody>
      </p:sp>
      <p:pic>
        <p:nvPicPr>
          <p:cNvPr id="363" name="Google Shape;363;p39">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40"/>
          <p:cNvSpPr/>
          <p:nvPr/>
        </p:nvSpPr>
        <p:spPr>
          <a:xfrm>
            <a:off x="5092500" y="0"/>
            <a:ext cx="49659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9" name="Google Shape;369;p40"/>
          <p:cNvPicPr preferRelativeResize="0"/>
          <p:nvPr/>
        </p:nvPicPr>
        <p:blipFill rotWithShape="1">
          <a:blip r:embed="rId3">
            <a:alphaModFix amt="90000"/>
          </a:blip>
          <a:srcRect b="0" l="430" r="3727" t="0"/>
          <a:stretch/>
        </p:blipFill>
        <p:spPr>
          <a:xfrm>
            <a:off x="5092500" y="0"/>
            <a:ext cx="4965906" cy="7772400"/>
          </a:xfrm>
          <a:prstGeom prst="rect">
            <a:avLst/>
          </a:prstGeom>
          <a:noFill/>
          <a:ln>
            <a:noFill/>
          </a:ln>
        </p:spPr>
      </p:pic>
      <p:sp>
        <p:nvSpPr>
          <p:cNvPr id="370" name="Google Shape;370;p40"/>
          <p:cNvSpPr txBox="1"/>
          <p:nvPr/>
        </p:nvSpPr>
        <p:spPr>
          <a:xfrm>
            <a:off x="554450" y="1238707"/>
            <a:ext cx="4104000" cy="51735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3. Affiliate network model</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Brand C: Furniture retailer</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200"/>
              </a:spcBef>
              <a:spcAft>
                <a:spcPts val="0"/>
              </a:spcAft>
              <a:buClr>
                <a:schemeClr val="dk1"/>
              </a:buClr>
              <a:buSzPts val="1100"/>
              <a:buFont typeface="Arial"/>
              <a:buNone/>
            </a:pPr>
            <a:r>
              <a:rPr b="0" i="1" lang="en" sz="1300" u="none" cap="none" strike="noStrike">
                <a:solidFill>
                  <a:srgbClr val="2D3E50"/>
                </a:solidFill>
                <a:latin typeface="Avenir"/>
                <a:ea typeface="Avenir"/>
                <a:cs typeface="Avenir"/>
                <a:sym typeface="Avenir"/>
              </a:rPr>
              <a:t>Driving traffic through customized links</a:t>
            </a:r>
            <a:endParaRPr b="0" i="1"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This is the ideal approach for anyone who wants to leverage the right influencers to generate affiliate sales at scale.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C wanted to scale up an existing established partner program to maximize its effectiveness. To do this, they used an automated partnership platform to recruit quality influencers at high volume and reward them based on results to avoid wasted spend.</a:t>
            </a:r>
            <a:endParaRPr b="1" i="0" sz="1600" u="none" cap="none" strike="noStrike">
              <a:solidFill>
                <a:srgbClr val="E40046"/>
              </a:solidFill>
              <a:latin typeface="Proxima Nova"/>
              <a:ea typeface="Proxima Nova"/>
              <a:cs typeface="Proxima Nova"/>
              <a:sym typeface="Proxima Nova"/>
            </a:endParaRPr>
          </a:p>
        </p:txBody>
      </p:sp>
      <p:pic>
        <p:nvPicPr>
          <p:cNvPr id="371" name="Google Shape;371;p40">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pic>
        <p:nvPicPr>
          <p:cNvPr id="376" name="Google Shape;376;p41"/>
          <p:cNvPicPr preferRelativeResize="0"/>
          <p:nvPr/>
        </p:nvPicPr>
        <p:blipFill rotWithShape="1">
          <a:blip r:embed="rId3">
            <a:alphaModFix amt="10000"/>
          </a:blip>
          <a:srcRect b="-18428" l="-112733" r="15301" t="-13202"/>
          <a:stretch/>
        </p:blipFill>
        <p:spPr>
          <a:xfrm>
            <a:off x="-6505525" y="-1188375"/>
            <a:ext cx="10637100" cy="10637100"/>
          </a:xfrm>
          <a:prstGeom prst="donut">
            <a:avLst>
              <a:gd fmla="val 19423" name="adj"/>
            </a:avLst>
          </a:prstGeom>
          <a:noFill/>
          <a:ln>
            <a:noFill/>
          </a:ln>
        </p:spPr>
      </p:pic>
      <p:cxnSp>
        <p:nvCxnSpPr>
          <p:cNvPr id="377" name="Google Shape;377;p4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78" name="Google Shape;378;p41"/>
          <p:cNvSpPr txBox="1"/>
          <p:nvPr/>
        </p:nvSpPr>
        <p:spPr>
          <a:xfrm>
            <a:off x="2475200" y="1056825"/>
            <a:ext cx="6936300" cy="1419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Influencer criteria setting and discovery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 C was looking for influencers that have:</a:t>
            </a:r>
            <a:endParaRPr b="0" i="0" sz="1300" u="none" cap="none" strike="noStrike">
              <a:solidFill>
                <a:srgbClr val="2D3E50"/>
              </a:solidFill>
              <a:latin typeface="Avenir"/>
              <a:ea typeface="Avenir"/>
              <a:cs typeface="Avenir"/>
              <a:sym typeface="Avenir"/>
            </a:endParaRPr>
          </a:p>
        </p:txBody>
      </p:sp>
      <p:pic>
        <p:nvPicPr>
          <p:cNvPr id="379" name="Google Shape;379;p4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80" name="Google Shape;380;p4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381" name="Google Shape;381;p41"/>
          <p:cNvSpPr txBox="1"/>
          <p:nvPr/>
        </p:nvSpPr>
        <p:spPr>
          <a:xfrm>
            <a:off x="3363275" y="2869378"/>
            <a:ext cx="20916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5k-10k followers</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382" name="Google Shape;382;p41"/>
          <p:cNvSpPr txBox="1"/>
          <p:nvPr/>
        </p:nvSpPr>
        <p:spPr>
          <a:xfrm>
            <a:off x="6690900" y="2869378"/>
            <a:ext cx="20916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Brand safety measures</a:t>
            </a:r>
            <a:endParaRPr b="0" i="0" sz="1200" u="none" cap="none" strike="noStrike">
              <a:solidFill>
                <a:srgbClr val="2D3E50"/>
              </a:solidFill>
              <a:latin typeface="Proxima Nova Semibold"/>
              <a:ea typeface="Proxima Nova Semibold"/>
              <a:cs typeface="Proxima Nova Semibold"/>
              <a:sym typeface="Proxima Nova Semibold"/>
            </a:endParaRPr>
          </a:p>
        </p:txBody>
      </p:sp>
      <p:pic>
        <p:nvPicPr>
          <p:cNvPr id="383" name="Google Shape;383;p41"/>
          <p:cNvPicPr preferRelativeResize="0"/>
          <p:nvPr/>
        </p:nvPicPr>
        <p:blipFill rotWithShape="1">
          <a:blip r:embed="rId5">
            <a:alphaModFix/>
          </a:blip>
          <a:srcRect b="39" l="0" r="0" t="49"/>
          <a:stretch/>
        </p:blipFill>
        <p:spPr>
          <a:xfrm>
            <a:off x="6086275" y="2855725"/>
            <a:ext cx="558300" cy="558000"/>
          </a:xfrm>
          <a:prstGeom prst="ellipse">
            <a:avLst/>
          </a:prstGeom>
          <a:noFill/>
          <a:ln>
            <a:noFill/>
          </a:ln>
        </p:spPr>
      </p:pic>
      <p:sp>
        <p:nvSpPr>
          <p:cNvPr id="384" name="Google Shape;384;p41"/>
          <p:cNvSpPr txBox="1"/>
          <p:nvPr/>
        </p:nvSpPr>
        <p:spPr>
          <a:xfrm>
            <a:off x="2475200" y="3614250"/>
            <a:ext cx="6936300" cy="2790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 C recruited influencers using automated outreach and follow-up, which was personalized to each individual influencer. An email invitation provided partnership details and agreement terms to bring the influencer into the program and ensured a smooth onboarding process.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Onboarding and agreed terms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their focus was on traditional affiliate links, Brand C didn’t need to provide or ask for any specific deliverables unless they were providing free products, which made for a simple, and very scalable, process. </a:t>
            </a:r>
            <a:endParaRPr b="0" i="0" sz="1300" u="none" cap="none" strike="noStrike">
              <a:solidFill>
                <a:srgbClr val="2D3E50"/>
              </a:solidFill>
              <a:latin typeface="Avenir"/>
              <a:ea typeface="Avenir"/>
              <a:cs typeface="Avenir"/>
              <a:sym typeface="Avenir"/>
            </a:endParaRPr>
          </a:p>
        </p:txBody>
      </p:sp>
      <p:pic>
        <p:nvPicPr>
          <p:cNvPr id="385" name="Google Shape;385;p41"/>
          <p:cNvPicPr preferRelativeResize="0"/>
          <p:nvPr/>
        </p:nvPicPr>
        <p:blipFill rotWithShape="1">
          <a:blip r:embed="rId6">
            <a:alphaModFix/>
          </a:blip>
          <a:srcRect b="0" l="0" r="0" t="0"/>
          <a:stretch/>
        </p:blipFill>
        <p:spPr>
          <a:xfrm>
            <a:off x="2657230" y="2874475"/>
            <a:ext cx="520769" cy="520499"/>
          </a:xfrm>
          <a:prstGeom prst="rect">
            <a:avLst/>
          </a:prstGeom>
          <a:noFill/>
          <a:ln>
            <a:noFill/>
          </a:ln>
        </p:spPr>
      </p:pic>
      <p:sp>
        <p:nvSpPr>
          <p:cNvPr id="386" name="Google Shape;386;p4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AFFILIATE NETWORK MODEL</a:t>
            </a:r>
            <a:endParaRPr b="1" i="0" sz="1400" u="none" cap="none" strike="noStrike">
              <a:solidFill>
                <a:srgbClr val="E40046"/>
              </a:solidFill>
              <a:latin typeface="Proxima Nova"/>
              <a:ea typeface="Proxima Nova"/>
              <a:cs typeface="Proxima Nova"/>
              <a:sym typeface="Proxima Nova"/>
            </a:endParaRPr>
          </a:p>
        </p:txBody>
      </p:sp>
      <p:pic>
        <p:nvPicPr>
          <p:cNvPr id="387" name="Google Shape;387;p41">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pic>
        <p:nvPicPr>
          <p:cNvPr id="392" name="Google Shape;392;p42"/>
          <p:cNvPicPr preferRelativeResize="0"/>
          <p:nvPr/>
        </p:nvPicPr>
        <p:blipFill rotWithShape="1">
          <a:blip r:embed="rId3">
            <a:alphaModFix amt="10000"/>
          </a:blip>
          <a:srcRect b="-18428" l="-112733" r="15301" t="-13202"/>
          <a:stretch/>
        </p:blipFill>
        <p:spPr>
          <a:xfrm>
            <a:off x="-6505525" y="-1188375"/>
            <a:ext cx="10637100" cy="10637100"/>
          </a:xfrm>
          <a:prstGeom prst="donut">
            <a:avLst>
              <a:gd fmla="val 19423" name="adj"/>
            </a:avLst>
          </a:prstGeom>
          <a:noFill/>
          <a:ln>
            <a:noFill/>
          </a:ln>
        </p:spPr>
      </p:pic>
      <p:cxnSp>
        <p:nvCxnSpPr>
          <p:cNvPr id="393" name="Google Shape;393;p4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394" name="Google Shape;394;p4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95" name="Google Shape;395;p4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396" name="Google Shape;396;p42"/>
          <p:cNvSpPr txBox="1"/>
          <p:nvPr/>
        </p:nvSpPr>
        <p:spPr>
          <a:xfrm>
            <a:off x="2474125" y="1061588"/>
            <a:ext cx="6936300" cy="13842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Measured approach and KPIs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2000"/>
              </a:spcAft>
              <a:buClr>
                <a:srgbClr val="000000"/>
              </a:buClr>
              <a:buSzPts val="1100"/>
              <a:buFont typeface="Arial"/>
              <a:buNone/>
            </a:pPr>
            <a:r>
              <a:rPr b="1" i="0" lang="en" sz="1600" u="none" cap="none" strike="noStrike">
                <a:solidFill>
                  <a:srgbClr val="DF2F4D"/>
                </a:solidFill>
                <a:latin typeface="Proxima Nova"/>
                <a:ea typeface="Proxima Nova"/>
                <a:cs typeface="Proxima Nova"/>
                <a:sym typeface="Proxima Nova"/>
              </a:rPr>
              <a:t>Performance tracking and content approval</a:t>
            </a:r>
            <a:endParaRPr b="0" i="0" sz="1600" u="none" cap="none" strike="noStrike">
              <a:solidFill>
                <a:srgbClr val="2D3E50"/>
              </a:solidFill>
              <a:latin typeface="Avenir"/>
              <a:ea typeface="Avenir"/>
              <a:cs typeface="Avenir"/>
              <a:sym typeface="Avenir"/>
            </a:endParaRPr>
          </a:p>
        </p:txBody>
      </p:sp>
      <p:sp>
        <p:nvSpPr>
          <p:cNvPr id="397" name="Google Shape;397;p4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AFFILIATE NETWORK MODEL</a:t>
            </a:r>
            <a:endParaRPr b="1" i="0" sz="1400" u="none" cap="none" strike="noStrike">
              <a:solidFill>
                <a:srgbClr val="E40046"/>
              </a:solidFill>
              <a:latin typeface="Proxima Nova"/>
              <a:ea typeface="Proxima Nova"/>
              <a:cs typeface="Proxima Nova"/>
              <a:sym typeface="Proxima Nova"/>
            </a:endParaRPr>
          </a:p>
        </p:txBody>
      </p:sp>
      <p:sp>
        <p:nvSpPr>
          <p:cNvPr id="398" name="Google Shape;398;p42"/>
          <p:cNvSpPr txBox="1"/>
          <p:nvPr/>
        </p:nvSpPr>
        <p:spPr>
          <a:xfrm>
            <a:off x="2474125" y="2223271"/>
            <a:ext cx="6936300" cy="2240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addition to using automated partnership software that generates audit visuals of influencer posts to monitor posted content, Brand C carefully tracked brand safety to avoid any potential issues.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By using custom links Brand C were able to get the same benefits of Brand B’s performance-based model but also fully track and understand what did and didn’t work. They were empowered to make more considered decisions, such as whether to better leverage the high-performing influencer partnerships or attempt to replicate that success with other future partners.</a:t>
            </a:r>
            <a:endParaRPr b="0" i="0" sz="1300" u="none" cap="none" strike="noStrike">
              <a:solidFill>
                <a:srgbClr val="2D3E50"/>
              </a:solidFill>
              <a:latin typeface="Avenir"/>
              <a:ea typeface="Avenir"/>
              <a:cs typeface="Avenir"/>
              <a:sym typeface="Avenir"/>
            </a:endParaRPr>
          </a:p>
        </p:txBody>
      </p:sp>
      <p:sp>
        <p:nvSpPr>
          <p:cNvPr id="399" name="Google Shape;399;p42"/>
          <p:cNvSpPr txBox="1"/>
          <p:nvPr/>
        </p:nvSpPr>
        <p:spPr>
          <a:xfrm>
            <a:off x="2475200" y="4680753"/>
            <a:ext cx="6936300" cy="870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Campaign KPIs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0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C based performance on the following KPIs / metrics:</a:t>
            </a:r>
            <a:endParaRPr b="0" i="0" sz="1300" u="none" cap="none" strike="noStrike">
              <a:solidFill>
                <a:srgbClr val="2D3E50"/>
              </a:solidFill>
              <a:latin typeface="Avenir"/>
              <a:ea typeface="Avenir"/>
              <a:cs typeface="Avenir"/>
              <a:sym typeface="Avenir"/>
            </a:endParaRPr>
          </a:p>
        </p:txBody>
      </p:sp>
      <p:sp>
        <p:nvSpPr>
          <p:cNvPr id="400" name="Google Shape;400;p42"/>
          <p:cNvSpPr txBox="1"/>
          <p:nvPr/>
        </p:nvSpPr>
        <p:spPr>
          <a:xfrm>
            <a:off x="3400425" y="5743515"/>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Conversions</a:t>
            </a:r>
            <a:endParaRPr b="1" i="0" sz="1400" u="none" cap="none" strike="noStrike">
              <a:solidFill>
                <a:srgbClr val="2D3E50"/>
              </a:solidFill>
              <a:latin typeface="Proxima Nova"/>
              <a:ea typeface="Proxima Nova"/>
              <a:cs typeface="Proxima Nova"/>
              <a:sym typeface="Proxima Nova"/>
            </a:endParaRPr>
          </a:p>
        </p:txBody>
      </p:sp>
      <p:sp>
        <p:nvSpPr>
          <p:cNvPr id="401" name="Google Shape;401;p42"/>
          <p:cNvSpPr txBox="1"/>
          <p:nvPr/>
        </p:nvSpPr>
        <p:spPr>
          <a:xfrm>
            <a:off x="5890725" y="5743515"/>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Revenue</a:t>
            </a:r>
            <a:endParaRPr b="1" i="0" sz="1400" u="none" cap="none" strike="noStrike">
              <a:solidFill>
                <a:srgbClr val="2D3E50"/>
              </a:solidFill>
              <a:latin typeface="Proxima Nova"/>
              <a:ea typeface="Proxima Nova"/>
              <a:cs typeface="Proxima Nova"/>
              <a:sym typeface="Proxima Nova"/>
            </a:endParaRPr>
          </a:p>
        </p:txBody>
      </p:sp>
      <p:sp>
        <p:nvSpPr>
          <p:cNvPr id="402" name="Google Shape;402;p42"/>
          <p:cNvSpPr txBox="1"/>
          <p:nvPr/>
        </p:nvSpPr>
        <p:spPr>
          <a:xfrm>
            <a:off x="8236854" y="5743515"/>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Average Order Value</a:t>
            </a:r>
            <a:endParaRPr b="1" i="0" sz="1400" u="none" cap="none" strike="noStrike">
              <a:solidFill>
                <a:srgbClr val="2D3E50"/>
              </a:solidFill>
              <a:latin typeface="Proxima Nova"/>
              <a:ea typeface="Proxima Nova"/>
              <a:cs typeface="Proxima Nova"/>
              <a:sym typeface="Proxima Nova"/>
            </a:endParaRPr>
          </a:p>
        </p:txBody>
      </p:sp>
      <p:pic>
        <p:nvPicPr>
          <p:cNvPr id="403" name="Google Shape;403;p42"/>
          <p:cNvPicPr preferRelativeResize="0"/>
          <p:nvPr/>
        </p:nvPicPr>
        <p:blipFill rotWithShape="1">
          <a:blip r:embed="rId5">
            <a:alphaModFix/>
          </a:blip>
          <a:srcRect b="0" l="19" r="19" t="0"/>
          <a:stretch/>
        </p:blipFill>
        <p:spPr>
          <a:xfrm>
            <a:off x="2589223" y="5832145"/>
            <a:ext cx="543900" cy="543900"/>
          </a:xfrm>
          <a:prstGeom prst="ellipse">
            <a:avLst/>
          </a:prstGeom>
          <a:noFill/>
          <a:ln>
            <a:noFill/>
          </a:ln>
        </p:spPr>
      </p:pic>
      <p:pic>
        <p:nvPicPr>
          <p:cNvPr id="404" name="Google Shape;404;p42"/>
          <p:cNvPicPr preferRelativeResize="0"/>
          <p:nvPr/>
        </p:nvPicPr>
        <p:blipFill rotWithShape="1">
          <a:blip r:embed="rId6">
            <a:alphaModFix/>
          </a:blip>
          <a:srcRect b="17" l="0" r="0" t="29"/>
          <a:stretch/>
        </p:blipFill>
        <p:spPr>
          <a:xfrm>
            <a:off x="5205912" y="5879843"/>
            <a:ext cx="448500" cy="448500"/>
          </a:xfrm>
          <a:prstGeom prst="ellipse">
            <a:avLst/>
          </a:prstGeom>
          <a:noFill/>
          <a:ln>
            <a:noFill/>
          </a:ln>
        </p:spPr>
      </p:pic>
      <p:pic>
        <p:nvPicPr>
          <p:cNvPr id="405" name="Google Shape;405;p42"/>
          <p:cNvPicPr preferRelativeResize="0"/>
          <p:nvPr/>
        </p:nvPicPr>
        <p:blipFill rotWithShape="1">
          <a:blip r:embed="rId7">
            <a:alphaModFix/>
          </a:blip>
          <a:srcRect b="8569" l="5936" r="9730" t="7069"/>
          <a:stretch/>
        </p:blipFill>
        <p:spPr>
          <a:xfrm>
            <a:off x="7642488" y="5900037"/>
            <a:ext cx="408175" cy="408128"/>
          </a:xfrm>
          <a:prstGeom prst="rect">
            <a:avLst/>
          </a:prstGeom>
          <a:noFill/>
          <a:ln>
            <a:noFill/>
          </a:ln>
        </p:spPr>
      </p:pic>
      <p:pic>
        <p:nvPicPr>
          <p:cNvPr id="406" name="Google Shape;406;p42">
            <a:hlinkClick r:id="rId8"/>
          </p:cNvPr>
          <p:cNvPicPr preferRelativeResize="0"/>
          <p:nvPr/>
        </p:nvPicPr>
        <p:blipFill rotWithShape="1">
          <a:blip r:embed="rId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id="411" name="Google Shape;411;p43"/>
          <p:cNvPicPr preferRelativeResize="0"/>
          <p:nvPr/>
        </p:nvPicPr>
        <p:blipFill rotWithShape="1">
          <a:blip r:embed="rId3">
            <a:alphaModFix amt="10000"/>
          </a:blip>
          <a:srcRect b="-18428" l="-112733" r="15301" t="-13202"/>
          <a:stretch/>
        </p:blipFill>
        <p:spPr>
          <a:xfrm>
            <a:off x="-6505525" y="-1188375"/>
            <a:ext cx="10637100" cy="10637100"/>
          </a:xfrm>
          <a:prstGeom prst="donut">
            <a:avLst>
              <a:gd fmla="val 19423" name="adj"/>
            </a:avLst>
          </a:prstGeom>
          <a:noFill/>
          <a:ln>
            <a:noFill/>
          </a:ln>
        </p:spPr>
      </p:pic>
      <p:cxnSp>
        <p:nvCxnSpPr>
          <p:cNvPr id="412" name="Google Shape;412;p4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13" name="Google Shape;413;p43"/>
          <p:cNvSpPr txBox="1"/>
          <p:nvPr/>
        </p:nvSpPr>
        <p:spPr>
          <a:xfrm>
            <a:off x="2475200" y="1071149"/>
            <a:ext cx="6936300" cy="4353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Reviewing the benefits and value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Benefits of an affiliate network model</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payment processing system allowed Brand C to use the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performance insights from the custom link tracking to</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pay their influencers on a performance basis. This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helped them to maintain smooth relationships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maximize the return they receive for their spend.</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5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Key outcomes and value return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5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By focusing on influencers that provide the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best value for the money, Brand C was able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simultaneously grow their affiliate program</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improve their ROI. </a:t>
            </a:r>
            <a:endParaRPr b="0" i="0" sz="1300" u="none" cap="none" strike="noStrike">
              <a:solidFill>
                <a:srgbClr val="2D3E50"/>
              </a:solidFill>
              <a:latin typeface="Avenir"/>
              <a:ea typeface="Avenir"/>
              <a:cs typeface="Avenir"/>
              <a:sym typeface="Avenir"/>
            </a:endParaRPr>
          </a:p>
        </p:txBody>
      </p:sp>
      <p:pic>
        <p:nvPicPr>
          <p:cNvPr id="414" name="Google Shape;414;p43"/>
          <p:cNvPicPr preferRelativeResize="0"/>
          <p:nvPr/>
        </p:nvPicPr>
        <p:blipFill rotWithShape="1">
          <a:blip r:embed="rId4">
            <a:alphaModFix/>
          </a:blip>
          <a:srcRect b="1994" l="10406" r="-19720" t="28933"/>
          <a:stretch/>
        </p:blipFill>
        <p:spPr>
          <a:xfrm>
            <a:off x="6300788" y="2368837"/>
            <a:ext cx="4653900" cy="4653900"/>
          </a:xfrm>
          <a:prstGeom prst="ellipse">
            <a:avLst/>
          </a:prstGeom>
          <a:noFill/>
          <a:ln>
            <a:noFill/>
          </a:ln>
        </p:spPr>
      </p:pic>
      <p:sp>
        <p:nvSpPr>
          <p:cNvPr id="415" name="Google Shape;415;p4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AFFILIATE NETWORK MODEL</a:t>
            </a:r>
            <a:endParaRPr b="1" i="0" sz="1400" u="none" cap="none" strike="noStrike">
              <a:solidFill>
                <a:srgbClr val="E40046"/>
              </a:solidFill>
              <a:latin typeface="Proxima Nova"/>
              <a:ea typeface="Proxima Nova"/>
              <a:cs typeface="Proxima Nova"/>
              <a:sym typeface="Proxima Nova"/>
            </a:endParaRPr>
          </a:p>
        </p:txBody>
      </p:sp>
      <p:pic>
        <p:nvPicPr>
          <p:cNvPr id="416" name="Google Shape;416;p43">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44"/>
          <p:cNvSpPr/>
          <p:nvPr/>
        </p:nvSpPr>
        <p:spPr>
          <a:xfrm>
            <a:off x="5092500" y="0"/>
            <a:ext cx="49659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2" name="Google Shape;422;p44"/>
          <p:cNvPicPr preferRelativeResize="0"/>
          <p:nvPr/>
        </p:nvPicPr>
        <p:blipFill rotWithShape="1">
          <a:blip r:embed="rId3">
            <a:alphaModFix amt="90000"/>
          </a:blip>
          <a:srcRect b="0" l="3995" r="60071" t="0"/>
          <a:stretch/>
        </p:blipFill>
        <p:spPr>
          <a:xfrm>
            <a:off x="5092500" y="0"/>
            <a:ext cx="4965906" cy="7772403"/>
          </a:xfrm>
          <a:prstGeom prst="rect">
            <a:avLst/>
          </a:prstGeom>
          <a:noFill/>
          <a:ln>
            <a:noFill/>
          </a:ln>
        </p:spPr>
      </p:pic>
      <p:sp>
        <p:nvSpPr>
          <p:cNvPr id="423" name="Google Shape;423;p44"/>
          <p:cNvSpPr txBox="1"/>
          <p:nvPr/>
        </p:nvSpPr>
        <p:spPr>
          <a:xfrm>
            <a:off x="554450" y="1224419"/>
            <a:ext cx="4104000" cy="51735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4. Micro influencer model</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Brand D: Vitamin and well-being manufacturer</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200"/>
              </a:spcBef>
              <a:spcAft>
                <a:spcPts val="0"/>
              </a:spcAft>
              <a:buClr>
                <a:schemeClr val="dk1"/>
              </a:buClr>
              <a:buSzPts val="1100"/>
              <a:buFont typeface="Arial"/>
              <a:buNone/>
            </a:pPr>
            <a:r>
              <a:rPr b="0" i="1" lang="en" sz="1300" u="none" cap="none" strike="noStrike">
                <a:solidFill>
                  <a:srgbClr val="2D3E50"/>
                </a:solidFill>
                <a:latin typeface="Avenir"/>
                <a:ea typeface="Avenir"/>
                <a:cs typeface="Avenir"/>
                <a:sym typeface="Avenir"/>
              </a:rPr>
              <a:t>Reach a highly targeted audience through a high volume of niche influencers</a:t>
            </a:r>
            <a:endParaRPr b="0" i="1"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If you’re looking to move away from the traditional model of celebrities and “cewebrities” (the internet famous) and work with more highly targeted niche audiences through micro or nano influencers, then this could well suit you.</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D launched a relatively new product that had a very specific target audience. They worked with micro influencers that could talk straight to their potential consumers and educate them about why their product is better than their competitors’.</a:t>
            </a:r>
            <a:endParaRPr b="1" i="0" sz="1600" u="none" cap="none" strike="noStrike">
              <a:solidFill>
                <a:srgbClr val="E40046"/>
              </a:solidFill>
              <a:latin typeface="Proxima Nova"/>
              <a:ea typeface="Proxima Nova"/>
              <a:cs typeface="Proxima Nova"/>
              <a:sym typeface="Proxima Nova"/>
            </a:endParaRPr>
          </a:p>
        </p:txBody>
      </p:sp>
      <p:pic>
        <p:nvPicPr>
          <p:cNvPr id="424" name="Google Shape;424;p44">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pic>
        <p:nvPicPr>
          <p:cNvPr id="429" name="Google Shape;429;p45"/>
          <p:cNvPicPr preferRelativeResize="0"/>
          <p:nvPr/>
        </p:nvPicPr>
        <p:blipFill rotWithShape="1">
          <a:blip r:embed="rId3">
            <a:alphaModFix amt="10000"/>
          </a:blip>
          <a:srcRect b="0" l="-24284" r="68044" t="0"/>
          <a:stretch/>
        </p:blipFill>
        <p:spPr>
          <a:xfrm>
            <a:off x="-6505525" y="-1188375"/>
            <a:ext cx="10637100" cy="10637100"/>
          </a:xfrm>
          <a:prstGeom prst="donut">
            <a:avLst>
              <a:gd fmla="val 19423" name="adj"/>
            </a:avLst>
          </a:prstGeom>
          <a:noFill/>
          <a:ln>
            <a:noFill/>
          </a:ln>
        </p:spPr>
      </p:pic>
      <p:cxnSp>
        <p:nvCxnSpPr>
          <p:cNvPr id="430" name="Google Shape;430;p4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31" name="Google Shape;431;p45"/>
          <p:cNvSpPr txBox="1"/>
          <p:nvPr/>
        </p:nvSpPr>
        <p:spPr>
          <a:xfrm>
            <a:off x="2475200" y="1071113"/>
            <a:ext cx="6936300" cy="1774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Influencer criteria setting and discovery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To reach their audience of geotargeted health-conscious women aged over 35 in the American South or Pacific Northwest, Brand D looked for influencers that had:</a:t>
            </a:r>
            <a:endParaRPr b="0" i="0" sz="1300" u="none" cap="none" strike="noStrike">
              <a:solidFill>
                <a:srgbClr val="2D3E50"/>
              </a:solidFill>
              <a:latin typeface="Avenir"/>
              <a:ea typeface="Avenir"/>
              <a:cs typeface="Avenir"/>
              <a:sym typeface="Avenir"/>
            </a:endParaRPr>
          </a:p>
        </p:txBody>
      </p:sp>
      <p:pic>
        <p:nvPicPr>
          <p:cNvPr id="432" name="Google Shape;432;p4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33" name="Google Shape;433;p4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434" name="Google Shape;434;p4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MICRO INFLUENCER MODEL</a:t>
            </a:r>
            <a:endParaRPr b="1" i="0" sz="1400" u="none" cap="none" strike="noStrike">
              <a:solidFill>
                <a:srgbClr val="E40046"/>
              </a:solidFill>
              <a:latin typeface="Proxima Nova"/>
              <a:ea typeface="Proxima Nova"/>
              <a:cs typeface="Proxima Nova"/>
              <a:sym typeface="Proxima Nova"/>
            </a:endParaRPr>
          </a:p>
        </p:txBody>
      </p:sp>
      <p:pic>
        <p:nvPicPr>
          <p:cNvPr id="435" name="Google Shape;435;p45"/>
          <p:cNvPicPr preferRelativeResize="0"/>
          <p:nvPr/>
        </p:nvPicPr>
        <p:blipFill rotWithShape="1">
          <a:blip r:embed="rId5">
            <a:alphaModFix/>
          </a:blip>
          <a:srcRect b="0" l="0" r="0" t="0"/>
          <a:stretch/>
        </p:blipFill>
        <p:spPr>
          <a:xfrm>
            <a:off x="2631199" y="3185559"/>
            <a:ext cx="530953" cy="530699"/>
          </a:xfrm>
          <a:prstGeom prst="rect">
            <a:avLst/>
          </a:prstGeom>
          <a:noFill/>
          <a:ln>
            <a:noFill/>
          </a:ln>
        </p:spPr>
      </p:pic>
      <p:sp>
        <p:nvSpPr>
          <p:cNvPr id="436" name="Google Shape;436;p45"/>
          <p:cNvSpPr txBox="1"/>
          <p:nvPr/>
        </p:nvSpPr>
        <p:spPr>
          <a:xfrm>
            <a:off x="3363275" y="3198425"/>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1k-10k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followers</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437" name="Google Shape;437;p45"/>
          <p:cNvSpPr txBox="1"/>
          <p:nvPr/>
        </p:nvSpPr>
        <p:spPr>
          <a:xfrm>
            <a:off x="7890100" y="3198433"/>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Quality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engagement</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438" name="Google Shape;438;p45"/>
          <p:cNvSpPr txBox="1"/>
          <p:nvPr/>
        </p:nvSpPr>
        <p:spPr>
          <a:xfrm>
            <a:off x="5483350" y="3198433"/>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High levels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of engagement</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439" name="Google Shape;439;p45"/>
          <p:cNvSpPr txBox="1"/>
          <p:nvPr/>
        </p:nvSpPr>
        <p:spPr>
          <a:xfrm>
            <a:off x="3363275" y="3982787"/>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Brand safety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measures</a:t>
            </a:r>
            <a:endParaRPr b="0" i="0" sz="1200" u="none" cap="none" strike="noStrike">
              <a:solidFill>
                <a:srgbClr val="2D3E50"/>
              </a:solidFill>
              <a:latin typeface="Proxima Nova Semibold"/>
              <a:ea typeface="Proxima Nova Semibold"/>
              <a:cs typeface="Proxima Nova Semibold"/>
              <a:sym typeface="Proxima Nova Semibold"/>
            </a:endParaRPr>
          </a:p>
        </p:txBody>
      </p:sp>
      <p:sp>
        <p:nvSpPr>
          <p:cNvPr id="440" name="Google Shape;440;p45"/>
          <p:cNvSpPr txBox="1"/>
          <p:nvPr/>
        </p:nvSpPr>
        <p:spPr>
          <a:xfrm>
            <a:off x="5483350" y="3982787"/>
            <a:ext cx="1517400" cy="530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Target audience demographic</a:t>
            </a:r>
            <a:endParaRPr b="0" i="0" sz="1200" u="none" cap="none" strike="noStrike">
              <a:solidFill>
                <a:srgbClr val="2D3E50"/>
              </a:solidFill>
              <a:latin typeface="Proxima Nova Semibold"/>
              <a:ea typeface="Proxima Nova Semibold"/>
              <a:cs typeface="Proxima Nova Semibold"/>
              <a:sym typeface="Proxima Nova Semibold"/>
            </a:endParaRPr>
          </a:p>
        </p:txBody>
      </p:sp>
      <p:pic>
        <p:nvPicPr>
          <p:cNvPr id="441" name="Google Shape;441;p45"/>
          <p:cNvPicPr preferRelativeResize="0"/>
          <p:nvPr/>
        </p:nvPicPr>
        <p:blipFill rotWithShape="1">
          <a:blip r:embed="rId6">
            <a:alphaModFix/>
          </a:blip>
          <a:srcRect b="-7763" l="-7816" r="-7816" t="-7763"/>
          <a:stretch/>
        </p:blipFill>
        <p:spPr>
          <a:xfrm>
            <a:off x="4757825" y="3158996"/>
            <a:ext cx="576900" cy="576600"/>
          </a:xfrm>
          <a:prstGeom prst="ellipse">
            <a:avLst/>
          </a:prstGeom>
          <a:noFill/>
          <a:ln>
            <a:noFill/>
          </a:ln>
        </p:spPr>
      </p:pic>
      <p:pic>
        <p:nvPicPr>
          <p:cNvPr id="442" name="Google Shape;442;p45"/>
          <p:cNvPicPr preferRelativeResize="0"/>
          <p:nvPr/>
        </p:nvPicPr>
        <p:blipFill rotWithShape="1">
          <a:blip r:embed="rId7">
            <a:alphaModFix/>
          </a:blip>
          <a:srcRect b="11329" l="0" r="0" t="11329"/>
          <a:stretch/>
        </p:blipFill>
        <p:spPr>
          <a:xfrm>
            <a:off x="7182775" y="3209765"/>
            <a:ext cx="590899" cy="457200"/>
          </a:xfrm>
          <a:prstGeom prst="rect">
            <a:avLst/>
          </a:prstGeom>
          <a:noFill/>
          <a:ln>
            <a:noFill/>
          </a:ln>
        </p:spPr>
      </p:pic>
      <p:pic>
        <p:nvPicPr>
          <p:cNvPr id="443" name="Google Shape;443;p45"/>
          <p:cNvPicPr preferRelativeResize="0"/>
          <p:nvPr/>
        </p:nvPicPr>
        <p:blipFill rotWithShape="1">
          <a:blip r:embed="rId8">
            <a:alphaModFix/>
          </a:blip>
          <a:srcRect b="5766" l="5737" r="5728" t="5775"/>
          <a:stretch/>
        </p:blipFill>
        <p:spPr>
          <a:xfrm>
            <a:off x="2617987" y="3975524"/>
            <a:ext cx="557400" cy="557100"/>
          </a:xfrm>
          <a:prstGeom prst="ellipse">
            <a:avLst/>
          </a:prstGeom>
          <a:noFill/>
          <a:ln>
            <a:noFill/>
          </a:ln>
        </p:spPr>
      </p:pic>
      <p:pic>
        <p:nvPicPr>
          <p:cNvPr id="444" name="Google Shape;444;p45"/>
          <p:cNvPicPr preferRelativeResize="0"/>
          <p:nvPr/>
        </p:nvPicPr>
        <p:blipFill rotWithShape="1">
          <a:blip r:embed="rId9">
            <a:alphaModFix/>
          </a:blip>
          <a:srcRect b="0" l="0" r="0" t="0"/>
          <a:stretch/>
        </p:blipFill>
        <p:spPr>
          <a:xfrm>
            <a:off x="4843703" y="3972997"/>
            <a:ext cx="509998" cy="509727"/>
          </a:xfrm>
          <a:prstGeom prst="rect">
            <a:avLst/>
          </a:prstGeom>
          <a:noFill/>
          <a:ln>
            <a:noFill/>
          </a:ln>
        </p:spPr>
      </p:pic>
      <p:sp>
        <p:nvSpPr>
          <p:cNvPr id="445" name="Google Shape;445;p45"/>
          <p:cNvSpPr txBox="1"/>
          <p:nvPr/>
        </p:nvSpPr>
        <p:spPr>
          <a:xfrm>
            <a:off x="2475200" y="4848753"/>
            <a:ext cx="6936300" cy="1460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Customized outreach and recruitment</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8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a relatively new product on the market, Brand D’s automated introductory emails worked hard to explain the concept and engage the influencers with the brand, which enabled the influencers to effectively communicate the benefits to their audience.</a:t>
            </a:r>
            <a:endParaRPr b="0" i="0" sz="1300" u="none" cap="none" strike="noStrike">
              <a:solidFill>
                <a:srgbClr val="2D3E50"/>
              </a:solidFill>
              <a:latin typeface="Avenir"/>
              <a:ea typeface="Avenir"/>
              <a:cs typeface="Avenir"/>
              <a:sym typeface="Avenir"/>
            </a:endParaRPr>
          </a:p>
        </p:txBody>
      </p:sp>
      <p:pic>
        <p:nvPicPr>
          <p:cNvPr id="446" name="Google Shape;446;p45">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pic>
        <p:nvPicPr>
          <p:cNvPr id="451" name="Google Shape;451;p46"/>
          <p:cNvPicPr preferRelativeResize="0"/>
          <p:nvPr/>
        </p:nvPicPr>
        <p:blipFill rotWithShape="1">
          <a:blip r:embed="rId3">
            <a:alphaModFix amt="10000"/>
          </a:blip>
          <a:srcRect b="0" l="-24284" r="68044" t="0"/>
          <a:stretch/>
        </p:blipFill>
        <p:spPr>
          <a:xfrm>
            <a:off x="-6505525" y="-1188375"/>
            <a:ext cx="10637100" cy="10637100"/>
          </a:xfrm>
          <a:prstGeom prst="donut">
            <a:avLst>
              <a:gd fmla="val 19423" name="adj"/>
            </a:avLst>
          </a:prstGeom>
          <a:noFill/>
          <a:ln>
            <a:noFill/>
          </a:ln>
        </p:spPr>
      </p:pic>
      <p:cxnSp>
        <p:nvCxnSpPr>
          <p:cNvPr id="452" name="Google Shape;452;p4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53" name="Google Shape;453;p4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54" name="Google Shape;454;p4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455" name="Google Shape;455;p4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MICRO INFLUENCER MODEL</a:t>
            </a:r>
            <a:endParaRPr b="1" i="0" sz="1400" u="none" cap="none" strike="noStrike">
              <a:solidFill>
                <a:srgbClr val="E40046"/>
              </a:solidFill>
              <a:latin typeface="Proxima Nova"/>
              <a:ea typeface="Proxima Nova"/>
              <a:cs typeface="Proxima Nova"/>
              <a:sym typeface="Proxima Nova"/>
            </a:endParaRPr>
          </a:p>
        </p:txBody>
      </p:sp>
      <p:sp>
        <p:nvSpPr>
          <p:cNvPr id="456" name="Google Shape;456;p46"/>
          <p:cNvSpPr txBox="1"/>
          <p:nvPr/>
        </p:nvSpPr>
        <p:spPr>
          <a:xfrm>
            <a:off x="2474125" y="1075875"/>
            <a:ext cx="6936300" cy="47175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Measured approach and KPIs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chemeClr val="dk1"/>
              </a:buClr>
              <a:buSzPts val="1100"/>
              <a:buFont typeface="Arial"/>
              <a:buNone/>
            </a:pPr>
            <a:r>
              <a:rPr b="1" i="0" lang="en" sz="1600" u="none" cap="none" strike="noStrike">
                <a:solidFill>
                  <a:srgbClr val="DF2F4D"/>
                </a:solidFill>
                <a:latin typeface="Proxima Nova"/>
                <a:ea typeface="Proxima Nova"/>
                <a:cs typeface="Proxima Nova"/>
                <a:sym typeface="Proxima Nova"/>
              </a:rPr>
              <a:t>Campaign performance and in-store attribution</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D did not sell online, so they needed influencers to drive demand and motivate their target audience to walk into a brick-and-mortar store and choose Brand D’s product over that of a competitor.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Automating influencer discovery, recruitment, and relationship management enabled Brand D to better leverage a higher volume of micro and nano influencers. They were able to take a holistic view of performance where influencers were rewarded based on genuine, quality engagement, which was enhanced by the ability to track in-store purchases.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4000"/>
              </a:lnSpc>
              <a:spcBef>
                <a:spcPts val="1000"/>
              </a:spcBef>
              <a:spcAft>
                <a:spcPts val="0"/>
              </a:spcAft>
              <a:buClr>
                <a:schemeClr val="dk1"/>
              </a:buClr>
              <a:buSzPts val="1100"/>
              <a:buFont typeface="Arial"/>
              <a:buNone/>
            </a:pPr>
            <a:r>
              <a:rPr b="1" i="0" lang="en" sz="1600" u="none" cap="none" strike="noStrike">
                <a:solidFill>
                  <a:srgbClr val="DF2F4D"/>
                </a:solidFill>
                <a:latin typeface="Proxima Nova"/>
                <a:ea typeface="Proxima Nova"/>
                <a:cs typeface="Proxima Nova"/>
                <a:sym typeface="Proxima Nova"/>
              </a:rPr>
              <a:t>Campaign performance and in-store attribution</a:t>
            </a:r>
            <a:endParaRPr b="1" i="0" sz="1600" u="none" cap="none" strike="noStrike">
              <a:solidFill>
                <a:srgbClr val="DF2F4D"/>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D based performance on the following KPIs / metrics:</a:t>
            </a:r>
            <a:endParaRPr b="1" i="0" sz="1600" u="none" cap="none" strike="noStrike">
              <a:solidFill>
                <a:srgbClr val="DF2F4D"/>
              </a:solidFill>
              <a:latin typeface="Proxima Nova"/>
              <a:ea typeface="Proxima Nova"/>
              <a:cs typeface="Proxima Nova"/>
              <a:sym typeface="Proxima Nova"/>
            </a:endParaRPr>
          </a:p>
        </p:txBody>
      </p:sp>
      <p:sp>
        <p:nvSpPr>
          <p:cNvPr id="457" name="Google Shape;457;p46"/>
          <p:cNvSpPr txBox="1"/>
          <p:nvPr/>
        </p:nvSpPr>
        <p:spPr>
          <a:xfrm>
            <a:off x="3400425" y="57197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Reach</a:t>
            </a:r>
            <a:endParaRPr b="1" i="0" sz="1400" u="none" cap="none" strike="noStrike">
              <a:solidFill>
                <a:srgbClr val="2D3E50"/>
              </a:solidFill>
              <a:latin typeface="Proxima Nova"/>
              <a:ea typeface="Proxima Nova"/>
              <a:cs typeface="Proxima Nova"/>
              <a:sym typeface="Proxima Nova"/>
            </a:endParaRPr>
          </a:p>
        </p:txBody>
      </p:sp>
      <p:sp>
        <p:nvSpPr>
          <p:cNvPr id="458" name="Google Shape;458;p46"/>
          <p:cNvSpPr txBox="1"/>
          <p:nvPr/>
        </p:nvSpPr>
        <p:spPr>
          <a:xfrm>
            <a:off x="5838300" y="57197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Comments</a:t>
            </a:r>
            <a:endParaRPr b="1" i="0" sz="1400" u="none" cap="none" strike="noStrike">
              <a:solidFill>
                <a:srgbClr val="2D3E50"/>
              </a:solidFill>
              <a:latin typeface="Proxima Nova"/>
              <a:ea typeface="Proxima Nova"/>
              <a:cs typeface="Proxima Nova"/>
              <a:sym typeface="Proxima Nova"/>
            </a:endParaRPr>
          </a:p>
        </p:txBody>
      </p:sp>
      <p:sp>
        <p:nvSpPr>
          <p:cNvPr id="459" name="Google Shape;459;p46"/>
          <p:cNvSpPr txBox="1"/>
          <p:nvPr/>
        </p:nvSpPr>
        <p:spPr>
          <a:xfrm>
            <a:off x="8236854" y="57197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Likes</a:t>
            </a:r>
            <a:endParaRPr b="1" i="0" sz="1400" u="none" cap="none" strike="noStrike">
              <a:solidFill>
                <a:srgbClr val="2D3E50"/>
              </a:solidFill>
              <a:latin typeface="Proxima Nova"/>
              <a:ea typeface="Proxima Nova"/>
              <a:cs typeface="Proxima Nova"/>
              <a:sym typeface="Proxima Nova"/>
            </a:endParaRPr>
          </a:p>
        </p:txBody>
      </p:sp>
      <p:pic>
        <p:nvPicPr>
          <p:cNvPr id="460" name="Google Shape;460;p46"/>
          <p:cNvPicPr preferRelativeResize="0"/>
          <p:nvPr/>
        </p:nvPicPr>
        <p:blipFill rotWithShape="1">
          <a:blip r:embed="rId5">
            <a:alphaModFix/>
          </a:blip>
          <a:srcRect b="0" l="0" r="0" t="0"/>
          <a:stretch/>
        </p:blipFill>
        <p:spPr>
          <a:xfrm>
            <a:off x="5092650" y="5808375"/>
            <a:ext cx="543900" cy="543900"/>
          </a:xfrm>
          <a:prstGeom prst="ellipse">
            <a:avLst/>
          </a:prstGeom>
          <a:noFill/>
          <a:ln>
            <a:noFill/>
          </a:ln>
        </p:spPr>
      </p:pic>
      <p:sp>
        <p:nvSpPr>
          <p:cNvPr id="461" name="Google Shape;461;p46"/>
          <p:cNvSpPr txBox="1"/>
          <p:nvPr/>
        </p:nvSpPr>
        <p:spPr>
          <a:xfrm>
            <a:off x="3400425" y="6416061"/>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In-store purchase lift</a:t>
            </a:r>
            <a:endParaRPr b="1" i="0" sz="1400" u="none" cap="none" strike="noStrike">
              <a:solidFill>
                <a:srgbClr val="2D3E50"/>
              </a:solidFill>
              <a:latin typeface="Proxima Nova"/>
              <a:ea typeface="Proxima Nova"/>
              <a:cs typeface="Proxima Nova"/>
              <a:sym typeface="Proxima Nova"/>
            </a:endParaRPr>
          </a:p>
        </p:txBody>
      </p:sp>
      <p:sp>
        <p:nvSpPr>
          <p:cNvPr id="462" name="Google Shape;462;p46"/>
          <p:cNvSpPr txBox="1"/>
          <p:nvPr/>
        </p:nvSpPr>
        <p:spPr>
          <a:xfrm>
            <a:off x="5838300" y="6416061"/>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Shares</a:t>
            </a:r>
            <a:endParaRPr b="1" i="0" sz="1400" u="none" cap="none" strike="noStrike">
              <a:solidFill>
                <a:srgbClr val="2D3E50"/>
              </a:solidFill>
              <a:latin typeface="Proxima Nova"/>
              <a:ea typeface="Proxima Nova"/>
              <a:cs typeface="Proxima Nova"/>
              <a:sym typeface="Proxima Nova"/>
            </a:endParaRPr>
          </a:p>
        </p:txBody>
      </p:sp>
      <p:pic>
        <p:nvPicPr>
          <p:cNvPr id="463" name="Google Shape;463;p46"/>
          <p:cNvPicPr preferRelativeResize="0"/>
          <p:nvPr/>
        </p:nvPicPr>
        <p:blipFill rotWithShape="1">
          <a:blip r:embed="rId6">
            <a:alphaModFix/>
          </a:blip>
          <a:srcRect b="8424" l="8438" r="9471" t="9444"/>
          <a:stretch/>
        </p:blipFill>
        <p:spPr>
          <a:xfrm>
            <a:off x="2563024" y="5802575"/>
            <a:ext cx="543900" cy="543900"/>
          </a:xfrm>
          <a:prstGeom prst="ellipse">
            <a:avLst/>
          </a:prstGeom>
          <a:noFill/>
          <a:ln>
            <a:noFill/>
          </a:ln>
        </p:spPr>
      </p:pic>
      <p:pic>
        <p:nvPicPr>
          <p:cNvPr id="464" name="Google Shape;464;p46"/>
          <p:cNvPicPr preferRelativeResize="0"/>
          <p:nvPr/>
        </p:nvPicPr>
        <p:blipFill rotWithShape="1">
          <a:blip r:embed="rId7">
            <a:alphaModFix/>
          </a:blip>
          <a:srcRect b="-3128" l="0" r="0" t="3130"/>
          <a:stretch/>
        </p:blipFill>
        <p:spPr>
          <a:xfrm>
            <a:off x="7622275" y="5851946"/>
            <a:ext cx="448625" cy="448604"/>
          </a:xfrm>
          <a:prstGeom prst="rect">
            <a:avLst/>
          </a:prstGeom>
          <a:noFill/>
          <a:ln>
            <a:noFill/>
          </a:ln>
        </p:spPr>
      </p:pic>
      <p:pic>
        <p:nvPicPr>
          <p:cNvPr id="465" name="Google Shape;465;p46"/>
          <p:cNvPicPr preferRelativeResize="0"/>
          <p:nvPr/>
        </p:nvPicPr>
        <p:blipFill rotWithShape="1">
          <a:blip r:embed="rId8">
            <a:alphaModFix/>
          </a:blip>
          <a:srcRect b="0" l="19" r="19" t="0"/>
          <a:stretch/>
        </p:blipFill>
        <p:spPr>
          <a:xfrm>
            <a:off x="2563024" y="6518547"/>
            <a:ext cx="520524" cy="520504"/>
          </a:xfrm>
          <a:prstGeom prst="rect">
            <a:avLst/>
          </a:prstGeom>
          <a:noFill/>
          <a:ln>
            <a:noFill/>
          </a:ln>
        </p:spPr>
      </p:pic>
      <p:pic>
        <p:nvPicPr>
          <p:cNvPr id="466" name="Google Shape;466;p46"/>
          <p:cNvPicPr preferRelativeResize="0"/>
          <p:nvPr/>
        </p:nvPicPr>
        <p:blipFill rotWithShape="1">
          <a:blip r:embed="rId9">
            <a:alphaModFix/>
          </a:blip>
          <a:srcRect b="0" l="0" r="0" t="0"/>
          <a:stretch/>
        </p:blipFill>
        <p:spPr>
          <a:xfrm>
            <a:off x="5092650" y="6455850"/>
            <a:ext cx="543900" cy="543900"/>
          </a:xfrm>
          <a:prstGeom prst="ellipse">
            <a:avLst/>
          </a:prstGeom>
          <a:noFill/>
          <a:ln>
            <a:noFill/>
          </a:ln>
        </p:spPr>
      </p:pic>
      <p:pic>
        <p:nvPicPr>
          <p:cNvPr id="467" name="Google Shape;467;p46">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pic>
        <p:nvPicPr>
          <p:cNvPr id="472" name="Google Shape;472;p47"/>
          <p:cNvPicPr preferRelativeResize="0"/>
          <p:nvPr/>
        </p:nvPicPr>
        <p:blipFill rotWithShape="1">
          <a:blip r:embed="rId3">
            <a:alphaModFix amt="10000"/>
          </a:blip>
          <a:srcRect b="0" l="-24284" r="68044" t="0"/>
          <a:stretch/>
        </p:blipFill>
        <p:spPr>
          <a:xfrm>
            <a:off x="-6505525" y="-1188375"/>
            <a:ext cx="10637100" cy="10637100"/>
          </a:xfrm>
          <a:prstGeom prst="donut">
            <a:avLst>
              <a:gd fmla="val 19423" name="adj"/>
            </a:avLst>
          </a:prstGeom>
          <a:noFill/>
          <a:ln>
            <a:noFill/>
          </a:ln>
        </p:spPr>
      </p:pic>
      <p:cxnSp>
        <p:nvCxnSpPr>
          <p:cNvPr id="473" name="Google Shape;473;p4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74" name="Google Shape;474;p47"/>
          <p:cNvSpPr txBox="1"/>
          <p:nvPr/>
        </p:nvSpPr>
        <p:spPr>
          <a:xfrm>
            <a:off x="2475200" y="1061625"/>
            <a:ext cx="6936300" cy="6161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Reviewing the benefits and value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Benefits of a micro influencer model</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Despite the new product being previously unknown, Brand 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was able to work at scale to engage a large number of</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health and well-being bloggers and influencers with a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mature and local female audience. Brand D was also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able to use audience demographic reporting tools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ensure that each new influencer they recruited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was tapped into the right group of people.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5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Key outcomes and value return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5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With all of those trusted influencers talking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about the benefits of Brand D’s product, they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were able to gain significant ground over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competitors and establish their product as a strong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seller within the market with a 30% increase in retail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sales through the one-month campaign. While most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brand awareness campaigns are difficult to measure,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Brand D was able to not just rely on vanity metrics but also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monitor in-store sales in their targeted geographies. </a:t>
            </a:r>
            <a:endParaRPr b="1" i="0" sz="1600" u="none" cap="none" strike="noStrike">
              <a:solidFill>
                <a:srgbClr val="E40046"/>
              </a:solidFill>
              <a:latin typeface="Proxima Nova"/>
              <a:ea typeface="Proxima Nova"/>
              <a:cs typeface="Proxima Nova"/>
              <a:sym typeface="Proxima Nova"/>
            </a:endParaRPr>
          </a:p>
        </p:txBody>
      </p:sp>
      <p:pic>
        <p:nvPicPr>
          <p:cNvPr id="475" name="Google Shape;475;p47"/>
          <p:cNvPicPr preferRelativeResize="0"/>
          <p:nvPr/>
        </p:nvPicPr>
        <p:blipFill rotWithShape="1">
          <a:blip r:embed="rId4">
            <a:alphaModFix/>
          </a:blip>
          <a:srcRect b="17773" l="1931" r="-16308" t="5969"/>
          <a:stretch/>
        </p:blipFill>
        <p:spPr>
          <a:xfrm>
            <a:off x="6622750" y="2353650"/>
            <a:ext cx="4502400" cy="4502400"/>
          </a:xfrm>
          <a:prstGeom prst="ellipse">
            <a:avLst/>
          </a:prstGeom>
          <a:noFill/>
          <a:ln>
            <a:noFill/>
          </a:ln>
        </p:spPr>
      </p:pic>
      <p:sp>
        <p:nvSpPr>
          <p:cNvPr id="476" name="Google Shape;476;p4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MICRO INFLUENCER MODEL</a:t>
            </a:r>
            <a:endParaRPr b="1" i="0" sz="1400" u="none" cap="none" strike="noStrike">
              <a:solidFill>
                <a:srgbClr val="E40046"/>
              </a:solidFill>
              <a:latin typeface="Proxima Nova"/>
              <a:ea typeface="Proxima Nova"/>
              <a:cs typeface="Proxima Nova"/>
              <a:sym typeface="Proxima Nova"/>
            </a:endParaRPr>
          </a:p>
        </p:txBody>
      </p:sp>
      <p:pic>
        <p:nvPicPr>
          <p:cNvPr id="477" name="Google Shape;477;p47">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48"/>
          <p:cNvSpPr/>
          <p:nvPr/>
        </p:nvSpPr>
        <p:spPr>
          <a:xfrm>
            <a:off x="5092500" y="0"/>
            <a:ext cx="49659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83" name="Google Shape;483;p48"/>
          <p:cNvPicPr preferRelativeResize="0"/>
          <p:nvPr/>
        </p:nvPicPr>
        <p:blipFill rotWithShape="1">
          <a:blip r:embed="rId3">
            <a:alphaModFix amt="90000"/>
          </a:blip>
          <a:srcRect b="0" l="22849" r="8054" t="0"/>
          <a:stretch/>
        </p:blipFill>
        <p:spPr>
          <a:xfrm>
            <a:off x="5092500" y="0"/>
            <a:ext cx="4965903" cy="7772403"/>
          </a:xfrm>
          <a:prstGeom prst="rect">
            <a:avLst/>
          </a:prstGeom>
          <a:noFill/>
          <a:ln>
            <a:noFill/>
          </a:ln>
        </p:spPr>
      </p:pic>
      <p:sp>
        <p:nvSpPr>
          <p:cNvPr id="484" name="Google Shape;484;p48"/>
          <p:cNvSpPr txBox="1"/>
          <p:nvPr/>
        </p:nvSpPr>
        <p:spPr>
          <a:xfrm>
            <a:off x="554450" y="1243469"/>
            <a:ext cx="4104000" cy="51735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5. Content creation</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Brand E: Fashion retailer</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1" lang="en" sz="1300" u="none" cap="none" strike="noStrike">
                <a:solidFill>
                  <a:srgbClr val="2D3E50"/>
                </a:solidFill>
                <a:latin typeface="Avenir"/>
                <a:ea typeface="Avenir"/>
                <a:cs typeface="Avenir"/>
                <a:sym typeface="Avenir"/>
              </a:rPr>
              <a:t>Use influencers to create content for the brand to use</a:t>
            </a:r>
            <a:endParaRPr b="0" i="1"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Generating top-quality user-generated content at scale that can be used across all of your digital channels can be a challenge. Brand E was able to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do this successfully and use the content for their own advertising and website as a consequence.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User-generated content (UGC) leads to higher engagement, drives more clicks, and increases conversions by 10%. Brand E knew this and wanted to create impact with more UGC for their social media advertising campaigns and also to support the conversion rate optimization of their website.</a:t>
            </a:r>
            <a:endParaRPr b="1" i="0" sz="1600" u="none" cap="none" strike="noStrike">
              <a:solidFill>
                <a:srgbClr val="E40046"/>
              </a:solidFill>
              <a:latin typeface="Proxima Nova"/>
              <a:ea typeface="Proxima Nova"/>
              <a:cs typeface="Proxima Nova"/>
              <a:sym typeface="Proxima Nova"/>
            </a:endParaRPr>
          </a:p>
        </p:txBody>
      </p:sp>
      <p:pic>
        <p:nvPicPr>
          <p:cNvPr id="485" name="Google Shape;485;p48">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2"/>
          <p:cNvSpPr txBox="1"/>
          <p:nvPr/>
        </p:nvSpPr>
        <p:spPr>
          <a:xfrm>
            <a:off x="565727" y="1940625"/>
            <a:ext cx="8413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Influencer marketing used to represent a way to doing things differently</a:t>
            </a:r>
            <a:endParaRPr b="0" i="0" sz="1200" u="none" cap="none" strike="noStrike">
              <a:solidFill>
                <a:srgbClr val="2D3E50"/>
              </a:solidFill>
              <a:latin typeface="Avenir"/>
              <a:ea typeface="Avenir"/>
              <a:cs typeface="Avenir"/>
              <a:sym typeface="Avenir"/>
            </a:endParaRPr>
          </a:p>
        </p:txBody>
      </p:sp>
      <p:sp>
        <p:nvSpPr>
          <p:cNvPr id="100" name="Google Shape;100;p22"/>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If we all do the same, nothing will change</a:t>
            </a:r>
            <a:endParaRPr b="0" i="0" sz="1200" u="none" cap="none" strike="noStrike">
              <a:solidFill>
                <a:srgbClr val="2D3E50"/>
              </a:solidFill>
              <a:latin typeface="Avenir"/>
              <a:ea typeface="Avenir"/>
              <a:cs typeface="Avenir"/>
              <a:sym typeface="Avenir"/>
            </a:endParaRPr>
          </a:p>
        </p:txBody>
      </p:sp>
      <p:sp>
        <p:nvSpPr>
          <p:cNvPr id="101" name="Google Shape;101;p22"/>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1</a:t>
            </a:r>
            <a:endParaRPr b="1" i="0" sz="1300" u="none" cap="none" strike="noStrike">
              <a:solidFill>
                <a:srgbClr val="DF2F4D"/>
              </a:solidFill>
              <a:latin typeface="Proxima Nova"/>
              <a:ea typeface="Proxima Nova"/>
              <a:cs typeface="Proxima Nova"/>
              <a:sym typeface="Proxima Nova"/>
            </a:endParaRPr>
          </a:p>
        </p:txBody>
      </p:sp>
      <p:pic>
        <p:nvPicPr>
          <p:cNvPr id="102" name="Google Shape;102;p22"/>
          <p:cNvPicPr preferRelativeResize="0"/>
          <p:nvPr/>
        </p:nvPicPr>
        <p:blipFill rotWithShape="1">
          <a:blip r:embed="rId3">
            <a:alphaModFix/>
          </a:blip>
          <a:srcRect b="-6139" l="0" r="-11632" t="31718"/>
          <a:stretch/>
        </p:blipFill>
        <p:spPr>
          <a:xfrm>
            <a:off x="4201480" y="4722931"/>
            <a:ext cx="6705300" cy="6705300"/>
          </a:xfrm>
          <a:prstGeom prst="ellipse">
            <a:avLst/>
          </a:prstGeom>
          <a:noFill/>
          <a:ln>
            <a:noFill/>
          </a:ln>
        </p:spPr>
      </p:pic>
      <p:sp>
        <p:nvSpPr>
          <p:cNvPr id="103" name="Google Shape;103;p22"/>
          <p:cNvSpPr txBox="1"/>
          <p:nvPr/>
        </p:nvSpPr>
        <p:spPr>
          <a:xfrm>
            <a:off x="582075" y="2605000"/>
            <a:ext cx="4158000" cy="290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But many brands and agencies are using “off-the-shelf” solutions that piece together “best guess” influencer rosters including celebrities and mega influencers with superficially impressive metrics. Influencer marketing began as an innovative approach to reaching target audiences in creative ways, but has now become a little formulaic. Many enterprises and agencies are piecing together "off-the-shelf" solutions that rely solely on rosters of celebrity and mega influencers with superficially impressive metrics. </a:t>
            </a:r>
            <a:endParaRPr b="0" i="0" sz="1300" u="none" cap="none" strike="noStrike">
              <a:solidFill>
                <a:srgbClr val="2D3E50"/>
              </a:solidFill>
              <a:latin typeface="Avenir"/>
              <a:ea typeface="Avenir"/>
              <a:cs typeface="Avenir"/>
              <a:sym typeface="Avenir"/>
            </a:endParaRPr>
          </a:p>
        </p:txBody>
      </p:sp>
      <p:sp>
        <p:nvSpPr>
          <p:cNvPr id="104" name="Google Shape;104;p22"/>
          <p:cNvSpPr txBox="1"/>
          <p:nvPr/>
        </p:nvSpPr>
        <p:spPr>
          <a:xfrm>
            <a:off x="5177600" y="2593550"/>
            <a:ext cx="4104000" cy="1829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They continue to rely on "hope for the best" tactics over a tailored approach. It worked before, so it stands to reason that to replicate the same success at scale we just need to do it again, right? Not so much. The rinse-and-repeat method leads to stagnation and blocks the opportunity for discovering what really works. </a:t>
            </a:r>
            <a:endParaRPr b="0" i="0" sz="1300" u="none" cap="none" strike="noStrike">
              <a:solidFill>
                <a:srgbClr val="2D3E50"/>
              </a:solidFill>
              <a:latin typeface="Avenir"/>
              <a:ea typeface="Avenir"/>
              <a:cs typeface="Avenir"/>
              <a:sym typeface="Avenir"/>
            </a:endParaRPr>
          </a:p>
        </p:txBody>
      </p:sp>
      <p:pic>
        <p:nvPicPr>
          <p:cNvPr id="105" name="Google Shape;105;p22">
            <a:hlinkClick r:id="rId4"/>
          </p:cNvPr>
          <p:cNvPicPr preferRelativeResize="0"/>
          <p:nvPr/>
        </p:nvPicPr>
        <p:blipFill rotWithShape="1">
          <a:blip r:embed="rId5">
            <a:alphaModFix/>
          </a:blip>
          <a:srcRect b="17663" l="5586" r="5459" t="17196"/>
          <a:stretch/>
        </p:blipFill>
        <p:spPr>
          <a:xfrm>
            <a:off x="806100" y="598250"/>
            <a:ext cx="1380101" cy="2840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pic>
        <p:nvPicPr>
          <p:cNvPr id="490" name="Google Shape;490;p49"/>
          <p:cNvPicPr preferRelativeResize="0"/>
          <p:nvPr/>
        </p:nvPicPr>
        <p:blipFill rotWithShape="1">
          <a:blip r:embed="rId3">
            <a:alphaModFix amt="60000"/>
          </a:blip>
          <a:srcRect b="0" l="0" r="0" t="0"/>
          <a:stretch/>
        </p:blipFill>
        <p:spPr>
          <a:xfrm>
            <a:off x="7453612" y="4122300"/>
            <a:ext cx="2134301" cy="2058398"/>
          </a:xfrm>
          <a:prstGeom prst="rect">
            <a:avLst/>
          </a:prstGeom>
          <a:noFill/>
          <a:ln>
            <a:noFill/>
          </a:ln>
        </p:spPr>
      </p:pic>
      <p:pic>
        <p:nvPicPr>
          <p:cNvPr id="491" name="Google Shape;491;p49"/>
          <p:cNvPicPr preferRelativeResize="0"/>
          <p:nvPr/>
        </p:nvPicPr>
        <p:blipFill rotWithShape="1">
          <a:blip r:embed="rId4">
            <a:alphaModFix amt="10000"/>
          </a:blip>
          <a:srcRect b="-6069" l="-59865" r="35765" t="-8686"/>
          <a:stretch/>
        </p:blipFill>
        <p:spPr>
          <a:xfrm>
            <a:off x="-6505525" y="-1188375"/>
            <a:ext cx="10637100" cy="10637100"/>
          </a:xfrm>
          <a:prstGeom prst="donut">
            <a:avLst>
              <a:gd fmla="val 19423" name="adj"/>
            </a:avLst>
          </a:prstGeom>
          <a:noFill/>
          <a:ln>
            <a:noFill/>
          </a:ln>
        </p:spPr>
      </p:pic>
      <p:cxnSp>
        <p:nvCxnSpPr>
          <p:cNvPr id="492" name="Google Shape;492;p4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93" name="Google Shape;493;p49"/>
          <p:cNvSpPr txBox="1"/>
          <p:nvPr/>
        </p:nvSpPr>
        <p:spPr>
          <a:xfrm>
            <a:off x="2475200" y="1066350"/>
            <a:ext cx="6936300" cy="3077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Influencer criteria setting and discovery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 E also wanted to reach geotargeted health-conscious women over 35 but (unlike Brand D) they were primarily looking for UGC to use on their own channels. They were looking for content creators and not interested in follower numbers and engagement. Using a visual social discovery tool, they were able to identify influencers with a talent for creating high-quality imagery that suited their brand.</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200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Customized outreach and recruitment</a:t>
            </a:r>
            <a:endParaRPr b="0" i="0" sz="1300" u="none" cap="none" strike="noStrike">
              <a:solidFill>
                <a:srgbClr val="2D3E50"/>
              </a:solidFill>
              <a:latin typeface="Avenir"/>
              <a:ea typeface="Avenir"/>
              <a:cs typeface="Avenir"/>
              <a:sym typeface="Avenir"/>
            </a:endParaRPr>
          </a:p>
        </p:txBody>
      </p:sp>
      <p:pic>
        <p:nvPicPr>
          <p:cNvPr id="494" name="Google Shape;494;p49"/>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495" name="Google Shape;495;p4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496" name="Google Shape;496;p4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CONTENT CREATION</a:t>
            </a:r>
            <a:endParaRPr b="1" i="0" sz="1400" u="none" cap="none" strike="noStrike">
              <a:solidFill>
                <a:srgbClr val="E40046"/>
              </a:solidFill>
              <a:latin typeface="Proxima Nova"/>
              <a:ea typeface="Proxima Nova"/>
              <a:cs typeface="Proxima Nova"/>
              <a:sym typeface="Proxima Nova"/>
            </a:endParaRPr>
          </a:p>
        </p:txBody>
      </p:sp>
      <p:sp>
        <p:nvSpPr>
          <p:cNvPr id="497" name="Google Shape;497;p49"/>
          <p:cNvSpPr txBox="1"/>
          <p:nvPr/>
        </p:nvSpPr>
        <p:spPr>
          <a:xfrm>
            <a:off x="2474125" y="4398463"/>
            <a:ext cx="3516000" cy="1886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5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a relatively new product on the market, Brand E’s automated introductory emails worked hard to explain the concept and engage the influencers with the brand, which enabled the influencers to effectively communicate the benefits to their audience.</a:t>
            </a:r>
            <a:endParaRPr b="0" i="0" sz="1300" u="none" cap="none" strike="noStrike">
              <a:solidFill>
                <a:srgbClr val="2D3E50"/>
              </a:solidFill>
              <a:latin typeface="Avenir"/>
              <a:ea typeface="Avenir"/>
              <a:cs typeface="Avenir"/>
              <a:sym typeface="Avenir"/>
            </a:endParaRPr>
          </a:p>
        </p:txBody>
      </p:sp>
      <p:pic>
        <p:nvPicPr>
          <p:cNvPr id="498" name="Google Shape;498;p49"/>
          <p:cNvPicPr preferRelativeResize="0"/>
          <p:nvPr/>
        </p:nvPicPr>
        <p:blipFill rotWithShape="1">
          <a:blip r:embed="rId6">
            <a:alphaModFix/>
          </a:blip>
          <a:srcRect b="0" l="0" r="0" t="0"/>
          <a:stretch/>
        </p:blipFill>
        <p:spPr>
          <a:xfrm>
            <a:off x="6672300" y="4548600"/>
            <a:ext cx="2372677" cy="1886701"/>
          </a:xfrm>
          <a:prstGeom prst="rect">
            <a:avLst/>
          </a:prstGeom>
          <a:noFill/>
          <a:ln>
            <a:noFill/>
          </a:ln>
        </p:spPr>
      </p:pic>
      <p:pic>
        <p:nvPicPr>
          <p:cNvPr id="499" name="Google Shape;499;p49">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pic>
        <p:nvPicPr>
          <p:cNvPr id="504" name="Google Shape;504;p50"/>
          <p:cNvPicPr preferRelativeResize="0"/>
          <p:nvPr/>
        </p:nvPicPr>
        <p:blipFill rotWithShape="1">
          <a:blip r:embed="rId3">
            <a:alphaModFix amt="10000"/>
          </a:blip>
          <a:srcRect b="-6069" l="-59865" r="35765" t="-8686"/>
          <a:stretch/>
        </p:blipFill>
        <p:spPr>
          <a:xfrm>
            <a:off x="-6505525" y="-1188375"/>
            <a:ext cx="10637100" cy="10637100"/>
          </a:xfrm>
          <a:prstGeom prst="donut">
            <a:avLst>
              <a:gd fmla="val 19423" name="adj"/>
            </a:avLst>
          </a:prstGeom>
          <a:noFill/>
          <a:ln>
            <a:noFill/>
          </a:ln>
        </p:spPr>
      </p:pic>
      <p:cxnSp>
        <p:nvCxnSpPr>
          <p:cNvPr id="505" name="Google Shape;505;p5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06" name="Google Shape;506;p50"/>
          <p:cNvSpPr txBox="1"/>
          <p:nvPr/>
        </p:nvSpPr>
        <p:spPr>
          <a:xfrm>
            <a:off x="2475200" y="1061601"/>
            <a:ext cx="6936300" cy="5842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Customized social discovery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ability to select influencers based on the quality of their content rather than followers enabled Brand E to be much more flexible in their approach, but also meant the usual filters and metrics used to shortlist influencers didn’t fit their purpose. In this case, Brand E based their automated search on three criteria:</a:t>
            </a:r>
            <a:endParaRPr b="0" i="0" sz="1300" u="none" cap="none" strike="noStrike">
              <a:solidFill>
                <a:srgbClr val="2D3E50"/>
              </a:solidFill>
              <a:latin typeface="Avenir"/>
              <a:ea typeface="Avenir"/>
              <a:cs typeface="Avenir"/>
              <a:sym typeface="Avenir"/>
            </a:endParaRPr>
          </a:p>
          <a:p>
            <a:pPr indent="-311150" lvl="0" marL="914400" marR="0" rtl="0" algn="l">
              <a:lnSpc>
                <a:spcPct val="130000"/>
              </a:lnSpc>
              <a:spcBef>
                <a:spcPts val="8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Content-specific keywords (i.e., styling, stylist, ootd (outfit of the day), fashion, composition)</a:t>
            </a:r>
            <a:endParaRPr b="0" i="0" sz="1300" u="none" cap="none" strike="noStrike">
              <a:solidFill>
                <a:srgbClr val="2D3E50"/>
              </a:solidFill>
              <a:latin typeface="Avenir"/>
              <a:ea typeface="Avenir"/>
              <a:cs typeface="Avenir"/>
              <a:sym typeface="Avenir"/>
            </a:endParaRPr>
          </a:p>
          <a:p>
            <a:pPr indent="-311150" lvl="0" marL="9144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Wishlist similarity (i.e., age/geo of audience)</a:t>
            </a:r>
            <a:endParaRPr b="0" i="0" sz="1300" u="none" cap="none" strike="noStrike">
              <a:solidFill>
                <a:srgbClr val="2D3E50"/>
              </a:solidFill>
              <a:latin typeface="Avenir"/>
              <a:ea typeface="Avenir"/>
              <a:cs typeface="Avenir"/>
              <a:sym typeface="Avenir"/>
            </a:endParaRPr>
          </a:p>
          <a:p>
            <a:pPr indent="-311150" lvl="0" marL="9144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Medium-specific sample posts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 E found influencers with quality content that used specific tags and keywords relevant to their target audience. This helped them to find content creators who were appealing to the right demographic.</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It was also important to ensure that prospective influencers posted in the desired medium so that Brand E could browse a whole library of past work to assess how it could fit into their bigger strategy.</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pic>
        <p:nvPicPr>
          <p:cNvPr id="507" name="Google Shape;507;p5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08" name="Google Shape;508;p5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509" name="Google Shape;509;p5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CONTENT CREATION</a:t>
            </a:r>
            <a:endParaRPr b="1" i="0" sz="1400" u="none" cap="none" strike="noStrike">
              <a:solidFill>
                <a:srgbClr val="E40046"/>
              </a:solidFill>
              <a:latin typeface="Proxima Nova"/>
              <a:ea typeface="Proxima Nova"/>
              <a:cs typeface="Proxima Nova"/>
              <a:sym typeface="Proxima Nova"/>
            </a:endParaRPr>
          </a:p>
        </p:txBody>
      </p:sp>
      <p:pic>
        <p:nvPicPr>
          <p:cNvPr id="510" name="Google Shape;510;p50">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pic>
        <p:nvPicPr>
          <p:cNvPr id="515" name="Google Shape;515;p51"/>
          <p:cNvPicPr preferRelativeResize="0"/>
          <p:nvPr/>
        </p:nvPicPr>
        <p:blipFill rotWithShape="1">
          <a:blip r:embed="rId3">
            <a:alphaModFix amt="10000"/>
          </a:blip>
          <a:srcRect b="-6069" l="-59865" r="35765" t="-8686"/>
          <a:stretch/>
        </p:blipFill>
        <p:spPr>
          <a:xfrm>
            <a:off x="-6505525" y="-1188375"/>
            <a:ext cx="10637100" cy="10637100"/>
          </a:xfrm>
          <a:prstGeom prst="donut">
            <a:avLst>
              <a:gd fmla="val 19423" name="adj"/>
            </a:avLst>
          </a:prstGeom>
          <a:noFill/>
          <a:ln>
            <a:noFill/>
          </a:ln>
        </p:spPr>
      </p:pic>
      <p:cxnSp>
        <p:nvCxnSpPr>
          <p:cNvPr id="516" name="Google Shape;516;p5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517" name="Google Shape;517;p51"/>
          <p:cNvPicPr preferRelativeResize="0"/>
          <p:nvPr/>
        </p:nvPicPr>
        <p:blipFill rotWithShape="1">
          <a:blip r:embed="rId4">
            <a:alphaModFix/>
          </a:blip>
          <a:srcRect b="14551" l="0" r="-18257" t="6570"/>
          <a:stretch/>
        </p:blipFill>
        <p:spPr>
          <a:xfrm>
            <a:off x="6574437" y="2534625"/>
            <a:ext cx="4502400" cy="4502400"/>
          </a:xfrm>
          <a:prstGeom prst="ellipse">
            <a:avLst/>
          </a:prstGeom>
          <a:noFill/>
          <a:ln>
            <a:noFill/>
          </a:ln>
        </p:spPr>
      </p:pic>
      <p:sp>
        <p:nvSpPr>
          <p:cNvPr id="518" name="Google Shape;518;p5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CONTENT CREATION</a:t>
            </a:r>
            <a:endParaRPr b="1" i="0" sz="1400" u="none" cap="none" strike="noStrike">
              <a:solidFill>
                <a:srgbClr val="E40046"/>
              </a:solidFill>
              <a:latin typeface="Proxima Nova"/>
              <a:ea typeface="Proxima Nova"/>
              <a:cs typeface="Proxima Nova"/>
              <a:sym typeface="Proxima Nova"/>
            </a:endParaRPr>
          </a:p>
        </p:txBody>
      </p:sp>
      <p:sp>
        <p:nvSpPr>
          <p:cNvPr id="519" name="Google Shape;519;p51"/>
          <p:cNvSpPr txBox="1"/>
          <p:nvPr/>
        </p:nvSpPr>
        <p:spPr>
          <a:xfrm>
            <a:off x="2475200" y="1061588"/>
            <a:ext cx="6936300" cy="5402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Discovery, outreach, and onboarding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Outreach, recruitment, and onboarding and agreed terms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generate quality UGC and establish a good working relationship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that would lead to a higher volume of usable assets, a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customized approach was imperative. Using an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automated partnership solution, Brand E was able to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initiate first contact with influencers at scale and still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add a personal touch that would engage the right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content creators. Through the same system,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Brand E was then able to shortlist, recruit, and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begin collaboration, which included sharing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brand guidelines and in-depth briefs on the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types of content they needed and sending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sample product. </a:t>
            </a:r>
            <a:endParaRPr b="1" i="0" sz="2000" u="none" cap="none" strike="noStrike">
              <a:solidFill>
                <a:srgbClr val="2D3E50"/>
              </a:solidFill>
              <a:latin typeface="Proxima Nova"/>
              <a:ea typeface="Proxima Nova"/>
              <a:cs typeface="Proxima Nova"/>
              <a:sym typeface="Proxima Nova"/>
            </a:endParaRPr>
          </a:p>
        </p:txBody>
      </p:sp>
      <p:pic>
        <p:nvPicPr>
          <p:cNvPr id="520" name="Google Shape;520;p51">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pic>
        <p:nvPicPr>
          <p:cNvPr id="525" name="Google Shape;525;p52"/>
          <p:cNvPicPr preferRelativeResize="0"/>
          <p:nvPr/>
        </p:nvPicPr>
        <p:blipFill rotWithShape="1">
          <a:blip r:embed="rId3">
            <a:alphaModFix amt="10000"/>
          </a:blip>
          <a:srcRect b="-6069" l="-59865" r="35765" t="-8686"/>
          <a:stretch/>
        </p:blipFill>
        <p:spPr>
          <a:xfrm>
            <a:off x="-6505525" y="-1188375"/>
            <a:ext cx="10637100" cy="10637100"/>
          </a:xfrm>
          <a:prstGeom prst="donut">
            <a:avLst>
              <a:gd fmla="val 19423" name="adj"/>
            </a:avLst>
          </a:prstGeom>
          <a:noFill/>
          <a:ln>
            <a:noFill/>
          </a:ln>
        </p:spPr>
      </p:pic>
      <p:cxnSp>
        <p:nvCxnSpPr>
          <p:cNvPr id="526" name="Google Shape;526;p5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527" name="Google Shape;527;p5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28" name="Google Shape;528;p5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529" name="Google Shape;529;p5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CONTENT CREATION</a:t>
            </a:r>
            <a:endParaRPr b="1" i="0" sz="1400" u="none" cap="none" strike="noStrike">
              <a:solidFill>
                <a:srgbClr val="E40046"/>
              </a:solidFill>
              <a:latin typeface="Proxima Nova"/>
              <a:ea typeface="Proxima Nova"/>
              <a:cs typeface="Proxima Nova"/>
              <a:sym typeface="Proxima Nova"/>
            </a:endParaRPr>
          </a:p>
        </p:txBody>
      </p:sp>
      <p:sp>
        <p:nvSpPr>
          <p:cNvPr id="530" name="Google Shape;530;p52"/>
          <p:cNvSpPr txBox="1"/>
          <p:nvPr/>
        </p:nvSpPr>
        <p:spPr>
          <a:xfrm>
            <a:off x="2474125" y="1075875"/>
            <a:ext cx="6936300" cy="13842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Measured approach and KPIs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2000"/>
              </a:spcAft>
              <a:buClr>
                <a:srgbClr val="000000"/>
              </a:buClr>
              <a:buSzPts val="1100"/>
              <a:buFont typeface="Arial"/>
              <a:buNone/>
            </a:pPr>
            <a:r>
              <a:rPr b="1" i="0" lang="en" sz="1600" u="none" cap="none" strike="noStrike">
                <a:solidFill>
                  <a:srgbClr val="DF2F4D"/>
                </a:solidFill>
                <a:latin typeface="Proxima Nova"/>
                <a:ea typeface="Proxima Nova"/>
                <a:cs typeface="Proxima Nova"/>
                <a:sym typeface="Proxima Nova"/>
              </a:rPr>
              <a:t>UGC creator incentives</a:t>
            </a:r>
            <a:endParaRPr b="0" i="0" sz="1600" u="none" cap="none" strike="noStrike">
              <a:solidFill>
                <a:srgbClr val="2D3E50"/>
              </a:solidFill>
              <a:latin typeface="Avenir"/>
              <a:ea typeface="Avenir"/>
              <a:cs typeface="Avenir"/>
              <a:sym typeface="Avenir"/>
            </a:endParaRPr>
          </a:p>
        </p:txBody>
      </p:sp>
      <p:sp>
        <p:nvSpPr>
          <p:cNvPr id="531" name="Google Shape;531;p52"/>
          <p:cNvSpPr txBox="1"/>
          <p:nvPr/>
        </p:nvSpPr>
        <p:spPr>
          <a:xfrm>
            <a:off x="2474125" y="2409700"/>
            <a:ext cx="3369900" cy="2924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Influencers were paid a flat fee and/or supplied with free products to provide Brand E with beautiful lifestyle imagery with their products in stylish settings. Given that all of the content was delivered through Brand E’s digital channels, visually recognizable influencers also received a greater fee. Engagement tools were also used to automate the content review process to ensure that only the very best images made the cut.</a:t>
            </a:r>
            <a:endParaRPr b="0" i="0" sz="1300" u="none" cap="none" strike="noStrike">
              <a:solidFill>
                <a:srgbClr val="2D3E50"/>
              </a:solidFill>
              <a:latin typeface="Avenir"/>
              <a:ea typeface="Avenir"/>
              <a:cs typeface="Avenir"/>
              <a:sym typeface="Avenir"/>
            </a:endParaRPr>
          </a:p>
        </p:txBody>
      </p:sp>
      <p:pic>
        <p:nvPicPr>
          <p:cNvPr id="532" name="Google Shape;532;p52"/>
          <p:cNvPicPr preferRelativeResize="0"/>
          <p:nvPr/>
        </p:nvPicPr>
        <p:blipFill rotWithShape="1">
          <a:blip r:embed="rId5">
            <a:alphaModFix amt="80000"/>
          </a:blip>
          <a:srcRect b="0" l="0" r="0" t="0"/>
          <a:stretch/>
        </p:blipFill>
        <p:spPr>
          <a:xfrm rot="-1077747">
            <a:off x="6516942" y="1954451"/>
            <a:ext cx="3156114" cy="2197878"/>
          </a:xfrm>
          <a:prstGeom prst="rect">
            <a:avLst/>
          </a:prstGeom>
          <a:noFill/>
          <a:ln>
            <a:noFill/>
          </a:ln>
        </p:spPr>
      </p:pic>
      <p:pic>
        <p:nvPicPr>
          <p:cNvPr id="533" name="Google Shape;533;p52"/>
          <p:cNvPicPr preferRelativeResize="0"/>
          <p:nvPr/>
        </p:nvPicPr>
        <p:blipFill rotWithShape="1">
          <a:blip r:embed="rId6">
            <a:alphaModFix/>
          </a:blip>
          <a:srcRect b="0" l="0" r="0" t="0"/>
          <a:stretch/>
        </p:blipFill>
        <p:spPr>
          <a:xfrm>
            <a:off x="6446900" y="2686100"/>
            <a:ext cx="2491426" cy="2294550"/>
          </a:xfrm>
          <a:prstGeom prst="rect">
            <a:avLst/>
          </a:prstGeom>
          <a:noFill/>
          <a:ln>
            <a:noFill/>
          </a:ln>
        </p:spPr>
      </p:pic>
      <p:pic>
        <p:nvPicPr>
          <p:cNvPr id="534" name="Google Shape;534;p52">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pic>
        <p:nvPicPr>
          <p:cNvPr id="539" name="Google Shape;539;p53"/>
          <p:cNvPicPr preferRelativeResize="0"/>
          <p:nvPr/>
        </p:nvPicPr>
        <p:blipFill rotWithShape="1">
          <a:blip r:embed="rId3">
            <a:alphaModFix amt="10000"/>
          </a:blip>
          <a:srcRect b="-6069" l="-59865" r="35765" t="-8686"/>
          <a:stretch/>
        </p:blipFill>
        <p:spPr>
          <a:xfrm>
            <a:off x="-6505525" y="-1188375"/>
            <a:ext cx="10637100" cy="10637100"/>
          </a:xfrm>
          <a:prstGeom prst="donut">
            <a:avLst>
              <a:gd fmla="val 19423" name="adj"/>
            </a:avLst>
          </a:prstGeom>
          <a:noFill/>
          <a:ln>
            <a:noFill/>
          </a:ln>
        </p:spPr>
      </p:pic>
      <p:cxnSp>
        <p:nvCxnSpPr>
          <p:cNvPr id="540" name="Google Shape;540;p5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541" name="Google Shape;541;p53"/>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42" name="Google Shape;542;p5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543" name="Google Shape;543;p5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CONTENT CREATION</a:t>
            </a:r>
            <a:endParaRPr b="1" i="0" sz="1400" u="none" cap="none" strike="noStrike">
              <a:solidFill>
                <a:srgbClr val="E40046"/>
              </a:solidFill>
              <a:latin typeface="Proxima Nova"/>
              <a:ea typeface="Proxima Nova"/>
              <a:cs typeface="Proxima Nova"/>
              <a:sym typeface="Proxima Nova"/>
            </a:endParaRPr>
          </a:p>
        </p:txBody>
      </p:sp>
      <p:sp>
        <p:nvSpPr>
          <p:cNvPr id="544" name="Google Shape;544;p53"/>
          <p:cNvSpPr txBox="1"/>
          <p:nvPr/>
        </p:nvSpPr>
        <p:spPr>
          <a:xfrm>
            <a:off x="2474125" y="1075875"/>
            <a:ext cx="6936300" cy="28113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Measured approach and KPIs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5000"/>
              </a:lnSpc>
              <a:spcBef>
                <a:spcPts val="200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Quality content metrics</a:t>
            </a:r>
            <a:r>
              <a:rPr b="1" i="0" lang="en" sz="1300" u="none" cap="none" strike="noStrike">
                <a:solidFill>
                  <a:srgbClr val="E40046"/>
                </a:solidFill>
                <a:latin typeface="Proxima Nova"/>
                <a:ea typeface="Proxima Nova"/>
                <a:cs typeface="Proxima Nova"/>
                <a:sym typeface="Proxima Nova"/>
              </a:rPr>
              <a:t>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Brand E’s KPIs for their UGC influencer program were largely based on how well the campaigns in which the content was used performed.</a:t>
            </a:r>
            <a:endParaRPr b="0" i="0" sz="1300" u="none" cap="none" strike="noStrike">
              <a:solidFill>
                <a:srgbClr val="2D3E50"/>
              </a:solidFill>
              <a:latin typeface="Avenir"/>
              <a:ea typeface="Avenir"/>
              <a:cs typeface="Avenir"/>
              <a:sym typeface="Avenir"/>
            </a:endParaRPr>
          </a:p>
          <a:p>
            <a:pPr indent="0" lvl="0" marL="0" marR="0" rtl="0" algn="l">
              <a:lnSpc>
                <a:spcPct val="100000"/>
              </a:lnSpc>
              <a:spcBef>
                <a:spcPts val="1000"/>
              </a:spcBef>
              <a:spcAft>
                <a:spcPts val="0"/>
              </a:spcAft>
              <a:buClr>
                <a:schemeClr val="dk1"/>
              </a:buClr>
              <a:buSzPts val="1100"/>
              <a:buFont typeface="Arial"/>
              <a:buNone/>
            </a:pPr>
            <a:r>
              <a:t/>
            </a:r>
            <a:endParaRPr b="1" i="0" sz="1300" u="none" cap="none" strike="noStrike">
              <a:solidFill>
                <a:srgbClr val="E40046"/>
              </a:solidFill>
              <a:latin typeface="Proxima Nova"/>
              <a:ea typeface="Proxima Nova"/>
              <a:cs typeface="Proxima Nova"/>
              <a:sym typeface="Proxima Nova"/>
            </a:endParaRPr>
          </a:p>
          <a:p>
            <a:pPr indent="0" lvl="0" marL="0" marR="0" rtl="0" algn="l">
              <a:lnSpc>
                <a:spcPct val="115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Campaign KPIs</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 E’s main measures of success were:</a:t>
            </a:r>
            <a:endParaRPr b="0" i="0" sz="1300" u="none" cap="none" strike="noStrike">
              <a:solidFill>
                <a:srgbClr val="2D3E50"/>
              </a:solidFill>
              <a:latin typeface="Avenir"/>
              <a:ea typeface="Avenir"/>
              <a:cs typeface="Avenir"/>
              <a:sym typeface="Avenir"/>
            </a:endParaRPr>
          </a:p>
        </p:txBody>
      </p:sp>
      <p:sp>
        <p:nvSpPr>
          <p:cNvPr id="545" name="Google Shape;545;p53"/>
          <p:cNvSpPr txBox="1"/>
          <p:nvPr/>
        </p:nvSpPr>
        <p:spPr>
          <a:xfrm>
            <a:off x="3400425" y="41195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Operational cost per conversion</a:t>
            </a:r>
            <a:endParaRPr b="1" i="0" sz="1400" u="none" cap="none" strike="noStrike">
              <a:solidFill>
                <a:srgbClr val="2D3E50"/>
              </a:solidFill>
              <a:latin typeface="Proxima Nova"/>
              <a:ea typeface="Proxima Nova"/>
              <a:cs typeface="Proxima Nova"/>
              <a:sym typeface="Proxima Nova"/>
            </a:endParaRPr>
          </a:p>
        </p:txBody>
      </p:sp>
      <p:sp>
        <p:nvSpPr>
          <p:cNvPr id="546" name="Google Shape;546;p53"/>
          <p:cNvSpPr txBox="1"/>
          <p:nvPr/>
        </p:nvSpPr>
        <p:spPr>
          <a:xfrm>
            <a:off x="5838300" y="4119543"/>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Likes</a:t>
            </a:r>
            <a:endParaRPr b="1" i="0" sz="1400" u="none" cap="none" strike="noStrike">
              <a:solidFill>
                <a:srgbClr val="2D3E50"/>
              </a:solidFill>
              <a:latin typeface="Proxima Nova"/>
              <a:ea typeface="Proxima Nova"/>
              <a:cs typeface="Proxima Nova"/>
              <a:sym typeface="Proxima Nova"/>
            </a:endParaRPr>
          </a:p>
        </p:txBody>
      </p:sp>
      <p:sp>
        <p:nvSpPr>
          <p:cNvPr id="547" name="Google Shape;547;p53"/>
          <p:cNvSpPr txBox="1"/>
          <p:nvPr/>
        </p:nvSpPr>
        <p:spPr>
          <a:xfrm>
            <a:off x="7961600" y="4119550"/>
            <a:ext cx="17244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Conversion rate </a:t>
            </a:r>
            <a:br>
              <a:rPr b="1" i="0" lang="en" sz="1400" u="none" cap="none" strike="noStrike">
                <a:solidFill>
                  <a:srgbClr val="2D3E50"/>
                </a:solidFill>
                <a:latin typeface="Proxima Nova"/>
                <a:ea typeface="Proxima Nova"/>
                <a:cs typeface="Proxima Nova"/>
                <a:sym typeface="Proxima Nova"/>
              </a:rPr>
            </a:br>
            <a:r>
              <a:rPr b="1" i="0" lang="en" sz="1400" u="none" cap="none" strike="noStrike">
                <a:solidFill>
                  <a:srgbClr val="2D3E50"/>
                </a:solidFill>
                <a:latin typeface="Proxima Nova"/>
                <a:ea typeface="Proxima Nova"/>
                <a:cs typeface="Proxima Nova"/>
                <a:sym typeface="Proxima Nova"/>
              </a:rPr>
              <a:t>on UGC-enhanced pages</a:t>
            </a:r>
            <a:endParaRPr b="1" i="0" sz="1400" u="none" cap="none" strike="noStrike">
              <a:solidFill>
                <a:srgbClr val="2D3E50"/>
              </a:solidFill>
              <a:latin typeface="Proxima Nova"/>
              <a:ea typeface="Proxima Nova"/>
              <a:cs typeface="Proxima Nova"/>
              <a:sym typeface="Proxima Nova"/>
            </a:endParaRPr>
          </a:p>
        </p:txBody>
      </p:sp>
      <p:sp>
        <p:nvSpPr>
          <p:cNvPr id="548" name="Google Shape;548;p53"/>
          <p:cNvSpPr txBox="1"/>
          <p:nvPr/>
        </p:nvSpPr>
        <p:spPr>
          <a:xfrm>
            <a:off x="3400425" y="5033796"/>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Shares</a:t>
            </a:r>
            <a:endParaRPr b="1" i="0" sz="1400" u="none" cap="none" strike="noStrike">
              <a:solidFill>
                <a:srgbClr val="2D3E50"/>
              </a:solidFill>
              <a:latin typeface="Proxima Nova"/>
              <a:ea typeface="Proxima Nova"/>
              <a:cs typeface="Proxima Nova"/>
              <a:sym typeface="Proxima Nova"/>
            </a:endParaRPr>
          </a:p>
        </p:txBody>
      </p:sp>
      <p:sp>
        <p:nvSpPr>
          <p:cNvPr id="549" name="Google Shape;549;p53"/>
          <p:cNvSpPr txBox="1"/>
          <p:nvPr/>
        </p:nvSpPr>
        <p:spPr>
          <a:xfrm>
            <a:off x="5838300" y="5033796"/>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Reach</a:t>
            </a:r>
            <a:endParaRPr b="1" i="0" sz="1400" u="none" cap="none" strike="noStrike">
              <a:solidFill>
                <a:srgbClr val="2D3E50"/>
              </a:solidFill>
              <a:latin typeface="Proxima Nova"/>
              <a:ea typeface="Proxima Nova"/>
              <a:cs typeface="Proxima Nova"/>
              <a:sym typeface="Proxima Nova"/>
            </a:endParaRPr>
          </a:p>
        </p:txBody>
      </p:sp>
      <p:pic>
        <p:nvPicPr>
          <p:cNvPr id="550" name="Google Shape;550;p53"/>
          <p:cNvPicPr preferRelativeResize="0"/>
          <p:nvPr/>
        </p:nvPicPr>
        <p:blipFill rotWithShape="1">
          <a:blip r:embed="rId5">
            <a:alphaModFix/>
          </a:blip>
          <a:srcRect b="0" l="0" r="0" t="0"/>
          <a:stretch/>
        </p:blipFill>
        <p:spPr>
          <a:xfrm>
            <a:off x="2582050" y="4235100"/>
            <a:ext cx="511200" cy="511200"/>
          </a:xfrm>
          <a:prstGeom prst="ellipse">
            <a:avLst/>
          </a:prstGeom>
          <a:noFill/>
          <a:ln>
            <a:noFill/>
          </a:ln>
        </p:spPr>
      </p:pic>
      <p:pic>
        <p:nvPicPr>
          <p:cNvPr id="551" name="Google Shape;551;p53"/>
          <p:cNvPicPr preferRelativeResize="0"/>
          <p:nvPr/>
        </p:nvPicPr>
        <p:blipFill rotWithShape="1">
          <a:blip r:embed="rId6">
            <a:alphaModFix/>
          </a:blip>
          <a:srcRect b="0" l="19" r="19" t="0"/>
          <a:stretch/>
        </p:blipFill>
        <p:spPr>
          <a:xfrm>
            <a:off x="7293825" y="4169375"/>
            <a:ext cx="531001" cy="530977"/>
          </a:xfrm>
          <a:prstGeom prst="rect">
            <a:avLst/>
          </a:prstGeom>
          <a:noFill/>
          <a:ln>
            <a:noFill/>
          </a:ln>
        </p:spPr>
      </p:pic>
      <p:pic>
        <p:nvPicPr>
          <p:cNvPr id="552" name="Google Shape;552;p53"/>
          <p:cNvPicPr preferRelativeResize="0"/>
          <p:nvPr/>
        </p:nvPicPr>
        <p:blipFill rotWithShape="1">
          <a:blip r:embed="rId7">
            <a:alphaModFix/>
          </a:blip>
          <a:srcRect b="0" l="19" r="28" t="0"/>
          <a:stretch/>
        </p:blipFill>
        <p:spPr>
          <a:xfrm>
            <a:off x="5023426" y="5064924"/>
            <a:ext cx="588600" cy="588600"/>
          </a:xfrm>
          <a:prstGeom prst="ellipse">
            <a:avLst/>
          </a:prstGeom>
          <a:noFill/>
          <a:ln>
            <a:noFill/>
          </a:ln>
        </p:spPr>
      </p:pic>
      <p:sp>
        <p:nvSpPr>
          <p:cNvPr id="553" name="Google Shape;553;p53"/>
          <p:cNvSpPr txBox="1"/>
          <p:nvPr/>
        </p:nvSpPr>
        <p:spPr>
          <a:xfrm>
            <a:off x="8066125" y="5033796"/>
            <a:ext cx="13443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Comments</a:t>
            </a:r>
            <a:endParaRPr b="1" i="0" sz="1400" u="none" cap="none" strike="noStrike">
              <a:solidFill>
                <a:srgbClr val="2D3E50"/>
              </a:solidFill>
              <a:latin typeface="Proxima Nova"/>
              <a:ea typeface="Proxima Nova"/>
              <a:cs typeface="Proxima Nova"/>
              <a:sym typeface="Proxima Nova"/>
            </a:endParaRPr>
          </a:p>
        </p:txBody>
      </p:sp>
      <p:pic>
        <p:nvPicPr>
          <p:cNvPr id="554" name="Google Shape;554;p53"/>
          <p:cNvPicPr preferRelativeResize="0"/>
          <p:nvPr/>
        </p:nvPicPr>
        <p:blipFill rotWithShape="1">
          <a:blip r:embed="rId8">
            <a:alphaModFix/>
          </a:blip>
          <a:srcRect b="0" l="0" r="0" t="0"/>
          <a:stretch/>
        </p:blipFill>
        <p:spPr>
          <a:xfrm>
            <a:off x="7320475" y="5073585"/>
            <a:ext cx="543900" cy="543900"/>
          </a:xfrm>
          <a:prstGeom prst="ellipse">
            <a:avLst/>
          </a:prstGeom>
          <a:noFill/>
          <a:ln>
            <a:noFill/>
          </a:ln>
        </p:spPr>
      </p:pic>
      <p:pic>
        <p:nvPicPr>
          <p:cNvPr id="555" name="Google Shape;555;p53"/>
          <p:cNvPicPr preferRelativeResize="0"/>
          <p:nvPr/>
        </p:nvPicPr>
        <p:blipFill rotWithShape="1">
          <a:blip r:embed="rId9">
            <a:alphaModFix/>
          </a:blip>
          <a:srcRect b="-3128" l="0" r="0" t="3130"/>
          <a:stretch/>
        </p:blipFill>
        <p:spPr>
          <a:xfrm>
            <a:off x="5140287" y="4251746"/>
            <a:ext cx="448625" cy="448604"/>
          </a:xfrm>
          <a:prstGeom prst="rect">
            <a:avLst/>
          </a:prstGeom>
          <a:noFill/>
          <a:ln>
            <a:noFill/>
          </a:ln>
        </p:spPr>
      </p:pic>
      <p:pic>
        <p:nvPicPr>
          <p:cNvPr id="556" name="Google Shape;556;p53"/>
          <p:cNvPicPr preferRelativeResize="0"/>
          <p:nvPr/>
        </p:nvPicPr>
        <p:blipFill rotWithShape="1">
          <a:blip r:embed="rId10">
            <a:alphaModFix/>
          </a:blip>
          <a:srcRect b="0" l="0" r="0" t="0"/>
          <a:stretch/>
        </p:blipFill>
        <p:spPr>
          <a:xfrm>
            <a:off x="2563025" y="5073585"/>
            <a:ext cx="543900" cy="543900"/>
          </a:xfrm>
          <a:prstGeom prst="ellipse">
            <a:avLst/>
          </a:prstGeom>
          <a:noFill/>
          <a:ln>
            <a:noFill/>
          </a:ln>
        </p:spPr>
      </p:pic>
      <p:pic>
        <p:nvPicPr>
          <p:cNvPr id="557" name="Google Shape;557;p53">
            <a:hlinkClick r:id="rId11"/>
          </p:cNvPr>
          <p:cNvPicPr preferRelativeResize="0"/>
          <p:nvPr/>
        </p:nvPicPr>
        <p:blipFill rotWithShape="1">
          <a:blip r:embed="rId12">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pic>
        <p:nvPicPr>
          <p:cNvPr id="562" name="Google Shape;562;p54"/>
          <p:cNvPicPr preferRelativeResize="0"/>
          <p:nvPr/>
        </p:nvPicPr>
        <p:blipFill rotWithShape="1">
          <a:blip r:embed="rId3">
            <a:alphaModFix amt="30000"/>
          </a:blip>
          <a:srcRect b="0" l="0" r="0" t="0"/>
          <a:stretch/>
        </p:blipFill>
        <p:spPr>
          <a:xfrm>
            <a:off x="7261226" y="1743226"/>
            <a:ext cx="2097100" cy="2022551"/>
          </a:xfrm>
          <a:prstGeom prst="rect">
            <a:avLst/>
          </a:prstGeom>
          <a:noFill/>
          <a:ln>
            <a:noFill/>
          </a:ln>
        </p:spPr>
      </p:pic>
      <p:pic>
        <p:nvPicPr>
          <p:cNvPr id="563" name="Google Shape;563;p54"/>
          <p:cNvPicPr preferRelativeResize="0"/>
          <p:nvPr/>
        </p:nvPicPr>
        <p:blipFill rotWithShape="1">
          <a:blip r:embed="rId4">
            <a:alphaModFix amt="10000"/>
          </a:blip>
          <a:srcRect b="-6069" l="-59865" r="35765" t="-8686"/>
          <a:stretch/>
        </p:blipFill>
        <p:spPr>
          <a:xfrm>
            <a:off x="-6505525" y="-1188375"/>
            <a:ext cx="10637100" cy="10637100"/>
          </a:xfrm>
          <a:prstGeom prst="donut">
            <a:avLst>
              <a:gd fmla="val 19423" name="adj"/>
            </a:avLst>
          </a:prstGeom>
          <a:noFill/>
          <a:ln>
            <a:noFill/>
          </a:ln>
        </p:spPr>
      </p:pic>
      <p:cxnSp>
        <p:nvCxnSpPr>
          <p:cNvPr id="564" name="Google Shape;564;p5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65" name="Google Shape;565;p54"/>
          <p:cNvSpPr txBox="1"/>
          <p:nvPr/>
        </p:nvSpPr>
        <p:spPr>
          <a:xfrm>
            <a:off x="2475200" y="1061593"/>
            <a:ext cx="6936300" cy="941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Reviewing the benefits and value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20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Benefits of a content curation model</a:t>
            </a:r>
            <a:endParaRPr b="0" i="0" sz="1300" u="none" cap="none" strike="noStrike">
              <a:solidFill>
                <a:srgbClr val="2D3E50"/>
              </a:solidFill>
              <a:latin typeface="Avenir"/>
              <a:ea typeface="Avenir"/>
              <a:cs typeface="Avenir"/>
              <a:sym typeface="Avenir"/>
            </a:endParaRPr>
          </a:p>
        </p:txBody>
      </p:sp>
      <p:sp>
        <p:nvSpPr>
          <p:cNvPr id="566" name="Google Shape;566;p54"/>
          <p:cNvSpPr txBox="1"/>
          <p:nvPr/>
        </p:nvSpPr>
        <p:spPr>
          <a:xfrm>
            <a:off x="2473894" y="2280800"/>
            <a:ext cx="3516300" cy="2308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5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 E was able to run continual social media advertising campaigns with quality, impactful imagery. This meant that not only could they show the odd recognizable name and face, they could also show online shoppers how the products look on real people in natural, beautiful settings.</a:t>
            </a:r>
            <a:endParaRPr b="0" i="0" sz="1300" u="none" cap="none" strike="noStrike">
              <a:solidFill>
                <a:srgbClr val="2D3E50"/>
              </a:solidFill>
              <a:latin typeface="Avenir"/>
              <a:ea typeface="Avenir"/>
              <a:cs typeface="Avenir"/>
              <a:sym typeface="Avenir"/>
            </a:endParaRPr>
          </a:p>
        </p:txBody>
      </p:sp>
      <p:pic>
        <p:nvPicPr>
          <p:cNvPr id="567" name="Google Shape;567;p54"/>
          <p:cNvPicPr preferRelativeResize="0"/>
          <p:nvPr/>
        </p:nvPicPr>
        <p:blipFill rotWithShape="1">
          <a:blip r:embed="rId5">
            <a:alphaModFix/>
          </a:blip>
          <a:srcRect b="0" l="0" r="0" t="0"/>
          <a:stretch/>
        </p:blipFill>
        <p:spPr>
          <a:xfrm>
            <a:off x="6671425" y="2450200"/>
            <a:ext cx="2327724" cy="1909750"/>
          </a:xfrm>
          <a:prstGeom prst="rect">
            <a:avLst/>
          </a:prstGeom>
          <a:noFill/>
          <a:ln>
            <a:noFill/>
          </a:ln>
        </p:spPr>
      </p:pic>
      <p:pic>
        <p:nvPicPr>
          <p:cNvPr id="568" name="Google Shape;568;p54"/>
          <p:cNvPicPr preferRelativeResize="0"/>
          <p:nvPr/>
        </p:nvPicPr>
        <p:blipFill rotWithShape="1">
          <a:blip r:embed="rId6">
            <a:alphaModFix/>
          </a:blip>
          <a:srcRect b="26932" l="5729" r="85937" t="18034"/>
          <a:stretch/>
        </p:blipFill>
        <p:spPr>
          <a:xfrm>
            <a:off x="9587937" y="7256250"/>
            <a:ext cx="145026" cy="359526"/>
          </a:xfrm>
          <a:prstGeom prst="rect">
            <a:avLst/>
          </a:prstGeom>
          <a:noFill/>
          <a:ln>
            <a:noFill/>
          </a:ln>
        </p:spPr>
      </p:pic>
      <p:sp>
        <p:nvSpPr>
          <p:cNvPr id="569" name="Google Shape;569;p5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570" name="Google Shape;570;p5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rgbClr val="2D3E50"/>
                </a:solidFill>
                <a:latin typeface="Proxima Nova"/>
                <a:ea typeface="Proxima Nova"/>
                <a:cs typeface="Proxima Nova"/>
                <a:sym typeface="Proxima Nova"/>
              </a:rPr>
              <a:t>5 influencer programs   |   </a:t>
            </a:r>
            <a:r>
              <a:rPr b="1" i="0" lang="en" sz="1400" u="none" cap="none" strike="noStrike">
                <a:solidFill>
                  <a:srgbClr val="E40046"/>
                </a:solidFill>
                <a:latin typeface="Proxima Nova"/>
                <a:ea typeface="Proxima Nova"/>
                <a:cs typeface="Proxima Nova"/>
                <a:sym typeface="Proxima Nova"/>
              </a:rPr>
              <a:t>CONTENT CREATION</a:t>
            </a:r>
            <a:endParaRPr b="1" i="0" sz="1400" u="none" cap="none" strike="noStrike">
              <a:solidFill>
                <a:srgbClr val="E40046"/>
              </a:solidFill>
              <a:latin typeface="Proxima Nova"/>
              <a:ea typeface="Proxima Nova"/>
              <a:cs typeface="Proxima Nova"/>
              <a:sym typeface="Proxima Nova"/>
            </a:endParaRPr>
          </a:p>
        </p:txBody>
      </p:sp>
      <p:sp>
        <p:nvSpPr>
          <p:cNvPr id="571" name="Google Shape;571;p54"/>
          <p:cNvSpPr txBox="1"/>
          <p:nvPr/>
        </p:nvSpPr>
        <p:spPr>
          <a:xfrm>
            <a:off x="2475200" y="4469914"/>
            <a:ext cx="6936300" cy="2679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Key outcomes and value return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ability to engage quality content creators at scale and automate the relationship management helped Brand E to continually build a bank of creative and authentic content that builds trust and engagement with their target audience.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500"/>
              </a:spcBef>
              <a:spcAft>
                <a:spcPts val="15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additional value of using micro and nano influencers helped them reduce their cost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creative production by 60% and improve the engagement they received on their owned and operated social account.</a:t>
            </a:r>
            <a:endParaRPr b="1" i="0" sz="1600" u="none" cap="none" strike="noStrike">
              <a:solidFill>
                <a:srgbClr val="E40046"/>
              </a:solidFill>
              <a:latin typeface="Proxima Nova"/>
              <a:ea typeface="Proxima Nova"/>
              <a:cs typeface="Proxima Nova"/>
              <a:sym typeface="Proxima Nova"/>
            </a:endParaRPr>
          </a:p>
        </p:txBody>
      </p:sp>
      <p:pic>
        <p:nvPicPr>
          <p:cNvPr id="572" name="Google Shape;572;p54">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55"/>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Key takeaways</a:t>
            </a:r>
            <a:endParaRPr b="0" i="0" sz="1200" u="none" cap="none" strike="noStrike">
              <a:solidFill>
                <a:srgbClr val="2D3E50"/>
              </a:solidFill>
              <a:latin typeface="Avenir"/>
              <a:ea typeface="Avenir"/>
              <a:cs typeface="Avenir"/>
              <a:sym typeface="Avenir"/>
            </a:endParaRPr>
          </a:p>
        </p:txBody>
      </p:sp>
      <p:sp>
        <p:nvSpPr>
          <p:cNvPr id="578" name="Google Shape;578;p55"/>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5</a:t>
            </a:r>
            <a:endParaRPr b="1" i="0" sz="1300" u="none" cap="none" strike="noStrike">
              <a:solidFill>
                <a:srgbClr val="DF2F4D"/>
              </a:solidFill>
              <a:latin typeface="Proxima Nova"/>
              <a:ea typeface="Proxima Nova"/>
              <a:cs typeface="Proxima Nova"/>
              <a:sym typeface="Proxima Nova"/>
            </a:endParaRPr>
          </a:p>
        </p:txBody>
      </p:sp>
      <p:sp>
        <p:nvSpPr>
          <p:cNvPr id="579" name="Google Shape;579;p55"/>
          <p:cNvSpPr txBox="1"/>
          <p:nvPr/>
        </p:nvSpPr>
        <p:spPr>
          <a:xfrm>
            <a:off x="582075" y="1995400"/>
            <a:ext cx="4158000" cy="4505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Each one of these five campaign types takes a different approach depending on the particular goals of the individual business. By understanding the end result they want to achieve, each brand has been able to find influencers that can meet the metrics they need to get them there.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5000"/>
              </a:lnSpc>
              <a:spcBef>
                <a:spcPts val="100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Influencer campaigns are not “whatever floats your boat,”</a:t>
            </a:r>
            <a:br>
              <a:rPr b="1" i="0" lang="en" sz="2000" u="none" cap="none" strike="noStrike">
                <a:solidFill>
                  <a:srgbClr val="2D3E50"/>
                </a:solidFill>
                <a:latin typeface="Proxima Nova"/>
                <a:ea typeface="Proxima Nova"/>
                <a:cs typeface="Proxima Nova"/>
                <a:sym typeface="Proxima Nova"/>
              </a:rPr>
            </a:br>
            <a:r>
              <a:rPr b="1" i="0" lang="en" sz="2000" u="none" cap="none" strike="noStrike">
                <a:solidFill>
                  <a:srgbClr val="2D3E50"/>
                </a:solidFill>
                <a:latin typeface="Proxima Nova"/>
                <a:ea typeface="Proxima Nova"/>
                <a:cs typeface="Proxima Nova"/>
                <a:sym typeface="Proxima Nova"/>
              </a:rPr>
              <a:t>but they can vary depending</a:t>
            </a:r>
            <a:br>
              <a:rPr b="1" i="0" lang="en" sz="2000" u="none" cap="none" strike="noStrike">
                <a:solidFill>
                  <a:srgbClr val="2D3E50"/>
                </a:solidFill>
                <a:latin typeface="Proxima Nova"/>
                <a:ea typeface="Proxima Nova"/>
                <a:cs typeface="Proxima Nova"/>
                <a:sym typeface="Proxima Nova"/>
              </a:rPr>
            </a:br>
            <a:r>
              <a:rPr b="1" i="0" lang="en" sz="2000" u="none" cap="none" strike="noStrike">
                <a:solidFill>
                  <a:srgbClr val="2D3E50"/>
                </a:solidFill>
                <a:latin typeface="Proxima Nova"/>
                <a:ea typeface="Proxima Nova"/>
                <a:cs typeface="Proxima Nova"/>
                <a:sym typeface="Proxima Nova"/>
              </a:rPr>
              <a:t>on what you want to </a:t>
            </a:r>
            <a:br>
              <a:rPr b="1" i="0" lang="en" sz="2000" u="none" cap="none" strike="noStrike">
                <a:solidFill>
                  <a:srgbClr val="2D3E50"/>
                </a:solidFill>
                <a:latin typeface="Proxima Nova"/>
                <a:ea typeface="Proxima Nova"/>
                <a:cs typeface="Proxima Nova"/>
                <a:sym typeface="Proxima Nova"/>
              </a:rPr>
            </a:br>
            <a:r>
              <a:rPr b="1" i="0" lang="en" sz="2000" u="none" cap="none" strike="noStrike">
                <a:solidFill>
                  <a:srgbClr val="2D3E50"/>
                </a:solidFill>
                <a:latin typeface="Proxima Nova"/>
                <a:ea typeface="Proxima Nova"/>
                <a:cs typeface="Proxima Nova"/>
                <a:sym typeface="Proxima Nova"/>
              </a:rPr>
              <a:t>accomplish—there are</a:t>
            </a:r>
            <a:br>
              <a:rPr b="1" i="0" lang="en" sz="2000" u="none" cap="none" strike="noStrike">
                <a:solidFill>
                  <a:srgbClr val="2D3E50"/>
                </a:solidFill>
                <a:latin typeface="Proxima Nova"/>
                <a:ea typeface="Proxima Nova"/>
                <a:cs typeface="Proxima Nova"/>
                <a:sym typeface="Proxima Nova"/>
              </a:rPr>
            </a:br>
            <a:r>
              <a:rPr b="1" i="0" lang="en" sz="2000" u="none" cap="none" strike="noStrike">
                <a:solidFill>
                  <a:srgbClr val="2D3E50"/>
                </a:solidFill>
                <a:latin typeface="Proxima Nova"/>
                <a:ea typeface="Proxima Nova"/>
                <a:cs typeface="Proxima Nova"/>
                <a:sym typeface="Proxima Nova"/>
              </a:rPr>
              <a:t>different strokes for different folks. </a:t>
            </a:r>
            <a:endParaRPr b="0" i="0" sz="1300" u="none" cap="none" strike="noStrike">
              <a:solidFill>
                <a:srgbClr val="2D3E50"/>
              </a:solidFill>
              <a:latin typeface="Avenir"/>
              <a:ea typeface="Avenir"/>
              <a:cs typeface="Avenir"/>
              <a:sym typeface="Avenir"/>
            </a:endParaRPr>
          </a:p>
        </p:txBody>
      </p:sp>
      <p:pic>
        <p:nvPicPr>
          <p:cNvPr id="580" name="Google Shape;580;p55"/>
          <p:cNvPicPr preferRelativeResize="0"/>
          <p:nvPr/>
        </p:nvPicPr>
        <p:blipFill rotWithShape="1">
          <a:blip r:embed="rId3">
            <a:alphaModFix/>
          </a:blip>
          <a:srcRect b="-37777" l="13809" r="9000" t="547"/>
          <a:stretch/>
        </p:blipFill>
        <p:spPr>
          <a:xfrm>
            <a:off x="4474680" y="2927269"/>
            <a:ext cx="6705300" cy="6705300"/>
          </a:xfrm>
          <a:prstGeom prst="ellipse">
            <a:avLst/>
          </a:prstGeom>
          <a:noFill/>
          <a:ln>
            <a:noFill/>
          </a:ln>
        </p:spPr>
      </p:pic>
      <p:pic>
        <p:nvPicPr>
          <p:cNvPr id="581" name="Google Shape;581;p55">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graphicFrame>
        <p:nvGraphicFramePr>
          <p:cNvPr id="586" name="Google Shape;586;p56"/>
          <p:cNvGraphicFramePr/>
          <p:nvPr/>
        </p:nvGraphicFramePr>
        <p:xfrm>
          <a:off x="677100" y="749223"/>
          <a:ext cx="3000000" cy="3000000"/>
        </p:xfrm>
        <a:graphic>
          <a:graphicData uri="http://schemas.openxmlformats.org/drawingml/2006/table">
            <a:tbl>
              <a:tblPr>
                <a:noFill/>
                <a:tableStyleId>{DB1ACD48-1F92-4447-A3D5-38AE1632F59F}</a:tableStyleId>
              </a:tblPr>
              <a:tblGrid>
                <a:gridCol w="1455600"/>
                <a:gridCol w="1455600"/>
                <a:gridCol w="1455600"/>
                <a:gridCol w="1455600"/>
                <a:gridCol w="1455600"/>
                <a:gridCol w="1455600"/>
              </a:tblGrid>
              <a:tr h="787375">
                <a:tc gridSpan="6">
                  <a:txBody>
                    <a:bodyPr/>
                    <a:lstStyle/>
                    <a:p>
                      <a:pPr indent="0" lvl="0" marL="0" marR="0" rtl="0" algn="ctr">
                        <a:lnSpc>
                          <a:spcPct val="130000"/>
                        </a:lnSpc>
                        <a:spcBef>
                          <a:spcPts val="0"/>
                        </a:spcBef>
                        <a:spcAft>
                          <a:spcPts val="0"/>
                        </a:spcAft>
                        <a:buClr>
                          <a:schemeClr val="dk1"/>
                        </a:buClr>
                        <a:buSzPts val="1100"/>
                        <a:buFont typeface="Arial"/>
                        <a:buNone/>
                      </a:pPr>
                      <a:r>
                        <a:rPr b="1" lang="en" sz="1600" u="none" cap="none" strike="noStrike">
                          <a:solidFill>
                            <a:srgbClr val="E40046"/>
                          </a:solidFill>
                          <a:latin typeface="Proxima Nova"/>
                          <a:ea typeface="Proxima Nova"/>
                          <a:cs typeface="Proxima Nova"/>
                          <a:sym typeface="Proxima Nova"/>
                        </a:rPr>
                        <a:t>Key elements of the five influencer campaigns</a:t>
                      </a:r>
                      <a:endParaRPr b="1" sz="1600" u="none" cap="none" strike="noStrike">
                        <a:solidFill>
                          <a:srgbClr val="E40046"/>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alpha val="0"/>
                        </a:srgbClr>
                      </a:solidFill>
                      <a:prstDash val="solid"/>
                      <a:round/>
                      <a:headEnd len="sm" w="sm" type="none"/>
                      <a:tailEnd len="sm" w="sm" type="none"/>
                    </a:lnB>
                  </a:tcPr>
                </a:tc>
                <a:tc hMerge="1"/>
                <a:tc hMerge="1"/>
                <a:tc hMerge="1"/>
                <a:tc hMerge="1"/>
                <a:tc hMerge="1"/>
              </a:tr>
              <a:tr h="547150">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Model</a:t>
                      </a:r>
                      <a:endParaRPr b="1" sz="1200" u="none" cap="none" strike="noStrike">
                        <a:solidFill>
                          <a:srgbClr val="FFFFFF"/>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EFEFEF">
                          <a:alpha val="0"/>
                        </a:srgbClr>
                      </a:solidFill>
                      <a:prstDash val="solid"/>
                      <a:round/>
                      <a:headEnd len="sm" w="sm" type="none"/>
                      <a:tailEnd len="sm" w="sm" type="none"/>
                    </a:lnT>
                    <a:lnB cap="flat" cmpd="sng" w="12700">
                      <a:solidFill>
                        <a:srgbClr val="000000">
                          <a:alpha val="0"/>
                        </a:srgbClr>
                      </a:solidFill>
                      <a:prstDash val="solid"/>
                      <a:round/>
                      <a:headEnd len="sm" w="sm" type="none"/>
                      <a:tailEnd len="sm" w="sm" type="none"/>
                    </a:lnB>
                    <a:solidFill>
                      <a:srgbClr val="2D3E50"/>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Brand </a:t>
                      </a:r>
                      <a:endParaRPr b="1" sz="1200" u="none" cap="none" strike="noStrike">
                        <a:solidFill>
                          <a:srgbClr val="FFFFFF"/>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examples</a:t>
                      </a:r>
                      <a:endParaRPr b="1" sz="1200" u="none" cap="none" strike="noStrike">
                        <a:solidFill>
                          <a:srgbClr val="FFFFFF"/>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F3F3F3">
                          <a:alpha val="0"/>
                        </a:srgbClr>
                      </a:solidFill>
                      <a:prstDash val="solid"/>
                      <a:round/>
                      <a:headEnd len="sm" w="sm" type="none"/>
                      <a:tailEnd len="sm" w="sm" type="none"/>
                    </a:lnT>
                    <a:lnB cap="flat" cmpd="sng" w="12700">
                      <a:solidFill>
                        <a:srgbClr val="000000">
                          <a:alpha val="0"/>
                        </a:srgbClr>
                      </a:solidFill>
                      <a:prstDash val="solid"/>
                      <a:round/>
                      <a:headEnd len="sm" w="sm" type="none"/>
                      <a:tailEnd len="sm" w="sm" type="none"/>
                    </a:lnB>
                    <a:solidFill>
                      <a:srgbClr val="2D3E50"/>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Business goal</a:t>
                      </a:r>
                      <a:endParaRPr b="1" sz="1200" u="none" cap="none" strike="noStrike">
                        <a:solidFill>
                          <a:srgbClr val="FFFFFF"/>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F3F3F3">
                          <a:alpha val="0"/>
                        </a:srgbClr>
                      </a:solidFill>
                      <a:prstDash val="solid"/>
                      <a:round/>
                      <a:headEnd len="sm" w="sm" type="none"/>
                      <a:tailEnd len="sm" w="sm" type="none"/>
                    </a:lnT>
                    <a:lnB cap="flat" cmpd="sng" w="12700">
                      <a:solidFill>
                        <a:srgbClr val="000000">
                          <a:alpha val="0"/>
                        </a:srgbClr>
                      </a:solidFill>
                      <a:prstDash val="solid"/>
                      <a:round/>
                      <a:headEnd len="sm" w="sm" type="none"/>
                      <a:tailEnd len="sm" w="sm" type="none"/>
                    </a:lnB>
                    <a:solidFill>
                      <a:srgbClr val="2D3E50"/>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Campaign objectives</a:t>
                      </a:r>
                      <a:endParaRPr b="1" sz="1200" u="none" cap="none" strike="noStrike">
                        <a:solidFill>
                          <a:srgbClr val="FFFFFF"/>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EFEFEF">
                          <a:alpha val="0"/>
                        </a:srgbClr>
                      </a:solidFill>
                      <a:prstDash val="solid"/>
                      <a:round/>
                      <a:headEnd len="sm" w="sm" type="none"/>
                      <a:tailEnd len="sm" w="sm" type="none"/>
                    </a:lnT>
                    <a:lnB cap="flat" cmpd="sng" w="12700">
                      <a:solidFill>
                        <a:srgbClr val="000000">
                          <a:alpha val="0"/>
                        </a:srgbClr>
                      </a:solidFill>
                      <a:prstDash val="solid"/>
                      <a:round/>
                      <a:headEnd len="sm" w="sm" type="none"/>
                      <a:tailEnd len="sm" w="sm" type="none"/>
                    </a:lnB>
                    <a:solidFill>
                      <a:srgbClr val="2D3E50"/>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Influencer criteria</a:t>
                      </a:r>
                      <a:endParaRPr b="1" sz="1200" u="none" cap="none" strike="noStrike">
                        <a:solidFill>
                          <a:srgbClr val="FFFFFF"/>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EFEFEF">
                          <a:alpha val="0"/>
                        </a:srgbClr>
                      </a:solidFill>
                      <a:prstDash val="solid"/>
                      <a:round/>
                      <a:headEnd len="sm" w="sm" type="none"/>
                      <a:tailEnd len="sm" w="sm" type="none"/>
                    </a:lnT>
                    <a:lnB cap="flat" cmpd="sng" w="12700">
                      <a:solidFill>
                        <a:srgbClr val="000000">
                          <a:alpha val="0"/>
                        </a:srgbClr>
                      </a:solidFill>
                      <a:prstDash val="solid"/>
                      <a:round/>
                      <a:headEnd len="sm" w="sm" type="none"/>
                      <a:tailEnd len="sm" w="sm" type="none"/>
                    </a:lnB>
                    <a:solidFill>
                      <a:srgbClr val="2D3E50"/>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solidFill>
                            <a:srgbClr val="FFFFFF"/>
                          </a:solidFill>
                          <a:latin typeface="Proxima Nova"/>
                          <a:ea typeface="Proxima Nova"/>
                          <a:cs typeface="Proxima Nova"/>
                          <a:sym typeface="Proxima Nova"/>
                        </a:rPr>
                        <a:t>Performance metrics</a:t>
                      </a:r>
                      <a:endParaRPr b="1" sz="1200" u="none" cap="none" strike="noStrike">
                        <a:solidFill>
                          <a:srgbClr val="FFFFFF"/>
                        </a:solidFill>
                        <a:latin typeface="Proxima Nova"/>
                        <a:ea typeface="Proxima Nova"/>
                        <a:cs typeface="Proxima Nova"/>
                        <a:sym typeface="Proxima Nova"/>
                      </a:endParaRPr>
                    </a:p>
                  </a:txBody>
                  <a:tcPr marT="63500" marB="63500" marR="63500" marL="63500" anchor="ctr">
                    <a:lnL cap="flat" cmpd="sng" w="12700">
                      <a:solidFill>
                        <a:srgbClr val="000000">
                          <a:alpha val="0"/>
                        </a:srgbClr>
                      </a:solidFill>
                      <a:prstDash val="solid"/>
                      <a:round/>
                      <a:headEnd len="sm" w="sm" type="none"/>
                      <a:tailEnd len="sm" w="sm" type="none"/>
                    </a:lnL>
                    <a:lnR cap="flat" cmpd="sng" w="12700">
                      <a:solidFill>
                        <a:srgbClr val="000000">
                          <a:alpha val="0"/>
                        </a:srgbClr>
                      </a:solidFill>
                      <a:prstDash val="solid"/>
                      <a:round/>
                      <a:headEnd len="sm" w="sm" type="none"/>
                      <a:tailEnd len="sm" w="sm" type="none"/>
                    </a:lnR>
                    <a:lnT cap="flat" cmpd="sng" w="12700">
                      <a:solidFill>
                        <a:srgbClr val="EFEFEF">
                          <a:alpha val="0"/>
                        </a:srgbClr>
                      </a:solidFill>
                      <a:prstDash val="solid"/>
                      <a:round/>
                      <a:headEnd len="sm" w="sm" type="none"/>
                      <a:tailEnd len="sm" w="sm" type="none"/>
                    </a:lnT>
                    <a:lnB cap="flat" cmpd="sng" w="12700">
                      <a:solidFill>
                        <a:srgbClr val="000000">
                          <a:alpha val="0"/>
                        </a:srgbClr>
                      </a:solidFill>
                      <a:prstDash val="solid"/>
                      <a:round/>
                      <a:headEnd len="sm" w="sm" type="none"/>
                      <a:tailEnd len="sm" w="sm" type="none"/>
                    </a:lnB>
                    <a:solidFill>
                      <a:srgbClr val="2D3E50"/>
                    </a:solidFill>
                  </a:tcPr>
                </a:tc>
              </a:tr>
              <a:tr h="1000625">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DF2F4D"/>
                          </a:solidFill>
                          <a:latin typeface="Proxima Nova"/>
                          <a:ea typeface="Proxima Nova"/>
                          <a:cs typeface="Proxima Nova"/>
                          <a:sym typeface="Proxima Nova"/>
                        </a:rPr>
                        <a:t>1.</a:t>
                      </a:r>
                      <a:r>
                        <a:rPr b="1" lang="en" sz="1100" u="none" cap="none" strike="noStrike">
                          <a:solidFill>
                            <a:srgbClr val="2D3E50"/>
                          </a:solidFill>
                          <a:latin typeface="Avenir"/>
                          <a:ea typeface="Avenir"/>
                          <a:cs typeface="Avenir"/>
                          <a:sym typeface="Avenir"/>
                        </a:rPr>
                        <a:t> </a:t>
                      </a:r>
                      <a:r>
                        <a:rPr b="1" lang="en" sz="1100" u="none" cap="none" strike="noStrike">
                          <a:solidFill>
                            <a:srgbClr val="DF2F4D"/>
                          </a:solidFill>
                          <a:latin typeface="Proxima Nova"/>
                          <a:ea typeface="Proxima Nova"/>
                          <a:cs typeface="Proxima Nova"/>
                          <a:sym typeface="Proxima Nova"/>
                        </a:rPr>
                        <a:t>Brand </a:t>
                      </a:r>
                      <a:br>
                        <a:rPr b="1" lang="en" sz="1100" u="none" cap="none" strike="noStrike">
                          <a:solidFill>
                            <a:srgbClr val="DF2F4D"/>
                          </a:solidFill>
                          <a:latin typeface="Proxima Nova"/>
                          <a:ea typeface="Proxima Nova"/>
                          <a:cs typeface="Proxima Nova"/>
                          <a:sym typeface="Proxima Nova"/>
                        </a:rPr>
                      </a:br>
                      <a:r>
                        <a:rPr b="1" lang="en" sz="1100" u="none" cap="none" strike="noStrike">
                          <a:solidFill>
                            <a:srgbClr val="DF2F4D"/>
                          </a:solidFill>
                          <a:latin typeface="Proxima Nova"/>
                          <a:ea typeface="Proxima Nova"/>
                          <a:cs typeface="Proxima Nova"/>
                          <a:sym typeface="Proxima Nova"/>
                        </a:rPr>
                        <a:t>awareness</a:t>
                      </a:r>
                      <a:endParaRPr b="1" sz="1100" u="none" cap="none" strike="noStrike">
                        <a:solidFill>
                          <a:srgbClr val="DF2F4D"/>
                        </a:solidFill>
                        <a:latin typeface="Proxima Nova"/>
                        <a:ea typeface="Proxima Nova"/>
                        <a:cs typeface="Proxima Nova"/>
                        <a:sym typeface="Proxima Nova"/>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2D3E50"/>
                          </a:solidFill>
                          <a:latin typeface="Avenir"/>
                          <a:ea typeface="Avenir"/>
                          <a:cs typeface="Avenir"/>
                          <a:sym typeface="Avenir"/>
                        </a:rPr>
                        <a:t>Home Decor</a:t>
                      </a:r>
                      <a:endParaRPr b="1" sz="1100" u="none" cap="none" strike="noStrike">
                        <a:solidFill>
                          <a:srgbClr val="2D3E50"/>
                        </a:solidFill>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Increase brand awareness + engagement on Instagram</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Brand awareness</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Large followings</a:t>
                      </a:r>
                      <a:br>
                        <a:rPr lang="en" sz="1100" u="none" cap="none" strike="noStrike">
                          <a:latin typeface="Avenir"/>
                          <a:ea typeface="Avenir"/>
                          <a:cs typeface="Avenir"/>
                          <a:sym typeface="Avenir"/>
                        </a:rPr>
                      </a:br>
                      <a:r>
                        <a:rPr lang="en" sz="1100" u="none" cap="none" strike="noStrike">
                          <a:latin typeface="Avenir"/>
                          <a:ea typeface="Avenir"/>
                          <a:cs typeface="Avenir"/>
                          <a:sym typeface="Avenir"/>
                        </a:rPr>
                        <a:t>High engagement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Reach </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Engagement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000000">
                          <a:alpha val="0"/>
                        </a:srgbClr>
                      </a:solidFill>
                      <a:prstDash val="solid"/>
                      <a:round/>
                      <a:headEnd len="sm" w="sm" type="none"/>
                      <a:tailEnd len="sm" w="sm" type="none"/>
                    </a:lnT>
                    <a:lnB cap="flat" cmpd="sng" w="12700">
                      <a:solidFill>
                        <a:srgbClr val="EFEFEF"/>
                      </a:solidFill>
                      <a:prstDash val="solid"/>
                      <a:round/>
                      <a:headEnd len="sm" w="sm" type="none"/>
                      <a:tailEnd len="sm" w="sm" type="none"/>
                    </a:lnB>
                  </a:tcPr>
                </a:tc>
              </a:tr>
              <a:tr h="851250">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DF2F4D"/>
                          </a:solidFill>
                          <a:latin typeface="Proxima Nova"/>
                          <a:ea typeface="Proxima Nova"/>
                          <a:cs typeface="Proxima Nova"/>
                          <a:sym typeface="Proxima Nova"/>
                        </a:rPr>
                        <a:t>2. Performance</a:t>
                      </a:r>
                      <a:endParaRPr b="1" sz="1100" u="none" cap="none" strike="noStrike">
                        <a:solidFill>
                          <a:srgbClr val="DF2F4D"/>
                        </a:solidFill>
                        <a:latin typeface="Proxima Nova"/>
                        <a:ea typeface="Proxima Nova"/>
                        <a:cs typeface="Proxima Nova"/>
                        <a:sym typeface="Proxima Nova"/>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2D3E50"/>
                          </a:solidFill>
                          <a:latin typeface="Avenir"/>
                          <a:ea typeface="Avenir"/>
                          <a:cs typeface="Avenir"/>
                          <a:sym typeface="Avenir"/>
                        </a:rPr>
                        <a:t>Personal Styling</a:t>
                      </a:r>
                      <a:endParaRPr b="1" sz="1100" u="none" cap="none" strike="noStrike">
                        <a:solidFill>
                          <a:srgbClr val="2D3E50"/>
                        </a:solidFill>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Reduce spend and only pay based on results</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Sales and demand</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Engagement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Revenue</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Engagement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r>
              <a:tr h="1003900">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DF2F4D"/>
                          </a:solidFill>
                          <a:latin typeface="Proxima Nova"/>
                          <a:ea typeface="Proxima Nova"/>
                          <a:cs typeface="Proxima Nova"/>
                          <a:sym typeface="Proxima Nova"/>
                        </a:rPr>
                        <a:t>3. Affiliate </a:t>
                      </a:r>
                      <a:br>
                        <a:rPr b="1" lang="en" sz="1100" u="none" cap="none" strike="noStrike">
                          <a:solidFill>
                            <a:srgbClr val="DF2F4D"/>
                          </a:solidFill>
                          <a:latin typeface="Proxima Nova"/>
                          <a:ea typeface="Proxima Nova"/>
                          <a:cs typeface="Proxima Nova"/>
                          <a:sym typeface="Proxima Nova"/>
                        </a:rPr>
                      </a:br>
                      <a:r>
                        <a:rPr b="1" lang="en" sz="1100" u="none" cap="none" strike="noStrike">
                          <a:solidFill>
                            <a:srgbClr val="DF2F4D"/>
                          </a:solidFill>
                          <a:latin typeface="Proxima Nova"/>
                          <a:ea typeface="Proxima Nova"/>
                          <a:cs typeface="Proxima Nova"/>
                          <a:sym typeface="Proxima Nova"/>
                        </a:rPr>
                        <a:t>network</a:t>
                      </a:r>
                      <a:endParaRPr b="1" sz="1100" u="none" cap="none" strike="noStrike">
                        <a:solidFill>
                          <a:srgbClr val="DF2F4D"/>
                        </a:solidFill>
                        <a:latin typeface="Proxima Nova"/>
                        <a:ea typeface="Proxima Nova"/>
                        <a:cs typeface="Proxima Nova"/>
                        <a:sym typeface="Proxima Nova"/>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2D3E50"/>
                          </a:solidFill>
                          <a:latin typeface="Avenir"/>
                          <a:ea typeface="Avenir"/>
                          <a:cs typeface="Avenir"/>
                          <a:sym typeface="Avenir"/>
                        </a:rPr>
                        <a:t>Furniture</a:t>
                      </a:r>
                      <a:endParaRPr b="1" sz="1100" u="none" cap="none" strike="noStrike">
                        <a:solidFill>
                          <a:srgbClr val="2D3E50"/>
                        </a:solidFill>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Scale up, improve effectiveness, and </a:t>
                      </a:r>
                      <a:br>
                        <a:rPr lang="en" sz="1100" u="none" cap="none" strike="noStrike">
                          <a:latin typeface="Avenir"/>
                          <a:ea typeface="Avenir"/>
                          <a:cs typeface="Avenir"/>
                          <a:sym typeface="Avenir"/>
                        </a:rPr>
                      </a:br>
                      <a:r>
                        <a:rPr lang="en" sz="1100" u="none" cap="none" strike="noStrike">
                          <a:latin typeface="Avenir"/>
                          <a:ea typeface="Avenir"/>
                          <a:cs typeface="Avenir"/>
                          <a:sym typeface="Avenir"/>
                        </a:rPr>
                        <a:t>reduce spend </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Sales</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Medium following</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Revenue</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Traffic</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r>
              <a:tr h="1073275">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DF2F4D"/>
                          </a:solidFill>
                          <a:latin typeface="Proxima Nova"/>
                          <a:ea typeface="Proxima Nova"/>
                          <a:cs typeface="Proxima Nova"/>
                          <a:sym typeface="Proxima Nova"/>
                        </a:rPr>
                        <a:t>4. Micro</a:t>
                      </a:r>
                      <a:br>
                        <a:rPr b="1" lang="en" sz="1100" u="none" cap="none" strike="noStrike">
                          <a:solidFill>
                            <a:srgbClr val="DF2F4D"/>
                          </a:solidFill>
                          <a:latin typeface="Proxima Nova"/>
                          <a:ea typeface="Proxima Nova"/>
                          <a:cs typeface="Proxima Nova"/>
                          <a:sym typeface="Proxima Nova"/>
                        </a:rPr>
                      </a:br>
                      <a:r>
                        <a:rPr b="1" lang="en" sz="1100" u="none" cap="none" strike="noStrike">
                          <a:solidFill>
                            <a:srgbClr val="DF2F4D"/>
                          </a:solidFill>
                          <a:latin typeface="Proxima Nova"/>
                          <a:ea typeface="Proxima Nova"/>
                          <a:cs typeface="Proxima Nova"/>
                          <a:sym typeface="Proxima Nova"/>
                        </a:rPr>
                        <a:t>influencer </a:t>
                      </a:r>
                      <a:endParaRPr b="1" sz="1100" u="none" cap="none" strike="noStrike">
                        <a:solidFill>
                          <a:srgbClr val="DF2F4D"/>
                        </a:solidFill>
                        <a:latin typeface="Proxima Nova"/>
                        <a:ea typeface="Proxima Nova"/>
                        <a:cs typeface="Proxima Nova"/>
                        <a:sym typeface="Proxima Nova"/>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2D3E50"/>
                          </a:solidFill>
                          <a:latin typeface="Avenir"/>
                          <a:ea typeface="Avenir"/>
                          <a:cs typeface="Avenir"/>
                          <a:sym typeface="Avenir"/>
                        </a:rPr>
                        <a:t>Vitamins</a:t>
                      </a:r>
                      <a:endParaRPr b="1" sz="1100" u="none" cap="none" strike="noStrike">
                        <a:solidFill>
                          <a:srgbClr val="2D3E50"/>
                        </a:solidFill>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New product launch and educate a specific target audience</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Brand awareness</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Demand</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Target audience demographics</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High engagement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Reach</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Engagement</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In-store sales</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r>
              <a:tr h="909550">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DF2F4D"/>
                          </a:solidFill>
                          <a:latin typeface="Proxima Nova"/>
                          <a:ea typeface="Proxima Nova"/>
                          <a:cs typeface="Proxima Nova"/>
                          <a:sym typeface="Proxima Nova"/>
                        </a:rPr>
                        <a:t>5. Content </a:t>
                      </a:r>
                      <a:br>
                        <a:rPr b="1" lang="en" sz="1100" u="none" cap="none" strike="noStrike">
                          <a:solidFill>
                            <a:srgbClr val="DF2F4D"/>
                          </a:solidFill>
                          <a:latin typeface="Proxima Nova"/>
                          <a:ea typeface="Proxima Nova"/>
                          <a:cs typeface="Proxima Nova"/>
                          <a:sym typeface="Proxima Nova"/>
                        </a:rPr>
                      </a:br>
                      <a:r>
                        <a:rPr b="1" lang="en" sz="1100" u="none" cap="none" strike="noStrike">
                          <a:solidFill>
                            <a:srgbClr val="DF2F4D"/>
                          </a:solidFill>
                          <a:latin typeface="Proxima Nova"/>
                          <a:ea typeface="Proxima Nova"/>
                          <a:cs typeface="Proxima Nova"/>
                          <a:sym typeface="Proxima Nova"/>
                        </a:rPr>
                        <a:t>curation</a:t>
                      </a:r>
                      <a:endParaRPr b="1" sz="1100" u="none" cap="none" strike="noStrike">
                        <a:solidFill>
                          <a:srgbClr val="DF2F4D"/>
                        </a:solidFill>
                        <a:latin typeface="Proxima Nova"/>
                        <a:ea typeface="Proxima Nova"/>
                        <a:cs typeface="Proxima Nova"/>
                        <a:sym typeface="Proxima Nova"/>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b="1" lang="en" sz="1100" u="none" cap="none" strike="noStrike">
                          <a:solidFill>
                            <a:srgbClr val="2D3E50"/>
                          </a:solidFill>
                          <a:latin typeface="Avenir"/>
                          <a:ea typeface="Avenir"/>
                          <a:cs typeface="Avenir"/>
                          <a:sym typeface="Avenir"/>
                        </a:rPr>
                        <a:t>Fashion</a:t>
                      </a:r>
                      <a:endParaRPr b="1" sz="1100" u="none" cap="none" strike="noStrike">
                        <a:solidFill>
                          <a:srgbClr val="2D3E50"/>
                        </a:solidFill>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Increase UGC</a:t>
                      </a:r>
                      <a:br>
                        <a:rPr lang="en" sz="1100" u="none" cap="none" strike="noStrike">
                          <a:latin typeface="Avenir"/>
                          <a:ea typeface="Avenir"/>
                          <a:cs typeface="Avenir"/>
                          <a:sym typeface="Avenir"/>
                        </a:rPr>
                      </a:br>
                      <a:r>
                        <a:rPr lang="en" sz="1100" u="none" cap="none" strike="noStrike">
                          <a:latin typeface="Avenir"/>
                          <a:ea typeface="Avenir"/>
                          <a:cs typeface="Avenir"/>
                          <a:sym typeface="Avenir"/>
                        </a:rPr>
                        <a:t>for CRO </a:t>
                      </a:r>
                      <a:br>
                        <a:rPr lang="en" sz="1100" u="none" cap="none" strike="noStrike">
                          <a:latin typeface="Avenir"/>
                          <a:ea typeface="Avenir"/>
                          <a:cs typeface="Avenir"/>
                          <a:sym typeface="Avenir"/>
                        </a:rPr>
                      </a:br>
                      <a:r>
                        <a:rPr lang="en" sz="1100" u="none" cap="none" strike="noStrike">
                          <a:latin typeface="Avenir"/>
                          <a:ea typeface="Avenir"/>
                          <a:cs typeface="Avenir"/>
                          <a:sym typeface="Avenir"/>
                        </a:rPr>
                        <a:t>on their digital channels</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Increase and enhance content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Brand imagery</a:t>
                      </a:r>
                      <a:br>
                        <a:rPr lang="en" sz="1100" u="none" cap="none" strike="noStrike">
                          <a:latin typeface="Avenir"/>
                          <a:ea typeface="Avenir"/>
                          <a:cs typeface="Avenir"/>
                          <a:sym typeface="Avenir"/>
                        </a:rPr>
                      </a:br>
                      <a:r>
                        <a:rPr lang="en" sz="1100" u="none" cap="none" strike="noStrike">
                          <a:latin typeface="Avenir"/>
                          <a:ea typeface="Avenir"/>
                          <a:cs typeface="Avenir"/>
                          <a:sym typeface="Avenir"/>
                        </a:rPr>
                        <a:t>and style</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c>
                  <a:txBody>
                    <a:bodyPr/>
                    <a:lstStyle/>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Operational cost</a:t>
                      </a:r>
                      <a:endParaRPr sz="1100" u="none" cap="none" strike="noStrike">
                        <a:latin typeface="Avenir"/>
                        <a:ea typeface="Avenir"/>
                        <a:cs typeface="Avenir"/>
                        <a:sym typeface="Avenir"/>
                      </a:endParaRPr>
                    </a:p>
                    <a:p>
                      <a:pPr indent="0" lvl="0" marL="0" marR="0" rtl="0" algn="ctr">
                        <a:lnSpc>
                          <a:spcPct val="130000"/>
                        </a:lnSpc>
                        <a:spcBef>
                          <a:spcPts val="0"/>
                        </a:spcBef>
                        <a:spcAft>
                          <a:spcPts val="0"/>
                        </a:spcAft>
                        <a:buClr>
                          <a:srgbClr val="000000"/>
                        </a:buClr>
                        <a:buSzPts val="1100"/>
                        <a:buFont typeface="Arial"/>
                        <a:buNone/>
                      </a:pPr>
                      <a:r>
                        <a:rPr lang="en" sz="1100" u="none" cap="none" strike="noStrike">
                          <a:latin typeface="Avenir"/>
                          <a:ea typeface="Avenir"/>
                          <a:cs typeface="Avenir"/>
                          <a:sym typeface="Avenir"/>
                        </a:rPr>
                        <a:t>Engagement</a:t>
                      </a:r>
                      <a:endParaRPr sz="1100" u="none" cap="none" strike="noStrike">
                        <a:latin typeface="Avenir"/>
                        <a:ea typeface="Avenir"/>
                        <a:cs typeface="Avenir"/>
                        <a:sym typeface="Avenir"/>
                      </a:endParaRPr>
                    </a:p>
                  </a:txBody>
                  <a:tcPr marT="63500" marB="63500" marR="63500" marL="63500" anchor="ctr">
                    <a:lnL cap="flat" cmpd="sng" w="12700">
                      <a:solidFill>
                        <a:srgbClr val="EFEFEF"/>
                      </a:solidFill>
                      <a:prstDash val="solid"/>
                      <a:round/>
                      <a:headEnd len="sm" w="sm" type="none"/>
                      <a:tailEnd len="sm" w="sm" type="none"/>
                    </a:lnL>
                    <a:lnR cap="flat" cmpd="sng" w="12700">
                      <a:solidFill>
                        <a:srgbClr val="EFEFEF"/>
                      </a:solidFill>
                      <a:prstDash val="solid"/>
                      <a:round/>
                      <a:headEnd len="sm" w="sm" type="none"/>
                      <a:tailEnd len="sm" w="sm" type="none"/>
                    </a:lnR>
                    <a:lnT cap="flat" cmpd="sng" w="12700">
                      <a:solidFill>
                        <a:srgbClr val="EFEFEF"/>
                      </a:solidFill>
                      <a:prstDash val="solid"/>
                      <a:round/>
                      <a:headEnd len="sm" w="sm" type="none"/>
                      <a:tailEnd len="sm" w="sm" type="none"/>
                    </a:lnT>
                    <a:lnB cap="flat" cmpd="sng" w="12700">
                      <a:solidFill>
                        <a:srgbClr val="EFEFEF"/>
                      </a:solidFill>
                      <a:prstDash val="solid"/>
                      <a:round/>
                      <a:headEnd len="sm" w="sm" type="none"/>
                      <a:tailEnd len="sm" w="sm" type="none"/>
                    </a:lnB>
                  </a:tcPr>
                </a:tc>
              </a:tr>
            </a:tbl>
          </a:graphicData>
        </a:graphic>
      </p:graphicFrame>
      <p:pic>
        <p:nvPicPr>
          <p:cNvPr id="587" name="Google Shape;587;p56"/>
          <p:cNvPicPr preferRelativeResize="0"/>
          <p:nvPr/>
        </p:nvPicPr>
        <p:blipFill rotWithShape="1">
          <a:blip r:embed="rId3">
            <a:alphaModFix/>
          </a:blip>
          <a:srcRect b="26932" l="5729" r="85937" t="18034"/>
          <a:stretch/>
        </p:blipFill>
        <p:spPr>
          <a:xfrm>
            <a:off x="9587937" y="7256250"/>
            <a:ext cx="145026" cy="359526"/>
          </a:xfrm>
          <a:prstGeom prst="rect">
            <a:avLst/>
          </a:prstGeom>
          <a:noFill/>
          <a:ln>
            <a:noFill/>
          </a:ln>
        </p:spPr>
      </p:pic>
      <p:sp>
        <p:nvSpPr>
          <p:cNvPr id="588" name="Google Shape;588;p5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89" name="Google Shape;589;p56">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pic>
        <p:nvPicPr>
          <p:cNvPr id="594" name="Google Shape;594;p57"/>
          <p:cNvPicPr preferRelativeResize="0"/>
          <p:nvPr/>
        </p:nvPicPr>
        <p:blipFill rotWithShape="1">
          <a:blip r:embed="rId3">
            <a:alphaModFix amt="10000"/>
          </a:blip>
          <a:srcRect b="-18602" l="4390" r="21453" t="-13236"/>
          <a:stretch/>
        </p:blipFill>
        <p:spPr>
          <a:xfrm>
            <a:off x="-6505525" y="-1188375"/>
            <a:ext cx="10637100" cy="10637100"/>
          </a:xfrm>
          <a:prstGeom prst="donut">
            <a:avLst>
              <a:gd fmla="val 19423" name="adj"/>
            </a:avLst>
          </a:prstGeom>
          <a:noFill/>
          <a:ln>
            <a:noFill/>
          </a:ln>
        </p:spPr>
      </p:pic>
      <p:sp>
        <p:nvSpPr>
          <p:cNvPr id="595" name="Google Shape;595;p5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Key takeaways</a:t>
            </a:r>
            <a:endParaRPr b="0" i="0" sz="1400" u="none" cap="none" strike="noStrike">
              <a:solidFill>
                <a:srgbClr val="E40046"/>
              </a:solidFill>
              <a:latin typeface="Proxima Nova"/>
              <a:ea typeface="Proxima Nova"/>
              <a:cs typeface="Proxima Nova"/>
              <a:sym typeface="Proxima Nova"/>
            </a:endParaRPr>
          </a:p>
        </p:txBody>
      </p:sp>
      <p:cxnSp>
        <p:nvCxnSpPr>
          <p:cNvPr id="596" name="Google Shape;596;p5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97" name="Google Shape;597;p57"/>
          <p:cNvSpPr txBox="1"/>
          <p:nvPr/>
        </p:nvSpPr>
        <p:spPr>
          <a:xfrm>
            <a:off x="2474125" y="1075875"/>
            <a:ext cx="6936300" cy="1938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Infinite scalability</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By taking an end-to-end view of their influencer program and closely monitoring performance, each brand was able to achieve a form of customization that is infinitely scalable. Essentially when they found their own “right way” to run an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influencer program, it could run and run but it could also be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adapted, reviewed, and improved along the way.</a:t>
            </a:r>
            <a:endParaRPr b="0" i="0" sz="1300" u="none" cap="none" strike="noStrike">
              <a:solidFill>
                <a:srgbClr val="2D3E50"/>
              </a:solidFill>
              <a:latin typeface="Avenir"/>
              <a:ea typeface="Avenir"/>
              <a:cs typeface="Avenir"/>
              <a:sym typeface="Avenir"/>
            </a:endParaRPr>
          </a:p>
        </p:txBody>
      </p:sp>
      <p:pic>
        <p:nvPicPr>
          <p:cNvPr id="598" name="Google Shape;598;p57"/>
          <p:cNvPicPr preferRelativeResize="0"/>
          <p:nvPr/>
        </p:nvPicPr>
        <p:blipFill rotWithShape="1">
          <a:blip r:embed="rId4">
            <a:alphaModFix/>
          </a:blip>
          <a:srcRect b="0" l="16035" r="8960" t="0"/>
          <a:stretch/>
        </p:blipFill>
        <p:spPr>
          <a:xfrm>
            <a:off x="6263200" y="2671455"/>
            <a:ext cx="4680600" cy="4680600"/>
          </a:xfrm>
          <a:prstGeom prst="ellipse">
            <a:avLst/>
          </a:prstGeom>
          <a:noFill/>
          <a:ln>
            <a:noFill/>
          </a:ln>
        </p:spPr>
      </p:pic>
      <p:sp>
        <p:nvSpPr>
          <p:cNvPr id="599" name="Google Shape;599;p57"/>
          <p:cNvSpPr txBox="1"/>
          <p:nvPr/>
        </p:nvSpPr>
        <p:spPr>
          <a:xfrm>
            <a:off x="2489175" y="3424656"/>
            <a:ext cx="3402600" cy="27270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With the right tools and automation, there is no limit to the types of influencer programs you can run to get the results you want.</a:t>
            </a:r>
            <a:endParaRPr b="1" baseline="30000" i="0" sz="2000" u="none" cap="none" strike="noStrike">
              <a:solidFill>
                <a:schemeClr val="dk1"/>
              </a:solidFill>
              <a:latin typeface="Proxima Nova"/>
              <a:ea typeface="Proxima Nova"/>
              <a:cs typeface="Proxima Nova"/>
              <a:sym typeface="Proxima Nova"/>
            </a:endParaRPr>
          </a:p>
        </p:txBody>
      </p:sp>
      <p:pic>
        <p:nvPicPr>
          <p:cNvPr id="600" name="Google Shape;600;p57">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58"/>
          <p:cNvSpPr txBox="1"/>
          <p:nvPr/>
        </p:nvSpPr>
        <p:spPr>
          <a:xfrm>
            <a:off x="582075" y="2002150"/>
            <a:ext cx="4158000" cy="2606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Brands A-E show, there is no one way to run an influencer program. But there is one way to ensure success — end-to-end campaign management that focuses on your ultimate goal. The trick is finding a unique approach that works for you — different folks, different influencer strokes right? No matter how capable your crew of influencers may be as individuals, you need to keep them rowing together at the right speed so you can win the race. </a:t>
            </a:r>
            <a:endParaRPr b="0" i="0" sz="1300" u="none" cap="none" strike="noStrike">
              <a:solidFill>
                <a:srgbClr val="2D3E50"/>
              </a:solidFill>
              <a:latin typeface="Avenir"/>
              <a:ea typeface="Avenir"/>
              <a:cs typeface="Avenir"/>
              <a:sym typeface="Avenir"/>
            </a:endParaRPr>
          </a:p>
        </p:txBody>
      </p:sp>
      <p:sp>
        <p:nvSpPr>
          <p:cNvPr id="606" name="Google Shape;606;p58"/>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Find a program that works for you</a:t>
            </a:r>
            <a:endParaRPr b="0" i="0" sz="1200" u="none" cap="none" strike="noStrike">
              <a:solidFill>
                <a:srgbClr val="2D3E50"/>
              </a:solidFill>
              <a:latin typeface="Avenir"/>
              <a:ea typeface="Avenir"/>
              <a:cs typeface="Avenir"/>
              <a:sym typeface="Avenir"/>
            </a:endParaRPr>
          </a:p>
        </p:txBody>
      </p:sp>
      <p:sp>
        <p:nvSpPr>
          <p:cNvPr id="607" name="Google Shape;607;p58"/>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6</a:t>
            </a:r>
            <a:endParaRPr b="1" i="0" sz="1300" u="none" cap="none" strike="noStrike">
              <a:solidFill>
                <a:srgbClr val="DF2F4D"/>
              </a:solidFill>
              <a:latin typeface="Proxima Nova"/>
              <a:ea typeface="Proxima Nova"/>
              <a:cs typeface="Proxima Nova"/>
              <a:sym typeface="Proxima Nova"/>
            </a:endParaRPr>
          </a:p>
        </p:txBody>
      </p:sp>
      <p:pic>
        <p:nvPicPr>
          <p:cNvPr id="608" name="Google Shape;608;p58"/>
          <p:cNvPicPr preferRelativeResize="0"/>
          <p:nvPr/>
        </p:nvPicPr>
        <p:blipFill rotWithShape="1">
          <a:blip r:embed="rId3">
            <a:alphaModFix/>
          </a:blip>
          <a:srcRect b="-3873" l="0" r="-5119" t="33798"/>
          <a:stretch/>
        </p:blipFill>
        <p:spPr>
          <a:xfrm>
            <a:off x="3679337" y="4030994"/>
            <a:ext cx="6705300" cy="6705300"/>
          </a:xfrm>
          <a:prstGeom prst="ellipse">
            <a:avLst/>
          </a:prstGeom>
          <a:noFill/>
          <a:ln>
            <a:noFill/>
          </a:ln>
        </p:spPr>
      </p:pic>
      <p:sp>
        <p:nvSpPr>
          <p:cNvPr id="609" name="Google Shape;609;p58"/>
          <p:cNvSpPr txBox="1"/>
          <p:nvPr/>
        </p:nvSpPr>
        <p:spPr>
          <a:xfrm>
            <a:off x="5177600" y="2002570"/>
            <a:ext cx="4104000" cy="1648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options for customizing your influencer campaigns are boundless with the right partnership automation platform, but to help you get started consider which of these programs makes the most sense for your business goals.  Do any of the approaches taken by Brands A-E resonate with you? </a:t>
            </a:r>
            <a:endParaRPr b="0" i="0" sz="1300" u="none" cap="none" strike="noStrike">
              <a:solidFill>
                <a:srgbClr val="2D3E50"/>
              </a:solidFill>
              <a:latin typeface="Avenir"/>
              <a:ea typeface="Avenir"/>
              <a:cs typeface="Avenir"/>
              <a:sym typeface="Avenir"/>
            </a:endParaRPr>
          </a:p>
        </p:txBody>
      </p:sp>
      <p:pic>
        <p:nvPicPr>
          <p:cNvPr id="610" name="Google Shape;610;p58">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3"/>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23"/>
          <p:cNvSpPr txBox="1"/>
          <p:nvPr/>
        </p:nvSpPr>
        <p:spPr>
          <a:xfrm>
            <a:off x="554450" y="1220450"/>
            <a:ext cx="4104000" cy="45516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2600" u="none" cap="none" strike="noStrike">
                <a:solidFill>
                  <a:srgbClr val="2D3E50"/>
                </a:solidFill>
                <a:latin typeface="Proxima Nova"/>
                <a:ea typeface="Proxima Nova"/>
                <a:cs typeface="Proxima Nova"/>
                <a:sym typeface="Proxima Nova"/>
              </a:rPr>
              <a:t>It’s a time for change</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this eBook, you'll find that there is no one way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run an influencer program — in fact, we'll show you five distinct approaches different enterprises have taken that prove there really are different strokes for different folks. And that holds true for influencer programs, too. You will discover:</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 true value from each approach</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 benefit of using adaptable tools to manage and measure campaigns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each program is adapted to suit overall business goals</a:t>
            </a:r>
            <a:endParaRPr b="0" i="0" sz="1300" u="none" cap="none" strike="noStrike">
              <a:solidFill>
                <a:srgbClr val="2D3E50"/>
              </a:solidFill>
              <a:latin typeface="Avenir"/>
              <a:ea typeface="Avenir"/>
              <a:cs typeface="Avenir"/>
              <a:sym typeface="Avenir"/>
            </a:endParaRPr>
          </a:p>
        </p:txBody>
      </p:sp>
      <p:pic>
        <p:nvPicPr>
          <p:cNvPr id="112" name="Google Shape;112;p23"/>
          <p:cNvPicPr preferRelativeResize="0"/>
          <p:nvPr/>
        </p:nvPicPr>
        <p:blipFill rotWithShape="1">
          <a:blip r:embed="rId3">
            <a:alphaModFix amt="90000"/>
          </a:blip>
          <a:srcRect b="6366" l="4294" r="2760" t="0"/>
          <a:stretch/>
        </p:blipFill>
        <p:spPr>
          <a:xfrm>
            <a:off x="4914901" y="0"/>
            <a:ext cx="5143498" cy="7772401"/>
          </a:xfrm>
          <a:prstGeom prst="rect">
            <a:avLst/>
          </a:prstGeom>
          <a:noFill/>
          <a:ln>
            <a:noFill/>
          </a:ln>
        </p:spPr>
      </p:pic>
      <p:pic>
        <p:nvPicPr>
          <p:cNvPr id="113" name="Google Shape;113;p23">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59"/>
          <p:cNvSpPr/>
          <p:nvPr/>
        </p:nvSpPr>
        <p:spPr>
          <a:xfrm>
            <a:off x="5092500" y="0"/>
            <a:ext cx="49659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16" name="Google Shape;616;p59"/>
          <p:cNvPicPr preferRelativeResize="0"/>
          <p:nvPr/>
        </p:nvPicPr>
        <p:blipFill rotWithShape="1">
          <a:blip r:embed="rId3">
            <a:alphaModFix amt="90000"/>
          </a:blip>
          <a:srcRect b="0" l="22849" r="8054" t="0"/>
          <a:stretch/>
        </p:blipFill>
        <p:spPr>
          <a:xfrm>
            <a:off x="5092500" y="0"/>
            <a:ext cx="4965903" cy="7772403"/>
          </a:xfrm>
          <a:prstGeom prst="rect">
            <a:avLst/>
          </a:prstGeom>
          <a:noFill/>
          <a:ln>
            <a:noFill/>
          </a:ln>
        </p:spPr>
      </p:pic>
      <p:sp>
        <p:nvSpPr>
          <p:cNvPr id="617" name="Google Shape;617;p59"/>
          <p:cNvSpPr txBox="1"/>
          <p:nvPr/>
        </p:nvSpPr>
        <p:spPr>
          <a:xfrm>
            <a:off x="554450" y="1377695"/>
            <a:ext cx="4104000" cy="5550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a quick reminder, here are some of the techniques used in each of the programs made possible using </a:t>
            </a:r>
            <a:r>
              <a:rPr b="0" i="0" lang="en" sz="1300" u="sng" cap="none" strike="noStrike">
                <a:solidFill>
                  <a:schemeClr val="hlink"/>
                </a:solidFill>
                <a:latin typeface="Avenir"/>
                <a:ea typeface="Avenir"/>
                <a:cs typeface="Avenir"/>
                <a:sym typeface="Avenir"/>
                <a:hlinkClick r:id="rId4"/>
              </a:rPr>
              <a:t>impact.com</a:t>
            </a:r>
            <a:endParaRPr b="0" i="0" sz="1200" u="none" cap="none" strike="noStrike">
              <a:solidFill>
                <a:srgbClr val="2D3E50"/>
              </a:solidFill>
              <a:latin typeface="Avenir"/>
              <a:ea typeface="Avenir"/>
              <a:cs typeface="Avenir"/>
              <a:sym typeface="Avenir"/>
            </a:endParaRPr>
          </a:p>
          <a:p>
            <a:pPr indent="-311150" lvl="0" marL="457200" marR="0" rtl="0" algn="l">
              <a:lnSpc>
                <a:spcPct val="130000"/>
              </a:lnSpc>
              <a:spcBef>
                <a:spcPts val="1200"/>
              </a:spcBef>
              <a:spcAft>
                <a:spcPts val="0"/>
              </a:spcAft>
              <a:buClr>
                <a:srgbClr val="DF2F4D"/>
              </a:buClr>
              <a:buSzPts val="1300"/>
              <a:buFont typeface="Avenir"/>
              <a:buChar char="●"/>
            </a:pPr>
            <a:r>
              <a:rPr b="0" i="0" lang="en" sz="1300" u="none" cap="none" strike="noStrike">
                <a:solidFill>
                  <a:srgbClr val="2D3E50"/>
                </a:solidFill>
                <a:latin typeface="Avenir"/>
                <a:ea typeface="Avenir"/>
                <a:cs typeface="Avenir"/>
                <a:sym typeface="Avenir"/>
              </a:rPr>
              <a:t>Targeted social discovery and customized outreach at scale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DF2F4D"/>
              </a:buClr>
              <a:buSzPts val="1300"/>
              <a:buFont typeface="Avenir"/>
              <a:buChar char="●"/>
            </a:pPr>
            <a:r>
              <a:rPr b="0" i="0" lang="en" sz="1300" u="none" cap="none" strike="noStrike">
                <a:solidFill>
                  <a:srgbClr val="2D3E50"/>
                </a:solidFill>
                <a:latin typeface="Avenir"/>
                <a:ea typeface="Avenir"/>
                <a:cs typeface="Avenir"/>
                <a:sym typeface="Avenir"/>
              </a:rPr>
              <a:t>Onboarding with in-depth briefs, brand guidelines, and agreed terms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DF2F4D"/>
              </a:buClr>
              <a:buSzPts val="1300"/>
              <a:buFont typeface="Avenir"/>
              <a:buChar char="●"/>
            </a:pPr>
            <a:r>
              <a:rPr b="0" i="0" lang="en" sz="1300" u="none" cap="none" strike="noStrike">
                <a:solidFill>
                  <a:srgbClr val="2D3E50"/>
                </a:solidFill>
                <a:latin typeface="Avenir"/>
                <a:ea typeface="Avenir"/>
                <a:cs typeface="Avenir"/>
                <a:sym typeface="Avenir"/>
              </a:rPr>
              <a:t>Product tracking links and promo codes to help you understand value return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DF2F4D"/>
              </a:buClr>
              <a:buSzPts val="1300"/>
              <a:buFont typeface="Avenir"/>
              <a:buChar char="●"/>
            </a:pPr>
            <a:r>
              <a:rPr b="0" i="0" lang="en" sz="1300" u="none" cap="none" strike="noStrike">
                <a:solidFill>
                  <a:srgbClr val="2D3E50"/>
                </a:solidFill>
                <a:latin typeface="Avenir"/>
                <a:ea typeface="Avenir"/>
                <a:cs typeface="Avenir"/>
                <a:sym typeface="Avenir"/>
              </a:rPr>
              <a:t>Incentives and rewards for influencers based on results and custom metrics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Enhanced partnerships for high-performing influencers who earn more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Managing UGC and monitoring quality through content approvals and visual audits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Measuring in-store activity / the full customer journey to attribute conversion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Full view of performances based on custom KPIs and metrics</a:t>
            </a:r>
            <a:endParaRPr b="0" i="0" sz="1300" u="none" cap="none" strike="noStrike">
              <a:solidFill>
                <a:srgbClr val="2D3E50"/>
              </a:solidFill>
              <a:latin typeface="Avenir"/>
              <a:ea typeface="Avenir"/>
              <a:cs typeface="Avenir"/>
              <a:sym typeface="Avenir"/>
            </a:endParaRPr>
          </a:p>
        </p:txBody>
      </p:sp>
      <p:pic>
        <p:nvPicPr>
          <p:cNvPr id="618" name="Google Shape;618;p59">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60"/>
          <p:cNvSpPr txBox="1"/>
          <p:nvPr/>
        </p:nvSpPr>
        <p:spPr>
          <a:xfrm>
            <a:off x="5177600" y="1991226"/>
            <a:ext cx="4104000" cy="1060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Talk to us about how we can help you manage your custom influencer activity — so you can get the results you want. Contact a growth technologist at </a:t>
            </a:r>
            <a:r>
              <a:rPr b="0" i="0" lang="en" sz="1300" u="sng" cap="none" strike="noStrike">
                <a:solidFill>
                  <a:schemeClr val="hlink"/>
                </a:solidFill>
                <a:latin typeface="Avenir"/>
                <a:ea typeface="Avenir"/>
                <a:cs typeface="Avenir"/>
                <a:sym typeface="Avenir"/>
                <a:hlinkClick r:id="rId3"/>
              </a:rPr>
              <a:t>grow@impact.com</a:t>
            </a:r>
            <a:r>
              <a:rPr b="0" i="0" lang="en" sz="1300" u="none" cap="none" strike="noStrike">
                <a:solidFill>
                  <a:srgbClr val="2D3E50"/>
                </a:solidFill>
                <a:latin typeface="Avenir"/>
                <a:ea typeface="Avenir"/>
                <a:cs typeface="Avenir"/>
                <a:sym typeface="Avenir"/>
              </a:rPr>
              <a:t>.</a:t>
            </a:r>
            <a:endParaRPr b="0" i="0" sz="1300" u="none" cap="none" strike="noStrike">
              <a:solidFill>
                <a:srgbClr val="2D3E50"/>
              </a:solidFill>
              <a:latin typeface="Avenir"/>
              <a:ea typeface="Avenir"/>
              <a:cs typeface="Avenir"/>
              <a:sym typeface="Avenir"/>
            </a:endParaRPr>
          </a:p>
        </p:txBody>
      </p:sp>
      <p:pic>
        <p:nvPicPr>
          <p:cNvPr id="624" name="Google Shape;624;p60"/>
          <p:cNvPicPr preferRelativeResize="0"/>
          <p:nvPr/>
        </p:nvPicPr>
        <p:blipFill rotWithShape="1">
          <a:blip r:embed="rId4">
            <a:alphaModFix/>
          </a:blip>
          <a:srcRect b="-22532" l="5892" r="19976" t="11260"/>
          <a:stretch/>
        </p:blipFill>
        <p:spPr>
          <a:xfrm>
            <a:off x="4417530" y="3377094"/>
            <a:ext cx="6705300" cy="6705300"/>
          </a:xfrm>
          <a:prstGeom prst="ellipse">
            <a:avLst/>
          </a:prstGeom>
          <a:noFill/>
          <a:ln>
            <a:noFill/>
          </a:ln>
        </p:spPr>
      </p:pic>
      <p:sp>
        <p:nvSpPr>
          <p:cNvPr id="625" name="Google Shape;625;p60"/>
          <p:cNvSpPr txBox="1"/>
          <p:nvPr/>
        </p:nvSpPr>
        <p:spPr>
          <a:xfrm>
            <a:off x="582075" y="1990795"/>
            <a:ext cx="4158000" cy="1905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Whatever approach you select, having a holistic automation process and putting performance at the center of your campaigns will enable you to oversee the whole program and make the adjustments you need to achieve your individual business goals. The benefit of the impact.com partnership management platform is that pretty much anything is possible. If you like a bottom-line approach but also want to weave in some high-quality UGC and add a touch of brand awareness metrics, so be it. Every brand is different and every campaign needs a unique approach that actually measures and drives results.</a:t>
            </a:r>
            <a:endParaRPr b="0" i="0" sz="1300" u="none" cap="none" strike="noStrike">
              <a:solidFill>
                <a:srgbClr val="2D3E50"/>
              </a:solidFill>
              <a:latin typeface="Avenir"/>
              <a:ea typeface="Avenir"/>
              <a:cs typeface="Avenir"/>
              <a:sym typeface="Avenir"/>
            </a:endParaRPr>
          </a:p>
        </p:txBody>
      </p:sp>
      <p:sp>
        <p:nvSpPr>
          <p:cNvPr id="626" name="Google Shape;626;p60"/>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Holistic automation that adapts for purpose</a:t>
            </a:r>
            <a:endParaRPr b="0" i="0" sz="1200" u="none" cap="none" strike="noStrike">
              <a:solidFill>
                <a:srgbClr val="2D3E50"/>
              </a:solidFill>
              <a:latin typeface="Avenir"/>
              <a:ea typeface="Avenir"/>
              <a:cs typeface="Avenir"/>
              <a:sym typeface="Avenir"/>
            </a:endParaRPr>
          </a:p>
        </p:txBody>
      </p:sp>
      <p:sp>
        <p:nvSpPr>
          <p:cNvPr id="627" name="Google Shape;627;p60"/>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7</a:t>
            </a:r>
            <a:endParaRPr b="1" i="0" sz="1300" u="none" cap="none" strike="noStrike">
              <a:solidFill>
                <a:srgbClr val="DF2F4D"/>
              </a:solidFill>
              <a:latin typeface="Proxima Nova"/>
              <a:ea typeface="Proxima Nova"/>
              <a:cs typeface="Proxima Nova"/>
              <a:sym typeface="Proxima Nova"/>
            </a:endParaRPr>
          </a:p>
        </p:txBody>
      </p:sp>
      <p:pic>
        <p:nvPicPr>
          <p:cNvPr id="628" name="Google Shape;628;p60">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61"/>
          <p:cNvSpPr/>
          <p:nvPr/>
        </p:nvSpPr>
        <p:spPr>
          <a:xfrm>
            <a:off x="18282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4" name="Google Shape;634;p61"/>
          <p:cNvSpPr/>
          <p:nvPr/>
        </p:nvSpPr>
        <p:spPr>
          <a:xfrm>
            <a:off x="142937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5" name="Google Shape;635;p61"/>
          <p:cNvSpPr/>
          <p:nvPr/>
        </p:nvSpPr>
        <p:spPr>
          <a:xfrm>
            <a:off x="10305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6" name="Google Shape;636;p61"/>
          <p:cNvSpPr/>
          <p:nvPr/>
        </p:nvSpPr>
        <p:spPr>
          <a:xfrm>
            <a:off x="6239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7" name="Google Shape;637;p61"/>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38" name="Google Shape;638;p61"/>
          <p:cNvPicPr preferRelativeResize="0"/>
          <p:nvPr/>
        </p:nvPicPr>
        <p:blipFill rotWithShape="1">
          <a:blip r:embed="rId3">
            <a:alphaModFix amt="84000"/>
          </a:blip>
          <a:srcRect b="0" l="27938" r="27943" t="0"/>
          <a:stretch/>
        </p:blipFill>
        <p:spPr>
          <a:xfrm>
            <a:off x="4914914" y="0"/>
            <a:ext cx="5143482" cy="7772403"/>
          </a:xfrm>
          <a:prstGeom prst="rect">
            <a:avLst/>
          </a:prstGeom>
          <a:noFill/>
          <a:ln>
            <a:noFill/>
          </a:ln>
        </p:spPr>
      </p:pic>
      <p:cxnSp>
        <p:nvCxnSpPr>
          <p:cNvPr id="639" name="Google Shape;639;p61"/>
          <p:cNvCxnSpPr/>
          <p:nvPr/>
        </p:nvCxnSpPr>
        <p:spPr>
          <a:xfrm>
            <a:off x="687925" y="6016125"/>
            <a:ext cx="2401800" cy="0"/>
          </a:xfrm>
          <a:prstGeom prst="straightConnector1">
            <a:avLst/>
          </a:prstGeom>
          <a:noFill/>
          <a:ln cap="flat" cmpd="sng" w="9525">
            <a:solidFill>
              <a:srgbClr val="EFEFEF"/>
            </a:solidFill>
            <a:prstDash val="solid"/>
            <a:round/>
            <a:headEnd len="sm" w="sm" type="none"/>
            <a:tailEnd len="sm" w="sm" type="none"/>
          </a:ln>
        </p:spPr>
      </p:cxnSp>
      <p:sp>
        <p:nvSpPr>
          <p:cNvPr id="640" name="Google Shape;640;p61"/>
          <p:cNvSpPr txBox="1"/>
          <p:nvPr/>
        </p:nvSpPr>
        <p:spPr>
          <a:xfrm>
            <a:off x="554450" y="725072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000000"/>
                </a:solidFill>
                <a:latin typeface="Avenir"/>
                <a:ea typeface="Avenir"/>
                <a:cs typeface="Avenir"/>
                <a:sym typeface="Avenir"/>
              </a:rPr>
              <a:t>© 2020 impact.com. All rights reserved. </a:t>
            </a:r>
            <a:endParaRPr b="1" i="0" sz="800" u="none" cap="none" strike="noStrike">
              <a:solidFill>
                <a:srgbClr val="000000"/>
              </a:solidFill>
              <a:latin typeface="Avenir"/>
              <a:ea typeface="Avenir"/>
              <a:cs typeface="Avenir"/>
              <a:sym typeface="Avenir"/>
            </a:endParaRPr>
          </a:p>
        </p:txBody>
      </p:sp>
      <p:pic>
        <p:nvPicPr>
          <p:cNvPr id="641" name="Google Shape;641;p61">
            <a:hlinkClick r:id="rId4"/>
          </p:cNvPr>
          <p:cNvPicPr preferRelativeResize="0"/>
          <p:nvPr/>
        </p:nvPicPr>
        <p:blipFill rotWithShape="1">
          <a:blip r:embed="rId5">
            <a:alphaModFix/>
          </a:blip>
          <a:srcRect b="0" l="0" r="0" t="0"/>
          <a:stretch/>
        </p:blipFill>
        <p:spPr>
          <a:xfrm>
            <a:off x="653322" y="6767045"/>
            <a:ext cx="210841" cy="210825"/>
          </a:xfrm>
          <a:prstGeom prst="rect">
            <a:avLst/>
          </a:prstGeom>
          <a:noFill/>
          <a:ln>
            <a:noFill/>
          </a:ln>
        </p:spPr>
      </p:pic>
      <p:pic>
        <p:nvPicPr>
          <p:cNvPr id="642" name="Google Shape;642;p61">
            <a:hlinkClick r:id="rId6"/>
          </p:cNvPr>
          <p:cNvPicPr preferRelativeResize="0"/>
          <p:nvPr/>
        </p:nvPicPr>
        <p:blipFill rotWithShape="1">
          <a:blip r:embed="rId7">
            <a:alphaModFix/>
          </a:blip>
          <a:srcRect b="0" l="0" r="0" t="0"/>
          <a:stretch/>
        </p:blipFill>
        <p:spPr>
          <a:xfrm>
            <a:off x="1052158" y="6767039"/>
            <a:ext cx="210841" cy="210825"/>
          </a:xfrm>
          <a:prstGeom prst="rect">
            <a:avLst/>
          </a:prstGeom>
          <a:noFill/>
          <a:ln>
            <a:noFill/>
          </a:ln>
        </p:spPr>
      </p:pic>
      <p:pic>
        <p:nvPicPr>
          <p:cNvPr id="643" name="Google Shape;643;p61">
            <a:hlinkClick r:id="rId8"/>
          </p:cNvPr>
          <p:cNvPicPr preferRelativeResize="0"/>
          <p:nvPr/>
        </p:nvPicPr>
        <p:blipFill rotWithShape="1">
          <a:blip r:embed="rId9">
            <a:alphaModFix/>
          </a:blip>
          <a:srcRect b="0" l="0" r="0" t="0"/>
          <a:stretch/>
        </p:blipFill>
        <p:spPr>
          <a:xfrm>
            <a:off x="1450987" y="6767039"/>
            <a:ext cx="210841" cy="210825"/>
          </a:xfrm>
          <a:prstGeom prst="rect">
            <a:avLst/>
          </a:prstGeom>
          <a:noFill/>
          <a:ln>
            <a:noFill/>
          </a:ln>
        </p:spPr>
      </p:pic>
      <p:pic>
        <p:nvPicPr>
          <p:cNvPr id="644" name="Google Shape;644;p61">
            <a:hlinkClick r:id="rId10"/>
          </p:cNvPr>
          <p:cNvPicPr preferRelativeResize="0"/>
          <p:nvPr/>
        </p:nvPicPr>
        <p:blipFill rotWithShape="1">
          <a:blip r:embed="rId11">
            <a:alphaModFix/>
          </a:blip>
          <a:srcRect b="0" l="0" r="0" t="0"/>
          <a:stretch/>
        </p:blipFill>
        <p:spPr>
          <a:xfrm>
            <a:off x="1849850" y="6767026"/>
            <a:ext cx="210841" cy="210825"/>
          </a:xfrm>
          <a:prstGeom prst="rect">
            <a:avLst/>
          </a:prstGeom>
          <a:noFill/>
          <a:ln>
            <a:noFill/>
          </a:ln>
        </p:spPr>
      </p:pic>
      <p:sp>
        <p:nvSpPr>
          <p:cNvPr id="645" name="Google Shape;645;p61"/>
          <p:cNvSpPr txBox="1"/>
          <p:nvPr/>
        </p:nvSpPr>
        <p:spPr>
          <a:xfrm>
            <a:off x="554450" y="642456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0000"/>
                </a:solidFill>
                <a:latin typeface="Avenir"/>
                <a:ea typeface="Avenir"/>
                <a:cs typeface="Avenir"/>
                <a:sym typeface="Avenir"/>
              </a:rPr>
              <a:t>Follow us for all the latest news and insights:</a:t>
            </a:r>
            <a:endParaRPr b="1" i="0" sz="1000" u="none" cap="none" strike="noStrike">
              <a:solidFill>
                <a:srgbClr val="0FA1E2"/>
              </a:solidFill>
              <a:latin typeface="Avenir"/>
              <a:ea typeface="Avenir"/>
              <a:cs typeface="Avenir"/>
              <a:sym typeface="Avenir"/>
            </a:endParaRPr>
          </a:p>
        </p:txBody>
      </p:sp>
      <p:pic>
        <p:nvPicPr>
          <p:cNvPr id="646" name="Google Shape;646;p61">
            <a:hlinkClick r:id="rId12"/>
          </p:cNvPr>
          <p:cNvPicPr preferRelativeResize="0"/>
          <p:nvPr/>
        </p:nvPicPr>
        <p:blipFill rotWithShape="1">
          <a:blip r:embed="rId13">
            <a:alphaModFix/>
          </a:blip>
          <a:srcRect b="0" l="0" r="0" t="0"/>
          <a:stretch/>
        </p:blipFill>
        <p:spPr>
          <a:xfrm>
            <a:off x="7452677" y="6875418"/>
            <a:ext cx="2401800" cy="675120"/>
          </a:xfrm>
          <a:prstGeom prst="rect">
            <a:avLst/>
          </a:prstGeom>
          <a:noFill/>
          <a:ln>
            <a:noFill/>
          </a:ln>
        </p:spPr>
      </p:pic>
      <p:sp>
        <p:nvSpPr>
          <p:cNvPr id="647" name="Google Shape;647;p61"/>
          <p:cNvSpPr txBox="1"/>
          <p:nvPr/>
        </p:nvSpPr>
        <p:spPr>
          <a:xfrm>
            <a:off x="526075" y="1102724"/>
            <a:ext cx="4104000" cy="50664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About impact.com</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chemeClr val="hlink"/>
                </a:solidFill>
                <a:uFill>
                  <a:noFill/>
                </a:uFill>
                <a:latin typeface="Avenir"/>
                <a:ea typeface="Avenir"/>
                <a:cs typeface="Avenir"/>
                <a:sym typeface="Avenir"/>
                <a:hlinkClick r:id="rId14"/>
              </a:rPr>
              <a:t>impact.com</a:t>
            </a:r>
            <a:r>
              <a:rPr b="0" i="0" lang="en" sz="1300" u="none" cap="none" strike="noStrike">
                <a:solidFill>
                  <a:srgbClr val="2D3E50"/>
                </a:solidFill>
                <a:latin typeface="Avenir"/>
                <a:ea typeface="Avenir"/>
                <a:cs typeface="Avenir"/>
                <a:sym typeface="Avenir"/>
              </a:rPr>
              <a:t> is the leading global partnership management platform and has been transforming the way enterprises manage and optimize all types of partnerships — including affiliates, influencers, commerce content publishers, B2B, and more — since its founding in 2008. Through its integrated end-to-end solution,</a:t>
            </a:r>
            <a:r>
              <a:rPr b="0" i="0" lang="en" sz="1300" u="none" cap="none" strike="noStrike">
                <a:solidFill>
                  <a:schemeClr val="hlink"/>
                </a:solidFill>
                <a:uFill>
                  <a:noFill/>
                </a:uFill>
                <a:latin typeface="Avenir"/>
                <a:ea typeface="Avenir"/>
                <a:cs typeface="Avenir"/>
                <a:sym typeface="Avenir"/>
                <a:hlinkClick r:id="rId15"/>
              </a:rPr>
              <a:t> impact.com</a:t>
            </a:r>
            <a:r>
              <a:rPr b="0" i="0" lang="en" sz="1300" u="none" cap="none" strike="noStrike">
                <a:solidFill>
                  <a:srgbClr val="2D3E50"/>
                </a:solidFill>
                <a:latin typeface="Avenir"/>
                <a:ea typeface="Avenir"/>
                <a:cs typeface="Avenir"/>
                <a:sym typeface="Avenir"/>
              </a:rPr>
              <a:t> accelerates business growth by automating the full partnership life cycle, including discovery, recruitment, contracting, engagement, fraud protection, optimization, and payment processing.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To learn more about how</a:t>
            </a:r>
            <a:r>
              <a:rPr b="0" i="0" lang="en" sz="1300" u="none" cap="none" strike="noStrike">
                <a:solidFill>
                  <a:schemeClr val="hlink"/>
                </a:solidFill>
                <a:uFill>
                  <a:noFill/>
                </a:uFill>
                <a:latin typeface="Avenir"/>
                <a:ea typeface="Avenir"/>
                <a:cs typeface="Avenir"/>
                <a:sym typeface="Avenir"/>
                <a:hlinkClick r:id="rId16"/>
              </a:rPr>
              <a:t> impact.com</a:t>
            </a:r>
            <a:r>
              <a:rPr b="0" i="0" lang="en" sz="1300" u="none" cap="none" strike="noStrike">
                <a:solidFill>
                  <a:srgbClr val="2D3E50"/>
                </a:solidFill>
                <a:latin typeface="Avenir"/>
                <a:ea typeface="Avenir"/>
                <a:cs typeface="Avenir"/>
                <a:sym typeface="Avenir"/>
              </a:rPr>
              <a:t>’s technology platform and partnerships marketplace is driving revenue growth for global enterprise brands such as Walmart, Uber, Shopify, Lenovo, L’Oreal, Fanatics, Levi’s and 1-800-Flowers, visit</a:t>
            </a:r>
            <a:r>
              <a:rPr b="0" i="0" lang="en" sz="1300" u="none" cap="none" strike="noStrike">
                <a:solidFill>
                  <a:schemeClr val="hlink"/>
                </a:solidFill>
                <a:uFill>
                  <a:noFill/>
                </a:uFill>
                <a:latin typeface="Avenir"/>
                <a:ea typeface="Avenir"/>
                <a:cs typeface="Avenir"/>
                <a:sym typeface="Avenir"/>
                <a:hlinkClick r:id="rId17"/>
              </a:rPr>
              <a:t> www.impact.com</a:t>
            </a:r>
            <a:r>
              <a:rPr b="0" i="0" lang="en" sz="1300" u="none" cap="none" strike="noStrike">
                <a:solidFill>
                  <a:srgbClr val="2D3E50"/>
                </a:solidFill>
                <a:latin typeface="Avenir"/>
                <a:ea typeface="Avenir"/>
                <a:cs typeface="Avenir"/>
                <a:sym typeface="Avenir"/>
              </a:rPr>
              <a:t>.</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1200"/>
              </a:spcAft>
              <a:buClr>
                <a:srgbClr val="000000"/>
              </a:buClr>
              <a:buSzPts val="1200"/>
              <a:buFont typeface="Arial"/>
              <a:buNone/>
            </a:pPr>
            <a:r>
              <a:t/>
            </a:r>
            <a:endParaRPr b="0" i="0" sz="1200" u="none" cap="none" strike="noStrike">
              <a:solidFill>
                <a:srgbClr val="2D3E50"/>
              </a:solidFill>
              <a:latin typeface="Avenir"/>
              <a:ea typeface="Avenir"/>
              <a:cs typeface="Avenir"/>
              <a:sym typeface="Avenir"/>
            </a:endParaRPr>
          </a:p>
        </p:txBody>
      </p:sp>
      <p:pic>
        <p:nvPicPr>
          <p:cNvPr id="648" name="Google Shape;648;p61">
            <a:hlinkClick r:id="rId18"/>
          </p:cNvPr>
          <p:cNvPicPr preferRelativeResize="0"/>
          <p:nvPr/>
        </p:nvPicPr>
        <p:blipFill rotWithShape="1">
          <a:blip r:embed="rId1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24"/>
          <p:cNvPicPr preferRelativeResize="0"/>
          <p:nvPr/>
        </p:nvPicPr>
        <p:blipFill rotWithShape="1">
          <a:blip r:embed="rId3">
            <a:alphaModFix amt="10000"/>
          </a:blip>
          <a:srcRect b="-6184" l="-98226" r="27692" t="-7515"/>
          <a:stretch/>
        </p:blipFill>
        <p:spPr>
          <a:xfrm>
            <a:off x="-6505525" y="-1188375"/>
            <a:ext cx="10637100" cy="10637100"/>
          </a:xfrm>
          <a:prstGeom prst="donut">
            <a:avLst>
              <a:gd fmla="val 19423" name="adj"/>
            </a:avLst>
          </a:prstGeom>
          <a:noFill/>
          <a:ln>
            <a:noFill/>
          </a:ln>
        </p:spPr>
      </p:pic>
      <p:sp>
        <p:nvSpPr>
          <p:cNvPr id="119" name="Google Shape;119;p2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If we all do the same, nothing will change</a:t>
            </a:r>
            <a:endParaRPr b="0" i="0" sz="1400" u="none" cap="none" strike="noStrike">
              <a:solidFill>
                <a:srgbClr val="E40046"/>
              </a:solidFill>
              <a:latin typeface="Proxima Nova"/>
              <a:ea typeface="Proxima Nova"/>
              <a:cs typeface="Proxima Nova"/>
              <a:sym typeface="Proxima Nova"/>
            </a:endParaRPr>
          </a:p>
        </p:txBody>
      </p:sp>
      <p:sp>
        <p:nvSpPr>
          <p:cNvPr id="120" name="Google Shape;120;p24"/>
          <p:cNvSpPr txBox="1"/>
          <p:nvPr/>
        </p:nvSpPr>
        <p:spPr>
          <a:xfrm>
            <a:off x="2474125" y="1111525"/>
            <a:ext cx="7113900" cy="1728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We will prove by example that by maintaining a test-and-learn mentality and shaping each campaign to the influencer and audience, you can make space for creativity that will lead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you down alternative routes to success, so you find what really works for you.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Ultimately, you will learn what creating a tailored approach really means,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how the different ways you can manage your campaigns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optimize performance can suit your business goals.</a:t>
            </a:r>
            <a:endParaRPr b="0" i="0" sz="1300" u="none" cap="none" strike="noStrike">
              <a:solidFill>
                <a:srgbClr val="2D3E50"/>
              </a:solidFill>
              <a:latin typeface="Avenir"/>
              <a:ea typeface="Avenir"/>
              <a:cs typeface="Avenir"/>
              <a:sym typeface="Avenir"/>
            </a:endParaRPr>
          </a:p>
        </p:txBody>
      </p:sp>
      <p:cxnSp>
        <p:nvCxnSpPr>
          <p:cNvPr id="121" name="Google Shape;121;p2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22" name="Google Shape;122;p24"/>
          <p:cNvSpPr txBox="1"/>
          <p:nvPr/>
        </p:nvSpPr>
        <p:spPr>
          <a:xfrm>
            <a:off x="2509778" y="6980966"/>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rgbClr val="2D3E50"/>
                </a:solidFill>
                <a:latin typeface="Avenir"/>
                <a:ea typeface="Avenir"/>
                <a:cs typeface="Avenir"/>
                <a:sym typeface="Avenir"/>
              </a:rPr>
              <a:t>1</a:t>
            </a:r>
            <a:r>
              <a:rPr b="0" i="0" lang="en" sz="800" u="none" cap="none" strike="noStrike">
                <a:solidFill>
                  <a:srgbClr val="0FA1E2"/>
                </a:solidFill>
                <a:latin typeface="Avenir"/>
                <a:ea typeface="Avenir"/>
                <a:cs typeface="Avenir"/>
                <a:sym typeface="Avenir"/>
              </a:rPr>
              <a:t>. </a:t>
            </a:r>
            <a:r>
              <a:rPr b="0" i="0" lang="en" sz="800" u="sng" cap="none" strike="noStrike">
                <a:solidFill>
                  <a:schemeClr val="hlink"/>
                </a:solidFill>
                <a:latin typeface="Avenir"/>
                <a:ea typeface="Avenir"/>
                <a:cs typeface="Avenir"/>
                <a:sym typeface="Avenir"/>
                <a:hlinkClick r:id="rId4"/>
              </a:rPr>
              <a:t>https://mediakix.com/blog/benefits-of-influencer-marketing-social-media/</a:t>
            </a:r>
            <a:endParaRPr b="1" i="0" sz="800" u="none" cap="none" strike="noStrike">
              <a:solidFill>
                <a:srgbClr val="0FA1E2"/>
              </a:solidFill>
              <a:latin typeface="Avenir"/>
              <a:ea typeface="Avenir"/>
              <a:cs typeface="Avenir"/>
              <a:sym typeface="Avenir"/>
            </a:endParaRPr>
          </a:p>
        </p:txBody>
      </p:sp>
      <p:sp>
        <p:nvSpPr>
          <p:cNvPr id="123" name="Google Shape;123;p24"/>
          <p:cNvSpPr txBox="1"/>
          <p:nvPr/>
        </p:nvSpPr>
        <p:spPr>
          <a:xfrm>
            <a:off x="2474125" y="3177775"/>
            <a:ext cx="3516000" cy="3357900"/>
          </a:xfrm>
          <a:prstGeom prst="rect">
            <a:avLst/>
          </a:prstGeom>
          <a:noFill/>
          <a:ln>
            <a:noFill/>
          </a:ln>
        </p:spPr>
        <p:txBody>
          <a:bodyPr anchorCtr="0" anchor="t" bIns="113100" lIns="113100" spcFirstLastPara="1" rIns="113100" wrap="square" tIns="113100">
            <a:noAutofit/>
          </a:bodyPr>
          <a:lstStyle/>
          <a:p>
            <a:pPr indent="0" lvl="0" marL="0" marR="0" rtl="0" algn="l">
              <a:lnSpc>
                <a:spcPct val="11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Why “one way” isn’t the right way</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0000"/>
              </a:lnSpc>
              <a:spcBef>
                <a:spcPts val="1000"/>
              </a:spcBef>
              <a:spcAft>
                <a:spcPts val="0"/>
              </a:spcAft>
              <a:buClr>
                <a:srgbClr val="000000"/>
              </a:buClr>
              <a:buSzPts val="1800"/>
              <a:buFont typeface="Arial"/>
              <a:buNone/>
            </a:pPr>
            <a:r>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2017, 92% of marketers said that influencer marketing was an effective strategy. Fast forward to 2019, and that percentage has dropped to 80%.</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This downward trend is predominantly caused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by marketers relying on one set approach, the one that has worked before—even when trying to implement influencer programs at scale. </a:t>
            </a:r>
            <a:endParaRPr b="1" i="0" sz="2000" u="none" cap="none" strike="noStrike">
              <a:solidFill>
                <a:srgbClr val="2D3E50"/>
              </a:solidFill>
              <a:latin typeface="Proxima Nova"/>
              <a:ea typeface="Proxima Nova"/>
              <a:cs typeface="Proxima Nova"/>
              <a:sym typeface="Proxima Nova"/>
            </a:endParaRPr>
          </a:p>
        </p:txBody>
      </p:sp>
      <p:pic>
        <p:nvPicPr>
          <p:cNvPr id="124" name="Google Shape;124;p24"/>
          <p:cNvPicPr preferRelativeResize="0"/>
          <p:nvPr/>
        </p:nvPicPr>
        <p:blipFill rotWithShape="1">
          <a:blip r:embed="rId5">
            <a:alphaModFix/>
          </a:blip>
          <a:srcRect b="10082" l="0" r="-3584" t="20861"/>
          <a:stretch/>
        </p:blipFill>
        <p:spPr>
          <a:xfrm>
            <a:off x="6115050" y="2585000"/>
            <a:ext cx="4869300" cy="4869300"/>
          </a:xfrm>
          <a:prstGeom prst="ellipse">
            <a:avLst/>
          </a:prstGeom>
          <a:noFill/>
          <a:ln>
            <a:noFill/>
          </a:ln>
        </p:spPr>
      </p:pic>
      <p:pic>
        <p:nvPicPr>
          <p:cNvPr id="125" name="Google Shape;125;p24">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25"/>
          <p:cNvPicPr preferRelativeResize="0"/>
          <p:nvPr/>
        </p:nvPicPr>
        <p:blipFill rotWithShape="1">
          <a:blip r:embed="rId3">
            <a:alphaModFix amt="10000"/>
          </a:blip>
          <a:srcRect b="-6184" l="-98226" r="27692" t="-7515"/>
          <a:stretch/>
        </p:blipFill>
        <p:spPr>
          <a:xfrm>
            <a:off x="-6505525" y="-1188375"/>
            <a:ext cx="10637100" cy="10637100"/>
          </a:xfrm>
          <a:prstGeom prst="donut">
            <a:avLst>
              <a:gd fmla="val 19423" name="adj"/>
            </a:avLst>
          </a:prstGeom>
          <a:noFill/>
          <a:ln>
            <a:noFill/>
          </a:ln>
        </p:spPr>
      </p:pic>
      <p:sp>
        <p:nvSpPr>
          <p:cNvPr id="131" name="Google Shape;131;p2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If we all do the same, nothing will change</a:t>
            </a:r>
            <a:endParaRPr b="0" i="0" sz="1400" u="none" cap="none" strike="noStrike">
              <a:solidFill>
                <a:srgbClr val="E40046"/>
              </a:solidFill>
              <a:latin typeface="Proxima Nova"/>
              <a:ea typeface="Proxima Nova"/>
              <a:cs typeface="Proxima Nova"/>
              <a:sym typeface="Proxima Nova"/>
            </a:endParaRPr>
          </a:p>
        </p:txBody>
      </p:sp>
      <p:sp>
        <p:nvSpPr>
          <p:cNvPr id="132" name="Google Shape;132;p25"/>
          <p:cNvSpPr txBox="1"/>
          <p:nvPr/>
        </p:nvSpPr>
        <p:spPr>
          <a:xfrm>
            <a:off x="2474125" y="1111525"/>
            <a:ext cx="6936300" cy="1616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It’s fair to assume that a previously effective technique should be repeated and made bigger. If you think of it in terms of Pavlovian theory, the compulsion to repeat the same pattern again and again is only natural, especially if it’s initially proven to yield results. But over time, when we repeat the same action and it doesn’t deliver the same results, we eventually must accept that it doesn’t work. In the case of influencer marketing, it’s time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accept that bigger isn’t necessarily better. </a:t>
            </a:r>
            <a:endParaRPr b="0" i="0" sz="1300" u="none" cap="none" strike="noStrike">
              <a:solidFill>
                <a:srgbClr val="2D3E50"/>
              </a:solidFill>
              <a:latin typeface="Avenir"/>
              <a:ea typeface="Avenir"/>
              <a:cs typeface="Avenir"/>
              <a:sym typeface="Avenir"/>
            </a:endParaRPr>
          </a:p>
        </p:txBody>
      </p:sp>
      <p:cxnSp>
        <p:nvCxnSpPr>
          <p:cNvPr id="133" name="Google Shape;133;p2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134" name="Google Shape;134;p25"/>
          <p:cNvPicPr preferRelativeResize="0"/>
          <p:nvPr/>
        </p:nvPicPr>
        <p:blipFill rotWithShape="1">
          <a:blip r:embed="rId4">
            <a:alphaModFix amt="80000"/>
          </a:blip>
          <a:srcRect b="0" l="0" r="0" t="0"/>
          <a:stretch/>
        </p:blipFill>
        <p:spPr>
          <a:xfrm rot="-1186931">
            <a:off x="6918158" y="3290330"/>
            <a:ext cx="2707287" cy="1885341"/>
          </a:xfrm>
          <a:prstGeom prst="rect">
            <a:avLst/>
          </a:prstGeom>
          <a:noFill/>
          <a:ln>
            <a:noFill/>
          </a:ln>
        </p:spPr>
      </p:pic>
      <p:sp>
        <p:nvSpPr>
          <p:cNvPr id="135" name="Google Shape;135;p25"/>
          <p:cNvSpPr txBox="1"/>
          <p:nvPr/>
        </p:nvSpPr>
        <p:spPr>
          <a:xfrm>
            <a:off x="2474125" y="2887828"/>
            <a:ext cx="3516000" cy="3657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same study also found that despite declining confidence in the effectiveness of influencer marketing, nearly two thirds still plan to increase their spend. So, despite some negative press and burgeoning doubts, the fundamental belief in influencers is still there. And it should be! But ramping up influencer activity at such an accelerated rate comes with a whole host of challenges, not the least trying to stay on top of myriad of administrative tasks and to effectively manage influencer relationships. </a:t>
            </a:r>
            <a:endParaRPr b="1" i="0" sz="2000" u="none" cap="none" strike="noStrike">
              <a:solidFill>
                <a:srgbClr val="2D3E50"/>
              </a:solidFill>
              <a:latin typeface="Proxima Nova"/>
              <a:ea typeface="Proxima Nova"/>
              <a:cs typeface="Proxima Nova"/>
              <a:sym typeface="Proxima Nova"/>
            </a:endParaRPr>
          </a:p>
        </p:txBody>
      </p:sp>
      <p:pic>
        <p:nvPicPr>
          <p:cNvPr id="136" name="Google Shape;136;p25"/>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137" name="Google Shape;137;p2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138" name="Google Shape;138;p25"/>
          <p:cNvPicPr preferRelativeResize="0"/>
          <p:nvPr/>
        </p:nvPicPr>
        <p:blipFill rotWithShape="1">
          <a:blip r:embed="rId6">
            <a:alphaModFix/>
          </a:blip>
          <a:srcRect b="0" l="0" r="0" t="0"/>
          <a:stretch/>
        </p:blipFill>
        <p:spPr>
          <a:xfrm>
            <a:off x="6328700" y="3753075"/>
            <a:ext cx="3161376" cy="1752170"/>
          </a:xfrm>
          <a:prstGeom prst="rect">
            <a:avLst/>
          </a:prstGeom>
          <a:noFill/>
          <a:ln>
            <a:noFill/>
          </a:ln>
        </p:spPr>
      </p:pic>
      <p:pic>
        <p:nvPicPr>
          <p:cNvPr id="139" name="Google Shape;139;p25">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6"/>
          <p:cNvSpPr txBox="1"/>
          <p:nvPr/>
        </p:nvSpPr>
        <p:spPr>
          <a:xfrm>
            <a:off x="582075" y="1991850"/>
            <a:ext cx="8714100" cy="802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more marketers up their spend on influencer marketing, they are beginning to face a number of hurdles along the way. In addition to those highlighted (right), top challenges for marketers managing an influencer program at scale include:</a:t>
            </a:r>
            <a:r>
              <a:rPr b="0" baseline="30000" i="0" lang="en" sz="1300" u="none" cap="none" strike="noStrike">
                <a:solidFill>
                  <a:srgbClr val="2D3E50"/>
                </a:solidFill>
                <a:latin typeface="Avenir"/>
                <a:ea typeface="Avenir"/>
                <a:cs typeface="Avenir"/>
                <a:sym typeface="Avenir"/>
              </a:rPr>
              <a:t>1</a:t>
            </a:r>
            <a:endParaRPr b="0" i="0" sz="1300" u="none" cap="none" strike="noStrike">
              <a:solidFill>
                <a:srgbClr val="2D3E50"/>
              </a:solidFill>
              <a:latin typeface="Avenir"/>
              <a:ea typeface="Avenir"/>
              <a:cs typeface="Avenir"/>
              <a:sym typeface="Avenir"/>
            </a:endParaRPr>
          </a:p>
        </p:txBody>
      </p:sp>
      <p:sp>
        <p:nvSpPr>
          <p:cNvPr id="145" name="Google Shape;145;p26"/>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The challenges of managing a program at scale</a:t>
            </a:r>
            <a:endParaRPr b="0" i="0" sz="1200" u="none" cap="none" strike="noStrike">
              <a:solidFill>
                <a:srgbClr val="2D3E50"/>
              </a:solidFill>
              <a:latin typeface="Avenir"/>
              <a:ea typeface="Avenir"/>
              <a:cs typeface="Avenir"/>
              <a:sym typeface="Avenir"/>
            </a:endParaRPr>
          </a:p>
        </p:txBody>
      </p:sp>
      <p:sp>
        <p:nvSpPr>
          <p:cNvPr id="146" name="Google Shape;146;p26"/>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2</a:t>
            </a:r>
            <a:endParaRPr b="1" i="0" sz="1300" u="none" cap="none" strike="noStrike">
              <a:solidFill>
                <a:srgbClr val="DF2F4D"/>
              </a:solidFill>
              <a:latin typeface="Proxima Nova"/>
              <a:ea typeface="Proxima Nova"/>
              <a:cs typeface="Proxima Nova"/>
              <a:sym typeface="Proxima Nova"/>
            </a:endParaRPr>
          </a:p>
        </p:txBody>
      </p:sp>
      <p:sp>
        <p:nvSpPr>
          <p:cNvPr id="147" name="Google Shape;147;p26"/>
          <p:cNvSpPr txBox="1"/>
          <p:nvPr/>
        </p:nvSpPr>
        <p:spPr>
          <a:xfrm>
            <a:off x="5543539" y="4473615"/>
            <a:ext cx="1972800" cy="5778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2D3E50"/>
                </a:solidFill>
                <a:latin typeface="Avenir"/>
                <a:ea typeface="Avenir"/>
                <a:cs typeface="Avenir"/>
                <a:sym typeface="Avenir"/>
              </a:rPr>
              <a:t>of marketers struggle </a:t>
            </a:r>
            <a:br>
              <a:rPr b="0" i="0" lang="en" sz="1000" u="none" cap="none" strike="noStrike">
                <a:solidFill>
                  <a:srgbClr val="2D3E50"/>
                </a:solidFill>
                <a:latin typeface="Avenir"/>
                <a:ea typeface="Avenir"/>
                <a:cs typeface="Avenir"/>
                <a:sym typeface="Avenir"/>
              </a:rPr>
            </a:br>
            <a:r>
              <a:rPr b="0" i="0" lang="en" sz="1000" u="none" cap="none" strike="noStrike">
                <a:solidFill>
                  <a:srgbClr val="2D3E50"/>
                </a:solidFill>
                <a:latin typeface="Avenir"/>
                <a:ea typeface="Avenir"/>
                <a:cs typeface="Avenir"/>
                <a:sym typeface="Avenir"/>
              </a:rPr>
              <a:t>to spot fake followers</a:t>
            </a:r>
            <a:endParaRPr b="0" i="0" sz="1000" u="none" cap="none" strike="noStrike">
              <a:solidFill>
                <a:srgbClr val="2D3E50"/>
              </a:solidFill>
              <a:latin typeface="Avenir"/>
              <a:ea typeface="Avenir"/>
              <a:cs typeface="Avenir"/>
              <a:sym typeface="Avenir"/>
            </a:endParaRPr>
          </a:p>
        </p:txBody>
      </p:sp>
      <p:sp>
        <p:nvSpPr>
          <p:cNvPr id="148" name="Google Shape;148;p26"/>
          <p:cNvSpPr txBox="1"/>
          <p:nvPr/>
        </p:nvSpPr>
        <p:spPr>
          <a:xfrm>
            <a:off x="7517198" y="4473615"/>
            <a:ext cx="1972800" cy="5778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2D3E50"/>
                </a:solidFill>
                <a:latin typeface="Avenir"/>
                <a:ea typeface="Avenir"/>
                <a:cs typeface="Avenir"/>
                <a:sym typeface="Avenir"/>
              </a:rPr>
              <a:t>Find building an always-on influencer strategy a top challenge</a:t>
            </a:r>
            <a:endParaRPr b="0" i="0" sz="1000" u="none" cap="none" strike="noStrike">
              <a:solidFill>
                <a:srgbClr val="2D3E50"/>
              </a:solidFill>
              <a:latin typeface="Avenir"/>
              <a:ea typeface="Avenir"/>
              <a:cs typeface="Avenir"/>
              <a:sym typeface="Avenir"/>
            </a:endParaRPr>
          </a:p>
        </p:txBody>
      </p:sp>
      <p:sp>
        <p:nvSpPr>
          <p:cNvPr id="149" name="Google Shape;149;p26"/>
          <p:cNvSpPr txBox="1"/>
          <p:nvPr/>
        </p:nvSpPr>
        <p:spPr>
          <a:xfrm>
            <a:off x="5526814" y="6769348"/>
            <a:ext cx="1972800" cy="5778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2D3E50"/>
                </a:solidFill>
                <a:latin typeface="Avenir"/>
                <a:ea typeface="Avenir"/>
                <a:cs typeface="Avenir"/>
                <a:sym typeface="Avenir"/>
              </a:rPr>
              <a:t>Struggle to reduce </a:t>
            </a:r>
            <a:br>
              <a:rPr b="0" i="0" lang="en" sz="1000" u="none" cap="none" strike="noStrike">
                <a:solidFill>
                  <a:srgbClr val="2D3E50"/>
                </a:solidFill>
                <a:latin typeface="Avenir"/>
                <a:ea typeface="Avenir"/>
                <a:cs typeface="Avenir"/>
                <a:sym typeface="Avenir"/>
              </a:rPr>
            </a:br>
            <a:r>
              <a:rPr b="0" i="0" lang="en" sz="1000" u="none" cap="none" strike="noStrike">
                <a:solidFill>
                  <a:srgbClr val="2D3E50"/>
                </a:solidFill>
                <a:latin typeface="Avenir"/>
                <a:ea typeface="Avenir"/>
                <a:cs typeface="Avenir"/>
                <a:sym typeface="Avenir"/>
              </a:rPr>
              <a:t>time spent managing influencer campaigns</a:t>
            </a:r>
            <a:endParaRPr b="0" i="0" sz="1000" u="none" cap="none" strike="noStrike">
              <a:solidFill>
                <a:srgbClr val="2D3E50"/>
              </a:solidFill>
              <a:latin typeface="Avenir"/>
              <a:ea typeface="Avenir"/>
              <a:cs typeface="Avenir"/>
              <a:sym typeface="Avenir"/>
            </a:endParaRPr>
          </a:p>
        </p:txBody>
      </p:sp>
      <p:sp>
        <p:nvSpPr>
          <p:cNvPr id="150" name="Google Shape;150;p26"/>
          <p:cNvSpPr/>
          <p:nvPr/>
        </p:nvSpPr>
        <p:spPr>
          <a:xfrm>
            <a:off x="5948962" y="3216037"/>
            <a:ext cx="1161900" cy="1161900"/>
          </a:xfrm>
          <a:prstGeom prst="donut">
            <a:avLst>
              <a:gd fmla="val 11713" name="adj"/>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26"/>
          <p:cNvSpPr/>
          <p:nvPr/>
        </p:nvSpPr>
        <p:spPr>
          <a:xfrm flipH="1" rot="-8789179">
            <a:off x="5948833" y="3215385"/>
            <a:ext cx="1162213" cy="1162213"/>
          </a:xfrm>
          <a:prstGeom prst="blockArc">
            <a:avLst>
              <a:gd fmla="val 18130965"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p26"/>
          <p:cNvSpPr/>
          <p:nvPr/>
        </p:nvSpPr>
        <p:spPr>
          <a:xfrm>
            <a:off x="6758184" y="2929886"/>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53" name="Google Shape;153;p26"/>
          <p:cNvSpPr txBox="1"/>
          <p:nvPr/>
        </p:nvSpPr>
        <p:spPr>
          <a:xfrm>
            <a:off x="6636834" y="2982536"/>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50%</a:t>
            </a:r>
            <a:endParaRPr b="1" baseline="30000" i="0" sz="1200" u="none" cap="none" strike="noStrike">
              <a:solidFill>
                <a:srgbClr val="FFFFFF"/>
              </a:solidFill>
              <a:latin typeface="Proxima Nova"/>
              <a:ea typeface="Proxima Nova"/>
              <a:cs typeface="Proxima Nova"/>
              <a:sym typeface="Proxima Nova"/>
            </a:endParaRPr>
          </a:p>
        </p:txBody>
      </p:sp>
      <p:sp>
        <p:nvSpPr>
          <p:cNvPr id="154" name="Google Shape;154;p26"/>
          <p:cNvSpPr/>
          <p:nvPr/>
        </p:nvSpPr>
        <p:spPr>
          <a:xfrm>
            <a:off x="7998925" y="3351944"/>
            <a:ext cx="890100" cy="8901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26"/>
          <p:cNvSpPr/>
          <p:nvPr/>
        </p:nvSpPr>
        <p:spPr>
          <a:xfrm>
            <a:off x="7863023" y="3216037"/>
            <a:ext cx="1161900" cy="1161900"/>
          </a:xfrm>
          <a:prstGeom prst="donut">
            <a:avLst>
              <a:gd fmla="val 11713" name="adj"/>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26"/>
          <p:cNvSpPr/>
          <p:nvPr/>
        </p:nvSpPr>
        <p:spPr>
          <a:xfrm flipH="1" rot="-8789179">
            <a:off x="7862893" y="3215385"/>
            <a:ext cx="1162213" cy="1162213"/>
          </a:xfrm>
          <a:prstGeom prst="blockArc">
            <a:avLst>
              <a:gd fmla="val 20151180"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26"/>
          <p:cNvSpPr/>
          <p:nvPr/>
        </p:nvSpPr>
        <p:spPr>
          <a:xfrm>
            <a:off x="8672245" y="2929886"/>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58" name="Google Shape;158;p26"/>
          <p:cNvSpPr txBox="1"/>
          <p:nvPr/>
        </p:nvSpPr>
        <p:spPr>
          <a:xfrm>
            <a:off x="8550895" y="2982536"/>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41%</a:t>
            </a:r>
            <a:endParaRPr b="1" baseline="30000" i="0" sz="1200" u="none" cap="none" strike="noStrike">
              <a:solidFill>
                <a:srgbClr val="FFFFFF"/>
              </a:solidFill>
              <a:latin typeface="Proxima Nova"/>
              <a:ea typeface="Proxima Nova"/>
              <a:cs typeface="Proxima Nova"/>
              <a:sym typeface="Proxima Nova"/>
            </a:endParaRPr>
          </a:p>
        </p:txBody>
      </p:sp>
      <p:sp>
        <p:nvSpPr>
          <p:cNvPr id="159" name="Google Shape;159;p26"/>
          <p:cNvSpPr/>
          <p:nvPr/>
        </p:nvSpPr>
        <p:spPr>
          <a:xfrm>
            <a:off x="6068156" y="5647673"/>
            <a:ext cx="890100" cy="8901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26"/>
          <p:cNvSpPr/>
          <p:nvPr/>
        </p:nvSpPr>
        <p:spPr>
          <a:xfrm>
            <a:off x="8011475" y="5647673"/>
            <a:ext cx="890100" cy="8901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26"/>
          <p:cNvSpPr/>
          <p:nvPr/>
        </p:nvSpPr>
        <p:spPr>
          <a:xfrm>
            <a:off x="5932254" y="5511766"/>
            <a:ext cx="1161900" cy="1161900"/>
          </a:xfrm>
          <a:prstGeom prst="donut">
            <a:avLst>
              <a:gd fmla="val 11713" name="adj"/>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6"/>
          <p:cNvSpPr/>
          <p:nvPr/>
        </p:nvSpPr>
        <p:spPr>
          <a:xfrm flipH="1" rot="-8789179">
            <a:off x="5932124" y="5511114"/>
            <a:ext cx="1162213" cy="1162213"/>
          </a:xfrm>
          <a:prstGeom prst="blockArc">
            <a:avLst>
              <a:gd fmla="val 21381093"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6"/>
          <p:cNvSpPr/>
          <p:nvPr/>
        </p:nvSpPr>
        <p:spPr>
          <a:xfrm>
            <a:off x="6741476" y="5225615"/>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64" name="Google Shape;164;p26"/>
          <p:cNvSpPr txBox="1"/>
          <p:nvPr/>
        </p:nvSpPr>
        <p:spPr>
          <a:xfrm>
            <a:off x="6620126" y="5278265"/>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30%</a:t>
            </a:r>
            <a:endParaRPr b="1" baseline="30000" i="0" sz="1200" u="none" cap="none" strike="noStrike">
              <a:solidFill>
                <a:srgbClr val="FFFFFF"/>
              </a:solidFill>
              <a:latin typeface="Proxima Nova"/>
              <a:ea typeface="Proxima Nova"/>
              <a:cs typeface="Proxima Nova"/>
              <a:sym typeface="Proxima Nova"/>
            </a:endParaRPr>
          </a:p>
        </p:txBody>
      </p:sp>
      <p:sp>
        <p:nvSpPr>
          <p:cNvPr id="165" name="Google Shape;165;p26"/>
          <p:cNvSpPr/>
          <p:nvPr/>
        </p:nvSpPr>
        <p:spPr>
          <a:xfrm>
            <a:off x="7875573" y="5511766"/>
            <a:ext cx="1161900" cy="1161900"/>
          </a:xfrm>
          <a:prstGeom prst="donut">
            <a:avLst>
              <a:gd fmla="val 11713" name="adj"/>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26"/>
          <p:cNvSpPr/>
          <p:nvPr/>
        </p:nvSpPr>
        <p:spPr>
          <a:xfrm flipH="1" rot="-8789179">
            <a:off x="7875443" y="5511114"/>
            <a:ext cx="1162213" cy="1162213"/>
          </a:xfrm>
          <a:prstGeom prst="blockArc">
            <a:avLst>
              <a:gd fmla="val 202527"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26"/>
          <p:cNvSpPr/>
          <p:nvPr/>
        </p:nvSpPr>
        <p:spPr>
          <a:xfrm>
            <a:off x="8684795" y="5225615"/>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68" name="Google Shape;168;p26"/>
          <p:cNvSpPr txBox="1"/>
          <p:nvPr/>
        </p:nvSpPr>
        <p:spPr>
          <a:xfrm>
            <a:off x="8563445" y="5278265"/>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28%</a:t>
            </a:r>
            <a:endParaRPr b="1" baseline="30000" i="0" sz="1200" u="none" cap="none" strike="noStrike">
              <a:solidFill>
                <a:srgbClr val="FFFFFF"/>
              </a:solidFill>
              <a:latin typeface="Proxima Nova"/>
              <a:ea typeface="Proxima Nova"/>
              <a:cs typeface="Proxima Nova"/>
              <a:sym typeface="Proxima Nova"/>
            </a:endParaRPr>
          </a:p>
        </p:txBody>
      </p:sp>
      <p:sp>
        <p:nvSpPr>
          <p:cNvPr id="169" name="Google Shape;169;p26"/>
          <p:cNvSpPr txBox="1"/>
          <p:nvPr/>
        </p:nvSpPr>
        <p:spPr>
          <a:xfrm>
            <a:off x="7471923" y="6769348"/>
            <a:ext cx="1972800" cy="5778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2D3E50"/>
                </a:solidFill>
                <a:latin typeface="Avenir"/>
                <a:ea typeface="Avenir"/>
                <a:cs typeface="Avenir"/>
                <a:sym typeface="Avenir"/>
              </a:rPr>
              <a:t>Struggle with brand safety </a:t>
            </a:r>
            <a:br>
              <a:rPr b="0" i="0" lang="en" sz="1000" u="none" cap="none" strike="noStrike">
                <a:solidFill>
                  <a:srgbClr val="2D3E50"/>
                </a:solidFill>
                <a:latin typeface="Avenir"/>
                <a:ea typeface="Avenir"/>
                <a:cs typeface="Avenir"/>
                <a:sym typeface="Avenir"/>
              </a:rPr>
            </a:br>
            <a:r>
              <a:rPr b="0" i="0" lang="en" sz="1000" u="none" cap="none" strike="noStrike">
                <a:solidFill>
                  <a:srgbClr val="2D3E50"/>
                </a:solidFill>
                <a:latin typeface="Avenir"/>
                <a:ea typeface="Avenir"/>
                <a:cs typeface="Avenir"/>
                <a:sym typeface="Avenir"/>
              </a:rPr>
              <a:t>and brand alignment</a:t>
            </a:r>
            <a:endParaRPr b="0" i="0" sz="1000" u="none" cap="none" strike="noStrike">
              <a:solidFill>
                <a:srgbClr val="2D3E50"/>
              </a:solidFill>
              <a:latin typeface="Avenir"/>
              <a:ea typeface="Avenir"/>
              <a:cs typeface="Avenir"/>
              <a:sym typeface="Avenir"/>
            </a:endParaRPr>
          </a:p>
        </p:txBody>
      </p:sp>
      <p:sp>
        <p:nvSpPr>
          <p:cNvPr id="170" name="Google Shape;170;p26"/>
          <p:cNvSpPr txBox="1"/>
          <p:nvPr/>
        </p:nvSpPr>
        <p:spPr>
          <a:xfrm>
            <a:off x="677100" y="2893375"/>
            <a:ext cx="4887600" cy="40662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Rising influencer costs (38%)</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FTC regulations and requirements: (18%)</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Moving more influencer marketing in-house: (12%)</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0"/>
              </a:spcAft>
              <a:buClr>
                <a:srgbClr val="000000"/>
              </a:buClr>
              <a:buSzPts val="700"/>
              <a:buFont typeface="Arial"/>
              <a:buNone/>
            </a:pPr>
            <a:br>
              <a:rPr b="0" i="0" lang="en" sz="7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With 58% of influencer program managers</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using tools developed in-house to execute their campaigns, one of the ways program managers appear to be tackling the issue is to create customized solutions that help them regain control of the activity at scale. The problem is that these are often designed to manage the “one way” they have been operating previously—in small measure and not scalable for rapid growth. In this situation, tailored approaches and nuances of individual campaigns can easily fall victim to a need to put in place a program that can be rolled out at speed. Say goodbye to creativity—and quite possibly your program’s effectiveness.</a:t>
            </a:r>
            <a:endParaRPr b="0" i="0" sz="1300" u="none" cap="none" strike="noStrike">
              <a:solidFill>
                <a:srgbClr val="2D3E50"/>
              </a:solidFill>
              <a:latin typeface="Avenir"/>
              <a:ea typeface="Avenir"/>
              <a:cs typeface="Avenir"/>
              <a:sym typeface="Avenir"/>
            </a:endParaRPr>
          </a:p>
        </p:txBody>
      </p:sp>
      <p:sp>
        <p:nvSpPr>
          <p:cNvPr id="171" name="Google Shape;171;p26"/>
          <p:cNvSpPr txBox="1"/>
          <p:nvPr/>
        </p:nvSpPr>
        <p:spPr>
          <a:xfrm>
            <a:off x="677101" y="7186075"/>
            <a:ext cx="44154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1.</a:t>
            </a:r>
            <a:r>
              <a:rPr b="0" i="0" lang="en" sz="800" u="none" cap="none" strike="noStrike">
                <a:solidFill>
                  <a:srgbClr val="0FA1E2"/>
                </a:solidFill>
                <a:latin typeface="Avenir"/>
                <a:ea typeface="Avenir"/>
                <a:cs typeface="Avenir"/>
                <a:sym typeface="Avenir"/>
              </a:rPr>
              <a:t> </a:t>
            </a:r>
            <a:r>
              <a:rPr b="0" i="0" lang="en" sz="800" u="sng" cap="none" strike="noStrike">
                <a:solidFill>
                  <a:schemeClr val="hlink"/>
                </a:solidFill>
                <a:latin typeface="Avenir"/>
                <a:ea typeface="Avenir"/>
                <a:cs typeface="Avenir"/>
                <a:sym typeface="Avenir"/>
                <a:hlinkClick r:id="rId3"/>
              </a:rPr>
              <a:t>https://mediakix.com/influencer-marketing-resources/influencer-marketing-challenges/</a:t>
            </a:r>
            <a:endParaRPr b="0" i="0" sz="800" u="none" cap="none" strike="noStrike">
              <a:solidFill>
                <a:srgbClr val="2D3E50"/>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2.</a:t>
            </a:r>
            <a:r>
              <a:rPr b="0" i="0" lang="en" sz="800" u="none" cap="none" strike="noStrike">
                <a:solidFill>
                  <a:srgbClr val="0FA1E2"/>
                </a:solidFill>
                <a:latin typeface="Avenir"/>
                <a:ea typeface="Avenir"/>
                <a:cs typeface="Avenir"/>
                <a:sym typeface="Avenir"/>
              </a:rPr>
              <a:t> </a:t>
            </a:r>
            <a:r>
              <a:rPr b="0" i="0" lang="en" sz="800" u="sng" cap="none" strike="noStrike">
                <a:solidFill>
                  <a:schemeClr val="hlink"/>
                </a:solidFill>
                <a:latin typeface="Arial"/>
                <a:ea typeface="Arial"/>
                <a:cs typeface="Arial"/>
                <a:sym typeface="Arial"/>
                <a:hlinkClick r:id="rId4"/>
              </a:rPr>
              <a:t>https://influencermarketinghub.com/influencer-marketing-2019-benchmark-report/</a:t>
            </a:r>
            <a:endParaRPr b="0" i="0" sz="800" u="none" cap="none" strike="noStrike">
              <a:solidFill>
                <a:srgbClr val="0FA1E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FA1E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FA1E2"/>
              </a:solidFill>
              <a:latin typeface="Avenir"/>
              <a:ea typeface="Avenir"/>
              <a:cs typeface="Avenir"/>
              <a:sym typeface="Avenir"/>
            </a:endParaRPr>
          </a:p>
        </p:txBody>
      </p:sp>
      <p:pic>
        <p:nvPicPr>
          <p:cNvPr id="172" name="Google Shape;172;p26"/>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173" name="Google Shape;173;p2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174" name="Google Shape;174;p26"/>
          <p:cNvPicPr preferRelativeResize="0"/>
          <p:nvPr/>
        </p:nvPicPr>
        <p:blipFill rotWithShape="1">
          <a:blip r:embed="rId6">
            <a:alphaModFix/>
          </a:blip>
          <a:srcRect b="0" l="0" r="0" t="0"/>
          <a:stretch/>
        </p:blipFill>
        <p:spPr>
          <a:xfrm>
            <a:off x="6195259" y="3453648"/>
            <a:ext cx="669300" cy="669300"/>
          </a:xfrm>
          <a:prstGeom prst="ellipse">
            <a:avLst/>
          </a:prstGeom>
          <a:noFill/>
          <a:ln>
            <a:noFill/>
          </a:ln>
        </p:spPr>
      </p:pic>
      <p:pic>
        <p:nvPicPr>
          <p:cNvPr id="175" name="Google Shape;175;p26"/>
          <p:cNvPicPr preferRelativeResize="0"/>
          <p:nvPr/>
        </p:nvPicPr>
        <p:blipFill rotWithShape="1">
          <a:blip r:embed="rId7">
            <a:alphaModFix/>
          </a:blip>
          <a:srcRect b="0" l="0" r="0" t="0"/>
          <a:stretch/>
        </p:blipFill>
        <p:spPr>
          <a:xfrm>
            <a:off x="6182942" y="5758061"/>
            <a:ext cx="669302" cy="669302"/>
          </a:xfrm>
          <a:prstGeom prst="rect">
            <a:avLst/>
          </a:prstGeom>
          <a:noFill/>
          <a:ln>
            <a:noFill/>
          </a:ln>
        </p:spPr>
      </p:pic>
      <p:pic>
        <p:nvPicPr>
          <p:cNvPr id="176" name="Google Shape;176;p26"/>
          <p:cNvPicPr preferRelativeResize="0"/>
          <p:nvPr/>
        </p:nvPicPr>
        <p:blipFill rotWithShape="1">
          <a:blip r:embed="rId8">
            <a:alphaModFix/>
          </a:blip>
          <a:srcRect b="0" l="0" r="0" t="0"/>
          <a:stretch/>
        </p:blipFill>
        <p:spPr>
          <a:xfrm>
            <a:off x="8109309" y="3453806"/>
            <a:ext cx="669301" cy="668988"/>
          </a:xfrm>
          <a:prstGeom prst="rect">
            <a:avLst/>
          </a:prstGeom>
          <a:noFill/>
          <a:ln>
            <a:noFill/>
          </a:ln>
        </p:spPr>
      </p:pic>
      <p:pic>
        <p:nvPicPr>
          <p:cNvPr id="177" name="Google Shape;177;p26"/>
          <p:cNvPicPr preferRelativeResize="0"/>
          <p:nvPr/>
        </p:nvPicPr>
        <p:blipFill rotWithShape="1">
          <a:blip r:embed="rId9">
            <a:alphaModFix/>
          </a:blip>
          <a:srcRect b="0" l="0" r="0" t="0"/>
          <a:stretch/>
        </p:blipFill>
        <p:spPr>
          <a:xfrm>
            <a:off x="8133952" y="5758061"/>
            <a:ext cx="669302" cy="669302"/>
          </a:xfrm>
          <a:prstGeom prst="rect">
            <a:avLst/>
          </a:prstGeom>
          <a:noFill/>
          <a:ln>
            <a:noFill/>
          </a:ln>
        </p:spPr>
      </p:pic>
      <p:pic>
        <p:nvPicPr>
          <p:cNvPr id="178" name="Google Shape;178;p26">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nvSpPr>
        <p:spPr>
          <a:xfrm>
            <a:off x="565727" y="1940625"/>
            <a:ext cx="8413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It’s worked before, it’s how you’ve always done it right?</a:t>
            </a:r>
            <a:endParaRPr b="0" i="0" sz="1200" u="none" cap="none" strike="noStrike">
              <a:solidFill>
                <a:srgbClr val="2D3E50"/>
              </a:solidFill>
              <a:latin typeface="Avenir"/>
              <a:ea typeface="Avenir"/>
              <a:cs typeface="Avenir"/>
              <a:sym typeface="Avenir"/>
            </a:endParaRPr>
          </a:p>
        </p:txBody>
      </p:sp>
      <p:sp>
        <p:nvSpPr>
          <p:cNvPr id="184" name="Google Shape;184;p27"/>
          <p:cNvSpPr txBox="1"/>
          <p:nvPr/>
        </p:nvSpPr>
        <p:spPr>
          <a:xfrm>
            <a:off x="553362" y="1330950"/>
            <a:ext cx="8714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The same program won’t work for everyone</a:t>
            </a:r>
            <a:endParaRPr b="0" i="0" sz="1200" u="none" cap="none" strike="noStrike">
              <a:solidFill>
                <a:srgbClr val="2D3E50"/>
              </a:solidFill>
              <a:latin typeface="Avenir"/>
              <a:ea typeface="Avenir"/>
              <a:cs typeface="Avenir"/>
              <a:sym typeface="Avenir"/>
            </a:endParaRPr>
          </a:p>
        </p:txBody>
      </p:sp>
      <p:sp>
        <p:nvSpPr>
          <p:cNvPr id="185" name="Google Shape;185;p27"/>
          <p:cNvSpPr txBox="1"/>
          <p:nvPr/>
        </p:nvSpPr>
        <p:spPr>
          <a:xfrm>
            <a:off x="5904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3</a:t>
            </a:r>
            <a:endParaRPr b="1" i="0" sz="1300" u="none" cap="none" strike="noStrike">
              <a:solidFill>
                <a:srgbClr val="DF2F4D"/>
              </a:solidFill>
              <a:latin typeface="Proxima Nova"/>
              <a:ea typeface="Proxima Nova"/>
              <a:cs typeface="Proxima Nova"/>
              <a:sym typeface="Proxima Nova"/>
            </a:endParaRPr>
          </a:p>
        </p:txBody>
      </p:sp>
      <p:pic>
        <p:nvPicPr>
          <p:cNvPr id="186" name="Google Shape;186;p27"/>
          <p:cNvPicPr preferRelativeResize="0"/>
          <p:nvPr/>
        </p:nvPicPr>
        <p:blipFill rotWithShape="1">
          <a:blip r:embed="rId3">
            <a:alphaModFix/>
          </a:blip>
          <a:srcRect b="-29584" l="1157" r="12449" t="0"/>
          <a:stretch/>
        </p:blipFill>
        <p:spPr>
          <a:xfrm>
            <a:off x="4558680" y="3043481"/>
            <a:ext cx="6705300" cy="6705300"/>
          </a:xfrm>
          <a:prstGeom prst="ellipse">
            <a:avLst/>
          </a:prstGeom>
          <a:noFill/>
          <a:ln>
            <a:noFill/>
          </a:ln>
        </p:spPr>
      </p:pic>
      <p:sp>
        <p:nvSpPr>
          <p:cNvPr id="187" name="Google Shape;187;p27"/>
          <p:cNvSpPr txBox="1"/>
          <p:nvPr/>
        </p:nvSpPr>
        <p:spPr>
          <a:xfrm>
            <a:off x="582075" y="2605000"/>
            <a:ext cx="4204200" cy="2224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Returning to Pavlov’s theory to illustrate the point, if you have always approached influencer marketing in the same way, whether that’s one-off sponsored posts or only working with mega or macro influencers, you’d think it would continue to perform the same. What works in one situation will not necessarily work in another, and sacrificing adaptability will likely also end up compromising results.</a:t>
            </a:r>
            <a:endParaRPr b="0" i="0" sz="1300" u="none" cap="none" strike="noStrike">
              <a:solidFill>
                <a:srgbClr val="2D3E50"/>
              </a:solidFill>
              <a:latin typeface="Avenir"/>
              <a:ea typeface="Avenir"/>
              <a:cs typeface="Avenir"/>
              <a:sym typeface="Avenir"/>
            </a:endParaRPr>
          </a:p>
        </p:txBody>
      </p:sp>
      <p:pic>
        <p:nvPicPr>
          <p:cNvPr id="188" name="Google Shape;188;p27">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8"/>
          <p:cNvPicPr preferRelativeResize="0"/>
          <p:nvPr/>
        </p:nvPicPr>
        <p:blipFill rotWithShape="1">
          <a:blip r:embed="rId3">
            <a:alphaModFix amt="10000"/>
          </a:blip>
          <a:srcRect b="-11697" l="-65799" r="32411" t="4952"/>
          <a:stretch/>
        </p:blipFill>
        <p:spPr>
          <a:xfrm>
            <a:off x="-6505525" y="-1188375"/>
            <a:ext cx="10637100" cy="10637100"/>
          </a:xfrm>
          <a:prstGeom prst="donut">
            <a:avLst>
              <a:gd fmla="val 19423" name="adj"/>
            </a:avLst>
          </a:prstGeom>
          <a:noFill/>
          <a:ln>
            <a:noFill/>
          </a:ln>
        </p:spPr>
      </p:pic>
      <p:pic>
        <p:nvPicPr>
          <p:cNvPr id="194" name="Google Shape;194;p2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95" name="Google Shape;195;p2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96" name="Google Shape;196;p2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97" name="Google Shape;197;p2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The same program won’t work for everyone</a:t>
            </a:r>
            <a:endParaRPr b="1" i="0" sz="1400" u="none" cap="none" strike="noStrike">
              <a:solidFill>
                <a:srgbClr val="2D3E50"/>
              </a:solidFill>
              <a:latin typeface="Proxima Nova"/>
              <a:ea typeface="Proxima Nova"/>
              <a:cs typeface="Proxima Nova"/>
              <a:sym typeface="Proxima Nova"/>
            </a:endParaRPr>
          </a:p>
        </p:txBody>
      </p:sp>
      <p:sp>
        <p:nvSpPr>
          <p:cNvPr id="198" name="Google Shape;198;p28"/>
          <p:cNvSpPr txBox="1"/>
          <p:nvPr/>
        </p:nvSpPr>
        <p:spPr>
          <a:xfrm>
            <a:off x="2475200" y="1075875"/>
            <a:ext cx="6936300" cy="5880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Rather than upholding the splintering status quo, marketers need to first consider the business goals of the program. The size and shape of the influencer program needs to stem directly from a thoughtful assessment of what the most pressing business goals are, leading you to:</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Achieve more impactful audience engagement through nano and micro influencers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Gain trustworthy customer journey insights to measure what matters to you</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Effectively understand each influencer’s value based on those metrics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Make predictable progress toward tangible business goals tied to real KPIs (not vanity metrics)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Scale the program to become a significant channel of growth</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Increase the quality of content and reduce monetary and operational cost of production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Nurture long-term engagement from quality influencers that become ambassadors</a:t>
            </a:r>
            <a:endParaRPr b="0" i="0" sz="1300" u="none" cap="none" strike="noStrike">
              <a:solidFill>
                <a:srgbClr val="2D3E50"/>
              </a:solidFill>
              <a:latin typeface="Avenir"/>
              <a:ea typeface="Avenir"/>
              <a:cs typeface="Avenir"/>
              <a:sym typeface="Avenir"/>
            </a:endParaRPr>
          </a:p>
          <a:p>
            <a:pPr indent="0" lvl="0" marL="0" marR="0" rtl="0" algn="l">
              <a:lnSpc>
                <a:spcPct val="100000"/>
              </a:lnSpc>
              <a:spcBef>
                <a:spcPts val="1200"/>
              </a:spcBef>
              <a:spcAft>
                <a:spcPts val="0"/>
              </a:spcAft>
              <a:buClr>
                <a:srgbClr val="000000"/>
              </a:buClr>
              <a:buSzPts val="1000"/>
              <a:buFont typeface="Arial"/>
              <a:buNone/>
            </a:pPr>
            <a:r>
              <a:t/>
            </a:r>
            <a:endParaRPr b="0" i="0" sz="10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five examples that follow illustrate what happens when influencer program managers use performance tracking and campaign management tools to take a holistic view of their programs. They are able to review results to adapt as necessary to ensure their influencer programs support their overall business strategy. Suddenly, different strokes are actually possible to implement—and effective, creative strategies become a reality. </a:t>
            </a:r>
            <a:endParaRPr b="0" i="0" sz="1300" u="none" cap="none" strike="noStrike">
              <a:solidFill>
                <a:srgbClr val="2D3E50"/>
              </a:solidFill>
              <a:latin typeface="Avenir"/>
              <a:ea typeface="Avenir"/>
              <a:cs typeface="Avenir"/>
              <a:sym typeface="Avenir"/>
            </a:endParaRPr>
          </a:p>
        </p:txBody>
      </p:sp>
      <p:pic>
        <p:nvPicPr>
          <p:cNvPr id="199" name="Google Shape;199;p28">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