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y="7772400" cx="10058400"/>
  <p:notesSz cx="6858000" cy="9144000"/>
  <p:embeddedFontLst>
    <p:embeddedFont>
      <p:font typeface="Proxima Nova"/>
      <p:regular r:id="rId39"/>
      <p:bold r:id="rId40"/>
      <p:italic r:id="rId41"/>
      <p:boldItalic r:id="rId42"/>
    </p:embeddedFont>
    <p:embeddedFont>
      <p:font typeface="Proxima Nova Semibold"/>
      <p:regular r:id="rId43"/>
      <p:bold r:id="rId44"/>
      <p:boldItalic r:id="rId45"/>
    </p:embeddedFont>
    <p:embeddedFont>
      <p:font typeface="Open Sans"/>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4896">
          <p15:clr>
            <a:srgbClr val="9AA0A6"/>
          </p15:clr>
        </p15:guide>
        <p15:guide id="2" pos="6336">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896" orient="horz"/>
        <p:guide pos="6336"/>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roximaNova-bold.fntdata"/><Relationship Id="rId42" Type="http://schemas.openxmlformats.org/officeDocument/2006/relationships/font" Target="fonts/ProximaNova-boldItalic.fntdata"/><Relationship Id="rId41" Type="http://schemas.openxmlformats.org/officeDocument/2006/relationships/font" Target="fonts/ProximaNova-italic.fntdata"/><Relationship Id="rId44" Type="http://schemas.openxmlformats.org/officeDocument/2006/relationships/font" Target="fonts/ProximaNovaSemibold-bold.fntdata"/><Relationship Id="rId43" Type="http://schemas.openxmlformats.org/officeDocument/2006/relationships/font" Target="fonts/ProximaNovaSemibold-regular.fntdata"/><Relationship Id="rId46" Type="http://schemas.openxmlformats.org/officeDocument/2006/relationships/font" Target="fonts/OpenSans-regular.fntdata"/><Relationship Id="rId45" Type="http://schemas.openxmlformats.org/officeDocument/2006/relationships/font" Target="fonts/ProximaNovaSemibold-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OpenSans-italic.fntdata"/><Relationship Id="rId47" Type="http://schemas.openxmlformats.org/officeDocument/2006/relationships/font" Target="fonts/OpenSans-bold.fntdata"/><Relationship Id="rId49" Type="http://schemas.openxmlformats.org/officeDocument/2006/relationships/font" Target="fonts/OpenSans-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font" Target="fonts/ProximaNova-regular.fntdata"/><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1: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 name="Google Shape;6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1: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 name="Google Shape;22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2: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3" name="Google Shape;243;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3: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8" name="Google Shape;25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4: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2" name="Google Shape;27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6: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9" name="Google Shape;30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1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 name="Google Shape;319;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8: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9" name="Google Shape;35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19: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3" name="Google Shape;37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 name="Google Shape;7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20: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1" name="Google Shape;41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21: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3" name="Google Shape;423;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22: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7" name="Google Shape;43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23: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3" name="Google Shape;453;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24: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5" name="Google Shape;465;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2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1" name="Google Shape;481;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26: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3" name="Google Shape;503;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27: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2" name="Google Shape;51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28: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9" name="Google Shape;529;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2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8" name="Google Shape;548;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 name="Google Shape;9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30: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1" name="Google Shape;561;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p3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0" name="Google Shape;580;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32: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6" name="Google Shape;606;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p33: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5" name="Google Shape;615;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 name="Google Shape;10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 name="Google Shape;120;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 name="Google Shape;15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 name="Google Shape;16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8" name="Google Shape;17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 name="Google Shape;19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42879" y="1125136"/>
            <a:ext cx="9372600" cy="31017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6400"/>
              <a:buNone/>
              <a:defRPr sz="6400"/>
            </a:lvl1pPr>
            <a:lvl2pPr lvl="1" algn="ctr">
              <a:lnSpc>
                <a:spcPct val="100000"/>
              </a:lnSpc>
              <a:spcBef>
                <a:spcPts val="0"/>
              </a:spcBef>
              <a:spcAft>
                <a:spcPts val="0"/>
              </a:spcAft>
              <a:buSzPts val="6400"/>
              <a:buNone/>
              <a:defRPr sz="6400"/>
            </a:lvl2pPr>
            <a:lvl3pPr lvl="2" algn="ctr">
              <a:lnSpc>
                <a:spcPct val="100000"/>
              </a:lnSpc>
              <a:spcBef>
                <a:spcPts val="0"/>
              </a:spcBef>
              <a:spcAft>
                <a:spcPts val="0"/>
              </a:spcAft>
              <a:buSzPts val="6400"/>
              <a:buNone/>
              <a:defRPr sz="6400"/>
            </a:lvl3pPr>
            <a:lvl4pPr lvl="3" algn="ctr">
              <a:lnSpc>
                <a:spcPct val="100000"/>
              </a:lnSpc>
              <a:spcBef>
                <a:spcPts val="0"/>
              </a:spcBef>
              <a:spcAft>
                <a:spcPts val="0"/>
              </a:spcAft>
              <a:buSzPts val="6400"/>
              <a:buNone/>
              <a:defRPr sz="6400"/>
            </a:lvl4pPr>
            <a:lvl5pPr lvl="4" algn="ctr">
              <a:lnSpc>
                <a:spcPct val="100000"/>
              </a:lnSpc>
              <a:spcBef>
                <a:spcPts val="0"/>
              </a:spcBef>
              <a:spcAft>
                <a:spcPts val="0"/>
              </a:spcAft>
              <a:buSzPts val="6400"/>
              <a:buNone/>
              <a:defRPr sz="6400"/>
            </a:lvl5pPr>
            <a:lvl6pPr lvl="5" algn="ctr">
              <a:lnSpc>
                <a:spcPct val="100000"/>
              </a:lnSpc>
              <a:spcBef>
                <a:spcPts val="0"/>
              </a:spcBef>
              <a:spcAft>
                <a:spcPts val="0"/>
              </a:spcAft>
              <a:buSzPts val="6400"/>
              <a:buNone/>
              <a:defRPr sz="6400"/>
            </a:lvl6pPr>
            <a:lvl7pPr lvl="6" algn="ctr">
              <a:lnSpc>
                <a:spcPct val="100000"/>
              </a:lnSpc>
              <a:spcBef>
                <a:spcPts val="0"/>
              </a:spcBef>
              <a:spcAft>
                <a:spcPts val="0"/>
              </a:spcAft>
              <a:buSzPts val="6400"/>
              <a:buNone/>
              <a:defRPr sz="6400"/>
            </a:lvl7pPr>
            <a:lvl8pPr lvl="7" algn="ctr">
              <a:lnSpc>
                <a:spcPct val="100000"/>
              </a:lnSpc>
              <a:spcBef>
                <a:spcPts val="0"/>
              </a:spcBef>
              <a:spcAft>
                <a:spcPts val="0"/>
              </a:spcAft>
              <a:buSzPts val="6400"/>
              <a:buNone/>
              <a:defRPr sz="6400"/>
            </a:lvl8pPr>
            <a:lvl9pPr lvl="8" algn="ctr">
              <a:lnSpc>
                <a:spcPct val="100000"/>
              </a:lnSpc>
              <a:spcBef>
                <a:spcPts val="0"/>
              </a:spcBef>
              <a:spcAft>
                <a:spcPts val="0"/>
              </a:spcAft>
              <a:buSzPts val="6400"/>
              <a:buNone/>
              <a:defRPr sz="6400"/>
            </a:lvl9pPr>
          </a:lstStyle>
          <a:p/>
        </p:txBody>
      </p:sp>
      <p:sp>
        <p:nvSpPr>
          <p:cNvPr id="11" name="Google Shape;11;p2"/>
          <p:cNvSpPr txBox="1"/>
          <p:nvPr>
            <p:ph idx="1" type="subTitle"/>
          </p:nvPr>
        </p:nvSpPr>
        <p:spPr>
          <a:xfrm>
            <a:off x="342870" y="4282678"/>
            <a:ext cx="9372600" cy="11976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12" name="Google Shape;12;p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46" name="Google Shape;46;p11"/>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2000"/>
              </a:spcBef>
              <a:spcAft>
                <a:spcPts val="0"/>
              </a:spcAft>
              <a:buSzPts val="1700"/>
              <a:buChar char="○"/>
              <a:defRPr/>
            </a:lvl2pPr>
            <a:lvl3pPr indent="-336550" lvl="2" marL="1371600" algn="ctr">
              <a:lnSpc>
                <a:spcPct val="115000"/>
              </a:lnSpc>
              <a:spcBef>
                <a:spcPts val="2000"/>
              </a:spcBef>
              <a:spcAft>
                <a:spcPts val="0"/>
              </a:spcAft>
              <a:buSzPts val="1700"/>
              <a:buChar char="■"/>
              <a:defRPr/>
            </a:lvl3pPr>
            <a:lvl4pPr indent="-336550" lvl="3" marL="1828800" algn="ctr">
              <a:lnSpc>
                <a:spcPct val="115000"/>
              </a:lnSpc>
              <a:spcBef>
                <a:spcPts val="2000"/>
              </a:spcBef>
              <a:spcAft>
                <a:spcPts val="0"/>
              </a:spcAft>
              <a:buSzPts val="1700"/>
              <a:buChar char="●"/>
              <a:defRPr/>
            </a:lvl4pPr>
            <a:lvl5pPr indent="-336550" lvl="4" marL="2286000" algn="ctr">
              <a:lnSpc>
                <a:spcPct val="115000"/>
              </a:lnSpc>
              <a:spcBef>
                <a:spcPts val="2000"/>
              </a:spcBef>
              <a:spcAft>
                <a:spcPts val="0"/>
              </a:spcAft>
              <a:buSzPts val="1700"/>
              <a:buChar char="○"/>
              <a:defRPr/>
            </a:lvl5pPr>
            <a:lvl6pPr indent="-336550" lvl="5" marL="2743200" algn="ctr">
              <a:lnSpc>
                <a:spcPct val="115000"/>
              </a:lnSpc>
              <a:spcBef>
                <a:spcPts val="2000"/>
              </a:spcBef>
              <a:spcAft>
                <a:spcPts val="0"/>
              </a:spcAft>
              <a:buSzPts val="1700"/>
              <a:buChar char="■"/>
              <a:defRPr/>
            </a:lvl6pPr>
            <a:lvl7pPr indent="-336550" lvl="6" marL="3200400" algn="ctr">
              <a:lnSpc>
                <a:spcPct val="115000"/>
              </a:lnSpc>
              <a:spcBef>
                <a:spcPts val="2000"/>
              </a:spcBef>
              <a:spcAft>
                <a:spcPts val="0"/>
              </a:spcAft>
              <a:buSzPts val="1700"/>
              <a:buChar char="●"/>
              <a:defRPr/>
            </a:lvl7pPr>
            <a:lvl8pPr indent="-336550" lvl="7" marL="3657600" algn="ctr">
              <a:lnSpc>
                <a:spcPct val="115000"/>
              </a:lnSpc>
              <a:spcBef>
                <a:spcPts val="2000"/>
              </a:spcBef>
              <a:spcAft>
                <a:spcPts val="0"/>
              </a:spcAft>
              <a:buSzPts val="1700"/>
              <a:buChar char="○"/>
              <a:defRPr/>
            </a:lvl8pPr>
            <a:lvl9pPr indent="-336550" lvl="8" marL="4114800" algn="ctr">
              <a:lnSpc>
                <a:spcPct val="115000"/>
              </a:lnSpc>
              <a:spcBef>
                <a:spcPts val="2000"/>
              </a:spcBef>
              <a:spcAft>
                <a:spcPts val="2000"/>
              </a:spcAft>
              <a:buSzPts val="1700"/>
              <a:buChar char="■"/>
              <a:defRPr/>
            </a:lvl9pPr>
          </a:lstStyle>
          <a:p/>
        </p:txBody>
      </p:sp>
      <p:sp>
        <p:nvSpPr>
          <p:cNvPr id="47" name="Google Shape;47;p1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p:cSld name="Title Slide ">
    <p:spTree>
      <p:nvGrpSpPr>
        <p:cNvPr id="50" name="Shape 50"/>
        <p:cNvGrpSpPr/>
        <p:nvPr/>
      </p:nvGrpSpPr>
      <p:grpSpPr>
        <a:xfrm>
          <a:off x="0" y="0"/>
          <a:ext cx="0" cy="0"/>
          <a:chOff x="0" y="0"/>
          <a:chExt cx="0" cy="0"/>
        </a:xfrm>
      </p:grpSpPr>
      <p:pic>
        <p:nvPicPr>
          <p:cNvPr id="51" name="Google Shape;51;p13"/>
          <p:cNvPicPr preferRelativeResize="0"/>
          <p:nvPr/>
        </p:nvPicPr>
        <p:blipFill rotWithShape="1">
          <a:blip r:embed="rId2">
            <a:alphaModFix/>
          </a:blip>
          <a:srcRect b="0" l="0" r="0" t="0"/>
          <a:stretch/>
        </p:blipFill>
        <p:spPr>
          <a:xfrm>
            <a:off x="8910" y="9598"/>
            <a:ext cx="10049400" cy="1229400"/>
          </a:xfrm>
          <a:prstGeom prst="rect">
            <a:avLst/>
          </a:prstGeom>
          <a:noFill/>
          <a:ln>
            <a:noFill/>
          </a:ln>
        </p:spPr>
      </p:pic>
      <p:sp>
        <p:nvSpPr>
          <p:cNvPr id="52" name="Google Shape;52;p13"/>
          <p:cNvSpPr txBox="1"/>
          <p:nvPr>
            <p:ph type="title"/>
          </p:nvPr>
        </p:nvSpPr>
        <p:spPr>
          <a:xfrm>
            <a:off x="344594" y="105551"/>
            <a:ext cx="9022200" cy="6717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pic>
        <p:nvPicPr>
          <p:cNvPr descr="Impact Radius Full Color Logo on Transparent Background.png" id="53" name="Google Shape;53;p13"/>
          <p:cNvPicPr preferRelativeResize="0"/>
          <p:nvPr/>
        </p:nvPicPr>
        <p:blipFill rotWithShape="1">
          <a:blip r:embed="rId3">
            <a:alphaModFix/>
          </a:blip>
          <a:srcRect b="0" l="0" r="0" t="0"/>
          <a:stretch/>
        </p:blipFill>
        <p:spPr>
          <a:xfrm>
            <a:off x="107546" y="7062783"/>
            <a:ext cx="1963500" cy="638400"/>
          </a:xfrm>
          <a:prstGeom prst="rect">
            <a:avLst/>
          </a:prstGeom>
          <a:noFill/>
          <a:ln>
            <a:noFill/>
          </a:ln>
        </p:spPr>
      </p:pic>
      <p:cxnSp>
        <p:nvCxnSpPr>
          <p:cNvPr id="54" name="Google Shape;54;p13"/>
          <p:cNvCxnSpPr/>
          <p:nvPr/>
        </p:nvCxnSpPr>
        <p:spPr>
          <a:xfrm>
            <a:off x="2250651" y="7399075"/>
            <a:ext cx="7807800" cy="0"/>
          </a:xfrm>
          <a:prstGeom prst="straightConnector1">
            <a:avLst/>
          </a:prstGeom>
          <a:noFill/>
          <a:ln cap="flat" cmpd="sng" w="12700">
            <a:solidFill>
              <a:srgbClr val="A5A5A5"/>
            </a:solidFill>
            <a:prstDash val="solid"/>
            <a:miter lim="8000"/>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5">
  <p:cSld name="TITLE_AND_BODY_7">
    <p:spTree>
      <p:nvGrpSpPr>
        <p:cNvPr id="55" name="Shape 55"/>
        <p:cNvGrpSpPr/>
        <p:nvPr/>
      </p:nvGrpSpPr>
      <p:grpSpPr>
        <a:xfrm>
          <a:off x="0" y="0"/>
          <a:ext cx="0" cy="0"/>
          <a:chOff x="0" y="0"/>
          <a:chExt cx="0" cy="0"/>
        </a:xfrm>
      </p:grpSpPr>
      <p:sp>
        <p:nvSpPr>
          <p:cNvPr id="56" name="Google Shape;56;p14"/>
          <p:cNvSpPr txBox="1"/>
          <p:nvPr>
            <p:ph type="title"/>
          </p:nvPr>
        </p:nvSpPr>
        <p:spPr>
          <a:xfrm>
            <a:off x="1993999" y="0"/>
            <a:ext cx="6070200" cy="39366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57" name="Google Shape;57;p14"/>
          <p:cNvSpPr txBox="1"/>
          <p:nvPr>
            <p:ph idx="1" type="body"/>
          </p:nvPr>
        </p:nvSpPr>
        <p:spPr>
          <a:xfrm>
            <a:off x="1993999" y="4007643"/>
            <a:ext cx="6070200" cy="2843700"/>
          </a:xfrm>
          <a:prstGeom prst="rect">
            <a:avLst/>
          </a:prstGeom>
          <a:noFill/>
          <a:ln>
            <a:noFill/>
          </a:ln>
        </p:spPr>
        <p:txBody>
          <a:bodyPr anchorCtr="0" anchor="t" bIns="113100" lIns="113100" spcFirstLastPara="1" rIns="113100" wrap="square" tIns="113100">
            <a:noAutofit/>
          </a:bodyPr>
          <a:lstStyle>
            <a:lvl1pPr indent="-228600" lvl="0" marL="457200" algn="ctr">
              <a:lnSpc>
                <a:spcPct val="115000"/>
              </a:lnSpc>
              <a:spcBef>
                <a:spcPts val="0"/>
              </a:spcBef>
              <a:spcAft>
                <a:spcPts val="0"/>
              </a:spcAft>
              <a:buSzPts val="2200"/>
              <a:buFont typeface="Helvetica Neue"/>
              <a:buNone/>
              <a:defRPr/>
            </a:lvl1pPr>
            <a:lvl2pPr indent="-228600" lvl="1" marL="914400" algn="ctr">
              <a:lnSpc>
                <a:spcPct val="115000"/>
              </a:lnSpc>
              <a:spcBef>
                <a:spcPts val="2000"/>
              </a:spcBef>
              <a:spcAft>
                <a:spcPts val="0"/>
              </a:spcAft>
              <a:buSzPts val="1700"/>
              <a:buFont typeface="Helvetica Neue"/>
              <a:buNone/>
              <a:defRPr/>
            </a:lvl2pPr>
            <a:lvl3pPr indent="-228600" lvl="2" marL="1371600" algn="ctr">
              <a:lnSpc>
                <a:spcPct val="115000"/>
              </a:lnSpc>
              <a:spcBef>
                <a:spcPts val="2000"/>
              </a:spcBef>
              <a:spcAft>
                <a:spcPts val="0"/>
              </a:spcAft>
              <a:buSzPts val="1700"/>
              <a:buFont typeface="Helvetica Neue"/>
              <a:buNone/>
              <a:defRPr/>
            </a:lvl3pPr>
            <a:lvl4pPr indent="-228600" lvl="3" marL="1828800" algn="ctr">
              <a:lnSpc>
                <a:spcPct val="115000"/>
              </a:lnSpc>
              <a:spcBef>
                <a:spcPts val="2000"/>
              </a:spcBef>
              <a:spcAft>
                <a:spcPts val="0"/>
              </a:spcAft>
              <a:buSzPts val="1700"/>
              <a:buFont typeface="Helvetica Neue"/>
              <a:buNone/>
              <a:defRPr/>
            </a:lvl4pPr>
            <a:lvl5pPr indent="-228600" lvl="4" marL="2286000" algn="ctr">
              <a:lnSpc>
                <a:spcPct val="115000"/>
              </a:lnSpc>
              <a:spcBef>
                <a:spcPts val="2000"/>
              </a:spcBef>
              <a:spcAft>
                <a:spcPts val="0"/>
              </a:spcAft>
              <a:buSzPts val="1700"/>
              <a:buFont typeface="Helvetica Neue"/>
              <a:buNone/>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58" name="Shape 58"/>
        <p:cNvGrpSpPr/>
        <p:nvPr/>
      </p:nvGrpSpPr>
      <p:grpSpPr>
        <a:xfrm>
          <a:off x="0" y="0"/>
          <a:ext cx="0" cy="0"/>
          <a:chOff x="0" y="0"/>
          <a:chExt cx="0" cy="0"/>
        </a:xfrm>
      </p:grpSpPr>
      <p:sp>
        <p:nvSpPr>
          <p:cNvPr id="59" name="Google Shape;59;p15"/>
          <p:cNvSpPr txBox="1"/>
          <p:nvPr>
            <p:ph type="title"/>
          </p:nvPr>
        </p:nvSpPr>
        <p:spPr>
          <a:xfrm>
            <a:off x="0" y="0"/>
            <a:ext cx="10058400" cy="1041300"/>
          </a:xfrm>
          <a:prstGeom prst="rect">
            <a:avLst/>
          </a:prstGeom>
          <a:noFill/>
          <a:ln>
            <a:noFill/>
          </a:ln>
        </p:spPr>
        <p:txBody>
          <a:bodyPr anchorCtr="0" anchor="ctr" bIns="113100" lIns="113100" spcFirstLastPara="1" rIns="113100" wrap="square" tIns="113100">
            <a:noAutofit/>
          </a:bodyPr>
          <a:lstStyle>
            <a:lvl1pPr lvl="0" marR="0" algn="l">
              <a:lnSpc>
                <a:spcPct val="100000"/>
              </a:lnSpc>
              <a:spcBef>
                <a:spcPts val="0"/>
              </a:spcBef>
              <a:spcAft>
                <a:spcPts val="0"/>
              </a:spcAft>
              <a:buSzPts val="3500"/>
              <a:buNone/>
              <a:defRPr i="0" u="none" cap="none" strike="noStrike"/>
            </a:lvl1pPr>
            <a:lvl2pPr lvl="1" marR="0" algn="ctr">
              <a:lnSpc>
                <a:spcPct val="100000"/>
              </a:lnSpc>
              <a:spcBef>
                <a:spcPts val="0"/>
              </a:spcBef>
              <a:spcAft>
                <a:spcPts val="0"/>
              </a:spcAft>
              <a:buSzPts val="3500"/>
              <a:buFont typeface="Arial"/>
              <a:buNone/>
              <a:defRPr sz="2200"/>
            </a:lvl2pPr>
            <a:lvl3pPr lvl="2" marR="0" algn="ctr">
              <a:lnSpc>
                <a:spcPct val="100000"/>
              </a:lnSpc>
              <a:spcBef>
                <a:spcPts val="0"/>
              </a:spcBef>
              <a:spcAft>
                <a:spcPts val="0"/>
              </a:spcAft>
              <a:buSzPts val="3500"/>
              <a:buFont typeface="Arial"/>
              <a:buNone/>
              <a:defRPr sz="2200"/>
            </a:lvl3pPr>
            <a:lvl4pPr lvl="3" marR="0" algn="ctr">
              <a:lnSpc>
                <a:spcPct val="100000"/>
              </a:lnSpc>
              <a:spcBef>
                <a:spcPts val="0"/>
              </a:spcBef>
              <a:spcAft>
                <a:spcPts val="0"/>
              </a:spcAft>
              <a:buSzPts val="3500"/>
              <a:buFont typeface="Arial"/>
              <a:buNone/>
              <a:defRPr sz="2200"/>
            </a:lvl4pPr>
            <a:lvl5pPr lvl="4" marR="0" algn="ctr">
              <a:lnSpc>
                <a:spcPct val="100000"/>
              </a:lnSpc>
              <a:spcBef>
                <a:spcPts val="0"/>
              </a:spcBef>
              <a:spcAft>
                <a:spcPts val="0"/>
              </a:spcAft>
              <a:buSzPts val="3500"/>
              <a:buFont typeface="Arial"/>
              <a:buNone/>
              <a:defRPr sz="2200"/>
            </a:lvl5pPr>
            <a:lvl6pPr lvl="5" marR="0" algn="ctr">
              <a:lnSpc>
                <a:spcPct val="100000"/>
              </a:lnSpc>
              <a:spcBef>
                <a:spcPts val="0"/>
              </a:spcBef>
              <a:spcAft>
                <a:spcPts val="0"/>
              </a:spcAft>
              <a:buSzPts val="3500"/>
              <a:buFont typeface="Arial"/>
              <a:buNone/>
              <a:defRPr sz="2200"/>
            </a:lvl6pPr>
            <a:lvl7pPr lvl="6" marR="0" algn="ctr">
              <a:lnSpc>
                <a:spcPct val="100000"/>
              </a:lnSpc>
              <a:spcBef>
                <a:spcPts val="0"/>
              </a:spcBef>
              <a:spcAft>
                <a:spcPts val="0"/>
              </a:spcAft>
              <a:buSzPts val="3500"/>
              <a:buFont typeface="Arial"/>
              <a:buNone/>
              <a:defRPr sz="2200"/>
            </a:lvl7pPr>
            <a:lvl8pPr lvl="7" marR="0" algn="ctr">
              <a:lnSpc>
                <a:spcPct val="100000"/>
              </a:lnSpc>
              <a:spcBef>
                <a:spcPts val="0"/>
              </a:spcBef>
              <a:spcAft>
                <a:spcPts val="0"/>
              </a:spcAft>
              <a:buSzPts val="3500"/>
              <a:buFont typeface="Arial"/>
              <a:buNone/>
              <a:defRPr sz="2200"/>
            </a:lvl8pPr>
            <a:lvl9pPr lvl="8" marR="0" algn="ctr">
              <a:lnSpc>
                <a:spcPct val="100000"/>
              </a:lnSpc>
              <a:spcBef>
                <a:spcPts val="0"/>
              </a:spcBef>
              <a:spcAft>
                <a:spcPts val="0"/>
              </a:spcAft>
              <a:buSzPts val="3500"/>
              <a:buFont typeface="Arial"/>
              <a:buNone/>
              <a:defRPr sz="22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8">
  <p:cSld name="Title &amp; Subtitle">
    <p:spTree>
      <p:nvGrpSpPr>
        <p:cNvPr id="60" name="Shape 60"/>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p:cSld name="TITLE_AND_BODY_5">
    <p:spTree>
      <p:nvGrpSpPr>
        <p:cNvPr id="61" name="Shape 61"/>
        <p:cNvGrpSpPr/>
        <p:nvPr/>
      </p:nvGrpSpPr>
      <p:grpSpPr>
        <a:xfrm>
          <a:off x="0" y="0"/>
          <a:ext cx="0" cy="0"/>
          <a:chOff x="0" y="0"/>
          <a:chExt cx="0" cy="0"/>
        </a:xfrm>
      </p:grpSpPr>
      <p:sp>
        <p:nvSpPr>
          <p:cNvPr id="62" name="Google Shape;62;p17"/>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1">
  <p:cSld name="Title &amp; Subtitle 3">
    <p:spTree>
      <p:nvGrpSpPr>
        <p:cNvPr id="63" name="Shape 63"/>
        <p:cNvGrpSpPr/>
        <p:nvPr/>
      </p:nvGrpSpPr>
      <p:grpSpPr>
        <a:xfrm>
          <a:off x="0" y="0"/>
          <a:ext cx="0" cy="0"/>
          <a:chOff x="0" y="0"/>
          <a:chExt cx="0" cy="0"/>
        </a:xfrm>
      </p:grpSpPr>
      <p:sp>
        <p:nvSpPr>
          <p:cNvPr id="64" name="Google Shape;64;p18"/>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marR="0" algn="ctr">
              <a:lnSpc>
                <a:spcPct val="100000"/>
              </a:lnSpc>
              <a:spcBef>
                <a:spcPts val="0"/>
              </a:spcBef>
              <a:spcAft>
                <a:spcPts val="0"/>
              </a:spcAft>
              <a:buClr>
                <a:srgbClr val="434343"/>
              </a:buClr>
              <a:buSzPts val="3500"/>
              <a:buFont typeface="Open Sans"/>
              <a:buNone/>
              <a:defRPr b="1" i="0" sz="2500" u="none" cap="none" strike="noStrike">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2pPr>
            <a:lvl3pPr lvl="2"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3pPr>
            <a:lvl4pPr lvl="3"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4pPr>
            <a:lvl5pPr lvl="4"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5pPr>
            <a:lvl6pPr lvl="5"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6pPr>
            <a:lvl7pPr lvl="6"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7pPr>
            <a:lvl8pPr lvl="7"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8pPr>
            <a:lvl9pPr lvl="8"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5" name="Google Shape;15;p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8" name="Google Shape;18;p4"/>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19" name="Google Shape;19;p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2" name="Google Shape;22;p5"/>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3" name="Google Shape;23;p5"/>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4" name="Google Shape;24;p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7" name="Google Shape;27;p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30" name="Google Shape;30;p7"/>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31" name="Google Shape;31;p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34" name="Google Shape;34;p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9"/>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8" name="Google Shape;38;p9"/>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9" name="Google Shape;39;p9"/>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40" name="Google Shape;40;p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2200"/>
              <a:buNone/>
              <a:defRPr/>
            </a:lvl1pPr>
          </a:lstStyle>
          <a:p/>
        </p:txBody>
      </p:sp>
      <p:sp>
        <p:nvSpPr>
          <p:cNvPr id="43" name="Google Shape;43;p1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2000"/>
              </a:spcBef>
              <a:spcAft>
                <a:spcPts val="200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jp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4.jpg"/><Relationship Id="rId4" Type="http://schemas.openxmlformats.org/officeDocument/2006/relationships/image" Target="../media/image10.png"/><Relationship Id="rId5" Type="http://schemas.openxmlformats.org/officeDocument/2006/relationships/image" Target="../media/image22.png"/><Relationship Id="rId6" Type="http://schemas.openxmlformats.org/officeDocument/2006/relationships/hyperlink" Target="https://impact.com/" TargetMode="External"/><Relationship Id="rId7"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blog.hubspot.com/marketing/marketers-routine-tasks-data?__hstc=240018588.fc0b220b16b716fe8c54a8905200b85d.1556456830404.1556456830404.1556466780157.2&amp;__hssc=240018588.1.1556466780157&amp;__hsfp=3944367897" TargetMode="External"/><Relationship Id="rId4" Type="http://schemas.openxmlformats.org/officeDocument/2006/relationships/hyperlink" Target="http://mediakix.com/influencer-marketing-industry-statistics-survey-benchmarks/" TargetMode="External"/><Relationship Id="rId5" Type="http://schemas.openxmlformats.org/officeDocument/2006/relationships/image" Target="../media/image28.jpg"/><Relationship Id="rId6" Type="http://schemas.openxmlformats.org/officeDocument/2006/relationships/image" Target="../media/image35.png"/><Relationship Id="rId7" Type="http://schemas.openxmlformats.org/officeDocument/2006/relationships/hyperlink" Target="https://impact.com/" TargetMode="External"/><Relationship Id="rId8" Type="http://schemas.openxmlformats.org/officeDocument/2006/relationships/image" Target="../media/image2.png"/></Relationships>
</file>

<file path=ppt/slides/_rels/slide12.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hyperlink" Target="https://impact.co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8.jpg"/><Relationship Id="rId4" Type="http://schemas.openxmlformats.org/officeDocument/2006/relationships/image" Target="../media/image10.png"/><Relationship Id="rId9" Type="http://schemas.openxmlformats.org/officeDocument/2006/relationships/image" Target="../media/image43.jpg"/><Relationship Id="rId5" Type="http://schemas.openxmlformats.org/officeDocument/2006/relationships/hyperlink" Target="https://www.forbes.com/sites/barrettwissman/2018/10/09/long-term-partnerships-the-next-wave-of-influencer-marketing/#51335392469a" TargetMode="External"/><Relationship Id="rId6" Type="http://schemas.openxmlformats.org/officeDocument/2006/relationships/hyperlink" Target="https://www.thedrum.com/news/2019/04/03/influencer-marketing-2019-what-you-need-know" TargetMode="External"/><Relationship Id="rId7" Type="http://schemas.openxmlformats.org/officeDocument/2006/relationships/hyperlink" Target="https://neilpatel.com/blog/influencer-marketing-mistakes/" TargetMode="External"/><Relationship Id="rId8" Type="http://schemas.openxmlformats.org/officeDocument/2006/relationships/hyperlink" Target="https://neilpatel.com/blog/influencer-marketing-mistake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8.jpg"/><Relationship Id="rId4" Type="http://schemas.openxmlformats.org/officeDocument/2006/relationships/image" Target="../media/image10.png"/><Relationship Id="rId5" Type="http://schemas.openxmlformats.org/officeDocument/2006/relationships/hyperlink" Target="http://www.linqia.com/wp-content/uploads/2017/12/Linqia-The-State-of-Influencer-Marketing-2018.pdf" TargetMode="External"/><Relationship Id="rId6" Type="http://schemas.openxmlformats.org/officeDocument/2006/relationships/hyperlink" Target="https://impact.com/" TargetMode="External"/><Relationship Id="rId7"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8.jpg"/><Relationship Id="rId4" Type="http://schemas.openxmlformats.org/officeDocument/2006/relationships/image" Target="../media/image10.png"/><Relationship Id="rId9" Type="http://schemas.openxmlformats.org/officeDocument/2006/relationships/image" Target="../media/image2.png"/><Relationship Id="rId5" Type="http://schemas.openxmlformats.org/officeDocument/2006/relationships/image" Target="../media/image47.png"/><Relationship Id="rId6" Type="http://schemas.openxmlformats.org/officeDocument/2006/relationships/image" Target="../media/image25.png"/><Relationship Id="rId7" Type="http://schemas.openxmlformats.org/officeDocument/2006/relationships/image" Target="../media/image21.png"/><Relationship Id="rId8" Type="http://schemas.openxmlformats.org/officeDocument/2006/relationships/hyperlink" Target="https://impact.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8.jpg"/><Relationship Id="rId4" Type="http://schemas.openxmlformats.org/officeDocument/2006/relationships/image" Target="../media/image10.png"/><Relationship Id="rId5" Type="http://schemas.openxmlformats.org/officeDocument/2006/relationships/hyperlink" Target="https://impact.com/" TargetMode="External"/><Relationship Id="rId6"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67.jpg"/><Relationship Id="rId4" Type="http://schemas.openxmlformats.org/officeDocument/2006/relationships/hyperlink" Target="https://impact.com/" TargetMode="External"/><Relationship Id="rId5" Type="http://schemas.openxmlformats.org/officeDocument/2006/relationships/image" Target="../media/image2.png"/></Relationships>
</file>

<file path=ppt/slides/_rels/slide17.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hyperlink" Target="https://impact.com/" TargetMode="External"/><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67.jpg"/><Relationship Id="rId4" Type="http://schemas.openxmlformats.org/officeDocument/2006/relationships/hyperlink" Target="https://blog.mention-me.com/micro-influencers-where-should-trust-marketers-stand" TargetMode="External"/><Relationship Id="rId9" Type="http://schemas.openxmlformats.org/officeDocument/2006/relationships/image" Target="../media/image39.png"/><Relationship Id="rId5" Type="http://schemas.openxmlformats.org/officeDocument/2006/relationships/image" Target="../media/image10.png"/><Relationship Id="rId6" Type="http://schemas.openxmlformats.org/officeDocument/2006/relationships/image" Target="../media/image37.png"/><Relationship Id="rId7" Type="http://schemas.openxmlformats.org/officeDocument/2006/relationships/image" Target="../media/image30.png"/><Relationship Id="rId8" Type="http://schemas.openxmlformats.org/officeDocument/2006/relationships/image" Target="../media/image4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67.jpg"/><Relationship Id="rId4" Type="http://schemas.openxmlformats.org/officeDocument/2006/relationships/image" Target="../media/image10.png"/><Relationship Id="rId9" Type="http://schemas.openxmlformats.org/officeDocument/2006/relationships/image" Target="../media/image2.png"/><Relationship Id="rId5" Type="http://schemas.openxmlformats.org/officeDocument/2006/relationships/image" Target="../media/image36.jpg"/><Relationship Id="rId6" Type="http://schemas.openxmlformats.org/officeDocument/2006/relationships/hyperlink" Target="https://influencermarketinghub.com/influencer-marketing-2019-benchmark-report/" TargetMode="External"/><Relationship Id="rId7" Type="http://schemas.openxmlformats.org/officeDocument/2006/relationships/hyperlink" Target="https://www.thedrum.com/opinion/2018/11/12/influencer-recommendations-are-not-celebrity-endorsements" TargetMode="External"/><Relationship Id="rId8" Type="http://schemas.openxmlformats.org/officeDocument/2006/relationships/hyperlink" Target="https://impact.com/" TargetMode="External"/></Relationships>
</file>

<file path=ppt/slides/_rels/slide19.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hyperlink" Target="https://impact.com/" TargetMode="External"/><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67.jpg"/><Relationship Id="rId4" Type="http://schemas.openxmlformats.org/officeDocument/2006/relationships/image" Target="../media/image10.png"/><Relationship Id="rId9" Type="http://schemas.openxmlformats.org/officeDocument/2006/relationships/image" Target="../media/image39.png"/><Relationship Id="rId5" Type="http://schemas.openxmlformats.org/officeDocument/2006/relationships/hyperlink" Target="https://www.autopilothq.com/blog/influencer-marketing/" TargetMode="External"/><Relationship Id="rId6" Type="http://schemas.openxmlformats.org/officeDocument/2006/relationships/image" Target="../media/image45.png"/><Relationship Id="rId7" Type="http://schemas.openxmlformats.org/officeDocument/2006/relationships/image" Target="../media/image30.png"/><Relationship Id="rId8"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hyperlink" Target="http://influencermarketingdays.com/blog/2016/10/interview-influencer-marketing-strategies/" TargetMode="External"/><Relationship Id="rId4" Type="http://schemas.openxmlformats.org/officeDocument/2006/relationships/image" Target="../media/image20.jpg"/><Relationship Id="rId5" Type="http://schemas.openxmlformats.org/officeDocument/2006/relationships/image" Target="../media/image58.jpg"/><Relationship Id="rId6" Type="http://schemas.openxmlformats.org/officeDocument/2006/relationships/hyperlink" Target="https://impact.com/" TargetMode="External"/><Relationship Id="rId7"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81.jpg"/><Relationship Id="rId4" Type="http://schemas.openxmlformats.org/officeDocument/2006/relationships/image" Target="../media/image10.png"/><Relationship Id="rId5" Type="http://schemas.openxmlformats.org/officeDocument/2006/relationships/hyperlink" Target="https://impact.com/" TargetMode="External"/><Relationship Id="rId6"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0.png"/><Relationship Id="rId4" Type="http://schemas.openxmlformats.org/officeDocument/2006/relationships/image" Target="../media/image51.jpg"/><Relationship Id="rId5" Type="http://schemas.openxmlformats.org/officeDocument/2006/relationships/image" Target="../media/image73.jpg"/><Relationship Id="rId6" Type="http://schemas.openxmlformats.org/officeDocument/2006/relationships/hyperlink" Target="https://impact.com/" TargetMode="External"/><Relationship Id="rId7"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51.jpg"/><Relationship Id="rId4" Type="http://schemas.openxmlformats.org/officeDocument/2006/relationships/image" Target="../media/image10.png"/><Relationship Id="rId5" Type="http://schemas.openxmlformats.org/officeDocument/2006/relationships/hyperlink" Target="http://go.impact.com/IG-PC-AW-How-to-Harness-Your-Influencers-for-your-Performance-Program.html" TargetMode="External"/><Relationship Id="rId6" Type="http://schemas.openxmlformats.org/officeDocument/2006/relationships/hyperlink" Target="https://impact.com/" TargetMode="External"/><Relationship Id="rId7"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51.jpg"/><Relationship Id="rId4" Type="http://schemas.openxmlformats.org/officeDocument/2006/relationships/image" Target="../media/image10.png"/><Relationship Id="rId5" Type="http://schemas.openxmlformats.org/officeDocument/2006/relationships/image" Target="../media/image56.png"/><Relationship Id="rId6" Type="http://schemas.openxmlformats.org/officeDocument/2006/relationships/hyperlink" Target="https://impact.com/" TargetMode="External"/><Relationship Id="rId7"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51.jpg"/><Relationship Id="rId4" Type="http://schemas.openxmlformats.org/officeDocument/2006/relationships/image" Target="../media/image10.png"/><Relationship Id="rId5" Type="http://schemas.openxmlformats.org/officeDocument/2006/relationships/image" Target="../media/image53.png"/><Relationship Id="rId6" Type="http://schemas.openxmlformats.org/officeDocument/2006/relationships/image" Target="../media/image48.png"/><Relationship Id="rId7" Type="http://schemas.openxmlformats.org/officeDocument/2006/relationships/image" Target="../media/image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55.jpg"/><Relationship Id="rId4" Type="http://schemas.openxmlformats.org/officeDocument/2006/relationships/hyperlink" Target="https://impact.com/" TargetMode="External"/><Relationship Id="rId5"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55.jpg"/><Relationship Id="rId4" Type="http://schemas.openxmlformats.org/officeDocument/2006/relationships/image" Target="../media/image10.png"/><Relationship Id="rId5" Type="http://schemas.openxmlformats.org/officeDocument/2006/relationships/image" Target="../media/image50.png"/><Relationship Id="rId6" Type="http://schemas.openxmlformats.org/officeDocument/2006/relationships/hyperlink" Target="https://impact.com/" TargetMode="External"/><Relationship Id="rId7"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55.jpg"/><Relationship Id="rId4" Type="http://schemas.openxmlformats.org/officeDocument/2006/relationships/image" Target="../media/image10.png"/><Relationship Id="rId5" Type="http://schemas.openxmlformats.org/officeDocument/2006/relationships/image" Target="../media/image57.png"/><Relationship Id="rId6" Type="http://schemas.openxmlformats.org/officeDocument/2006/relationships/hyperlink" Target="https://impact.com/" TargetMode="External"/><Relationship Id="rId7"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55.jpg"/><Relationship Id="rId4" Type="http://schemas.openxmlformats.org/officeDocument/2006/relationships/image" Target="../media/image10.png"/><Relationship Id="rId5" Type="http://schemas.openxmlformats.org/officeDocument/2006/relationships/hyperlink" Target="https://impact.com/" TargetMode="External"/><Relationship Id="rId6"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9.jpg"/><Relationship Id="rId4" Type="http://schemas.openxmlformats.org/officeDocument/2006/relationships/hyperlink" Target="https://www.wired.com/story/instagrams-crackdown-fake-followers-might-work/" TargetMode="External"/><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5.png"/><Relationship Id="rId7" Type="http://schemas.openxmlformats.org/officeDocument/2006/relationships/hyperlink" Target="https://impact.com/" TargetMode="External"/><Relationship Id="rId8"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62.jpg"/><Relationship Id="rId4" Type="http://schemas.openxmlformats.org/officeDocument/2006/relationships/image" Target="../media/image64.png"/><Relationship Id="rId5" Type="http://schemas.openxmlformats.org/officeDocument/2006/relationships/hyperlink" Target="https://impact.com/" TargetMode="External"/><Relationship Id="rId6"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62.jpg"/><Relationship Id="rId4" Type="http://schemas.openxmlformats.org/officeDocument/2006/relationships/image" Target="../media/image10.png"/><Relationship Id="rId5" Type="http://schemas.openxmlformats.org/officeDocument/2006/relationships/image" Target="../media/image64.png"/><Relationship Id="rId6" Type="http://schemas.openxmlformats.org/officeDocument/2006/relationships/hyperlink" Target="https://impact.com/" TargetMode="External"/><Relationship Id="rId7" Type="http://schemas.openxmlformats.org/officeDocument/2006/relationships/image" Target="../media/image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82.jpg"/><Relationship Id="rId4" Type="http://schemas.openxmlformats.org/officeDocument/2006/relationships/hyperlink" Target="https://impact.com/" TargetMode="External"/><Relationship Id="rId5" Type="http://schemas.openxmlformats.org/officeDocument/2006/relationships/image" Target="../media/image2.png"/></Relationships>
</file>

<file path=ppt/slides/_rels/slide33.xml.rels><?xml version="1.0" encoding="UTF-8" standalone="yes"?><Relationships xmlns="http://schemas.openxmlformats.org/package/2006/relationships"><Relationship Id="rId11" Type="http://schemas.openxmlformats.org/officeDocument/2006/relationships/image" Target="../media/image76.png"/><Relationship Id="rId10" Type="http://schemas.openxmlformats.org/officeDocument/2006/relationships/hyperlink" Target="https://youtube.com/c/impactpartech" TargetMode="External"/><Relationship Id="rId13" Type="http://schemas.openxmlformats.org/officeDocument/2006/relationships/hyperlink" Target="http://impact.com/" TargetMode="External"/><Relationship Id="rId12" Type="http://schemas.openxmlformats.org/officeDocument/2006/relationships/hyperlink" Target="http://impact.com/" TargetMode="External"/><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83.jpg"/><Relationship Id="rId4" Type="http://schemas.openxmlformats.org/officeDocument/2006/relationships/hyperlink" Target="https://twitter.com/impactpartech" TargetMode="External"/><Relationship Id="rId9" Type="http://schemas.openxmlformats.org/officeDocument/2006/relationships/image" Target="../media/image71.png"/><Relationship Id="rId15" Type="http://schemas.openxmlformats.org/officeDocument/2006/relationships/hyperlink" Target="http://www.impact.com/" TargetMode="External"/><Relationship Id="rId14" Type="http://schemas.openxmlformats.org/officeDocument/2006/relationships/hyperlink" Target="http://impact.com/" TargetMode="External"/><Relationship Id="rId17" Type="http://schemas.openxmlformats.org/officeDocument/2006/relationships/hyperlink" Target="https://impact.com/" TargetMode="External"/><Relationship Id="rId16" Type="http://schemas.openxmlformats.org/officeDocument/2006/relationships/image" Target="../media/image8.png"/><Relationship Id="rId5" Type="http://schemas.openxmlformats.org/officeDocument/2006/relationships/image" Target="../media/image75.png"/><Relationship Id="rId6" Type="http://schemas.openxmlformats.org/officeDocument/2006/relationships/hyperlink" Target="https://www.linkedin.com/company/impact-partech/" TargetMode="External"/><Relationship Id="rId18" Type="http://schemas.openxmlformats.org/officeDocument/2006/relationships/image" Target="../media/image2.png"/><Relationship Id="rId7" Type="http://schemas.openxmlformats.org/officeDocument/2006/relationships/image" Target="../media/image80.png"/><Relationship Id="rId8" Type="http://schemas.openxmlformats.org/officeDocument/2006/relationships/hyperlink" Target="https://www.facebook.com/ImpactParTech/"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9.jpg"/><Relationship Id="rId4" Type="http://schemas.openxmlformats.org/officeDocument/2006/relationships/image" Target="../media/image10.png"/><Relationship Id="rId5" Type="http://schemas.openxmlformats.org/officeDocument/2006/relationships/hyperlink" Target="https://www.thedrum.com/news/2018/08/02/people-are-getting-sick-repetitive-influencer-posts-and-49-want-stricter-rules-ads" TargetMode="External"/><Relationship Id="rId6" Type="http://schemas.openxmlformats.org/officeDocument/2006/relationships/hyperlink" Target="https://www.forbes.com/sites/forbescommunicationscouncil/2018/10/05/the-real-problem-with-influencer-marketing-youre-focusing-on-the-wrong-influencers/#6dec2bcd42d7" TargetMode="External"/><Relationship Id="rId7" Type="http://schemas.openxmlformats.org/officeDocument/2006/relationships/hyperlink" Target="https://impact.com/" TargetMode="External"/><Relationship Id="rId8"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9.jpg"/><Relationship Id="rId4" Type="http://schemas.openxmlformats.org/officeDocument/2006/relationships/image" Target="../media/image10.png"/><Relationship Id="rId9" Type="http://schemas.openxmlformats.org/officeDocument/2006/relationships/image" Target="../media/image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6.png"/><Relationship Id="rId8" Type="http://schemas.openxmlformats.org/officeDocument/2006/relationships/hyperlink" Target="https://impact.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9.jpg"/><Relationship Id="rId4" Type="http://schemas.openxmlformats.org/officeDocument/2006/relationships/image" Target="../media/image10.png"/><Relationship Id="rId5" Type="http://schemas.openxmlformats.org/officeDocument/2006/relationships/hyperlink" Target="https://impact.com/" TargetMode="External"/><Relationship Id="rId6"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4.jpg"/><Relationship Id="rId4" Type="http://schemas.openxmlformats.org/officeDocument/2006/relationships/hyperlink" Target="https://www.relatable.me/the-state-of-influencer-marketing-2019" TargetMode="External"/><Relationship Id="rId5" Type="http://schemas.openxmlformats.org/officeDocument/2006/relationships/hyperlink" Target="https://www.prweek.com/article/1495125/pay-post-influencer-campaigns-irresponsible-will-destroy-its-credibility" TargetMode="External"/><Relationship Id="rId6" Type="http://schemas.openxmlformats.org/officeDocument/2006/relationships/image" Target="../media/image20.jpg"/><Relationship Id="rId7" Type="http://schemas.openxmlformats.org/officeDocument/2006/relationships/hyperlink" Target="https://impact.com/" TargetMode="External"/><Relationship Id="rId8"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4.jpg"/><Relationship Id="rId4" Type="http://schemas.openxmlformats.org/officeDocument/2006/relationships/image" Target="../media/image10.png"/><Relationship Id="rId9" Type="http://schemas.openxmlformats.org/officeDocument/2006/relationships/image" Target="../media/image2.png"/><Relationship Id="rId5" Type="http://schemas.openxmlformats.org/officeDocument/2006/relationships/hyperlink" Target="https://www.forbes.com/sites/barrettwissman/2018/10/09/long-term-partnerships-the-next-wave-of-influencer-marketing/#51335392469a" TargetMode="External"/><Relationship Id="rId6" Type="http://schemas.openxmlformats.org/officeDocument/2006/relationships/image" Target="../media/image84.png"/><Relationship Id="rId7" Type="http://schemas.openxmlformats.org/officeDocument/2006/relationships/image" Target="../media/image49.jpg"/><Relationship Id="rId8" Type="http://schemas.openxmlformats.org/officeDocument/2006/relationships/hyperlink" Target="https://impact.co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4.jpg"/><Relationship Id="rId4" Type="http://schemas.openxmlformats.org/officeDocument/2006/relationships/image" Target="../media/image10.png"/><Relationship Id="rId5" Type="http://schemas.openxmlformats.org/officeDocument/2006/relationships/hyperlink" Target="https://cdn2.hubspot.net/hubfs/1882019/TapInfluence/Resources/1020%20-%20Influencer_Marketing_Manifesto.pdf" TargetMode="External"/><Relationship Id="rId6" Type="http://schemas.openxmlformats.org/officeDocument/2006/relationships/image" Target="../media/image16.png"/><Relationship Id="rId7" Type="http://schemas.openxmlformats.org/officeDocument/2006/relationships/hyperlink" Target="https://impact.com/" TargetMode="External"/><Relationship Id="rId8"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D3E50"/>
        </a:solidFill>
      </p:bgPr>
    </p:bg>
    <p:spTree>
      <p:nvGrpSpPr>
        <p:cNvPr id="68" name="Shape 68"/>
        <p:cNvGrpSpPr/>
        <p:nvPr/>
      </p:nvGrpSpPr>
      <p:grpSpPr>
        <a:xfrm>
          <a:off x="0" y="0"/>
          <a:ext cx="0" cy="0"/>
          <a:chOff x="0" y="0"/>
          <a:chExt cx="0" cy="0"/>
        </a:xfrm>
      </p:grpSpPr>
      <p:pic>
        <p:nvPicPr>
          <p:cNvPr id="69" name="Google Shape;69;p19"/>
          <p:cNvPicPr preferRelativeResize="0"/>
          <p:nvPr/>
        </p:nvPicPr>
        <p:blipFill rotWithShape="1">
          <a:blip r:embed="rId3">
            <a:alphaModFix amt="70000"/>
          </a:blip>
          <a:srcRect b="0" l="13769" r="-43" t="0"/>
          <a:stretch/>
        </p:blipFill>
        <p:spPr>
          <a:xfrm rot="10800000">
            <a:off x="0" y="0"/>
            <a:ext cx="10058400" cy="7772400"/>
          </a:xfrm>
          <a:prstGeom prst="rect">
            <a:avLst/>
          </a:prstGeom>
          <a:noFill/>
          <a:ln>
            <a:noFill/>
          </a:ln>
          <a:effectLst>
            <a:outerShdw blurRad="57150" rotWithShape="0" algn="bl" dir="5400000" dist="19050">
              <a:srgbClr val="000000">
                <a:alpha val="49411"/>
              </a:srgbClr>
            </a:outerShdw>
          </a:effectLst>
        </p:spPr>
      </p:pic>
      <p:sp>
        <p:nvSpPr>
          <p:cNvPr id="70" name="Google Shape;70;p19"/>
          <p:cNvSpPr txBox="1"/>
          <p:nvPr/>
        </p:nvSpPr>
        <p:spPr>
          <a:xfrm>
            <a:off x="451350" y="4842925"/>
            <a:ext cx="9155700" cy="2971800"/>
          </a:xfrm>
          <a:prstGeom prst="rect">
            <a:avLst/>
          </a:prstGeom>
          <a:noFill/>
          <a:ln>
            <a:noFill/>
          </a:ln>
          <a:effectLst>
            <a:outerShdw blurRad="271463" rotWithShape="0" algn="bl" dir="11400000" dist="28575">
              <a:srgbClr val="000000">
                <a:alpha val="73333"/>
              </a:srgbClr>
            </a:outerShdw>
          </a:effectLst>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100"/>
              <a:buFont typeface="Arial"/>
              <a:buNone/>
            </a:pPr>
            <a:r>
              <a:rPr b="1" i="0" lang="en" sz="5000" u="none" cap="none" strike="noStrike">
                <a:solidFill>
                  <a:srgbClr val="FFFFFF"/>
                </a:solidFill>
                <a:latin typeface="Proxima Nova"/>
                <a:ea typeface="Proxima Nova"/>
                <a:cs typeface="Proxima Nova"/>
                <a:sym typeface="Proxima Nova"/>
              </a:rPr>
              <a:t>Your influencer </a:t>
            </a:r>
            <a:br>
              <a:rPr b="1" i="0" lang="en" sz="5000" u="none" cap="none" strike="noStrike">
                <a:solidFill>
                  <a:srgbClr val="FFFFFF"/>
                </a:solidFill>
                <a:latin typeface="Proxima Nova"/>
                <a:ea typeface="Proxima Nova"/>
                <a:cs typeface="Proxima Nova"/>
                <a:sym typeface="Proxima Nova"/>
              </a:rPr>
            </a:br>
            <a:r>
              <a:rPr b="1" i="0" lang="en" sz="5000" u="none" cap="none" strike="noStrike">
                <a:solidFill>
                  <a:srgbClr val="FFFFFF"/>
                </a:solidFill>
                <a:latin typeface="Proxima Nova"/>
                <a:ea typeface="Proxima Nova"/>
                <a:cs typeface="Proxima Nova"/>
                <a:sym typeface="Proxima Nova"/>
              </a:rPr>
              <a:t>program is broken</a:t>
            </a:r>
            <a:endParaRPr b="1" i="0" sz="5000" u="none" cap="none" strike="noStrike">
              <a:solidFill>
                <a:srgbClr val="FFFFFF"/>
              </a:solidFill>
              <a:latin typeface="Proxima Nova"/>
              <a:ea typeface="Proxima Nova"/>
              <a:cs typeface="Proxima Nova"/>
              <a:sym typeface="Proxima Nova"/>
            </a:endParaRPr>
          </a:p>
          <a:p>
            <a:pPr indent="0" lvl="0" marL="0" marR="0" rtl="0" algn="l">
              <a:lnSpc>
                <a:spcPct val="100000"/>
              </a:lnSpc>
              <a:spcBef>
                <a:spcPts val="1500"/>
              </a:spcBef>
              <a:spcAft>
                <a:spcPts val="1500"/>
              </a:spcAft>
              <a:buClr>
                <a:srgbClr val="000000"/>
              </a:buClr>
              <a:buSzPts val="1100"/>
              <a:buFont typeface="Arial"/>
              <a:buNone/>
            </a:pPr>
            <a:r>
              <a:rPr b="0" i="1" lang="en" sz="2400" u="none" cap="none" strike="noStrike">
                <a:solidFill>
                  <a:srgbClr val="FFFFFF"/>
                </a:solidFill>
                <a:latin typeface="Proxima Nova"/>
                <a:ea typeface="Proxima Nova"/>
                <a:cs typeface="Proxima Nova"/>
                <a:sym typeface="Proxima Nova"/>
              </a:rPr>
              <a:t>6 common mistakes and how to solve them </a:t>
            </a:r>
            <a:endParaRPr b="1" i="0" sz="5000" u="none" cap="none" strike="noStrike">
              <a:solidFill>
                <a:srgbClr val="FFFFFF"/>
              </a:solidFill>
              <a:latin typeface="Proxima Nova"/>
              <a:ea typeface="Proxima Nova"/>
              <a:cs typeface="Proxima Nova"/>
              <a:sym typeface="Proxima Nova"/>
            </a:endParaRPr>
          </a:p>
        </p:txBody>
      </p:sp>
      <p:pic>
        <p:nvPicPr>
          <p:cNvPr id="71" name="Google Shape;71;p19"/>
          <p:cNvPicPr preferRelativeResize="0"/>
          <p:nvPr/>
        </p:nvPicPr>
        <p:blipFill rotWithShape="1">
          <a:blip r:embed="rId4">
            <a:alphaModFix/>
          </a:blip>
          <a:srcRect b="17281" l="5468" r="5325" t="17580"/>
          <a:stretch/>
        </p:blipFill>
        <p:spPr>
          <a:xfrm>
            <a:off x="664050" y="705450"/>
            <a:ext cx="2936476" cy="6026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pic>
        <p:nvPicPr>
          <p:cNvPr id="214" name="Google Shape;214;p28"/>
          <p:cNvPicPr preferRelativeResize="0"/>
          <p:nvPr/>
        </p:nvPicPr>
        <p:blipFill rotWithShape="1">
          <a:blip r:embed="rId3">
            <a:alphaModFix amt="12000"/>
          </a:blip>
          <a:srcRect b="0" l="16658" r="16652" t="0"/>
          <a:stretch/>
        </p:blipFill>
        <p:spPr>
          <a:xfrm>
            <a:off x="-6505525" y="-1188375"/>
            <a:ext cx="10637100" cy="10637100"/>
          </a:xfrm>
          <a:prstGeom prst="donut">
            <a:avLst>
              <a:gd fmla="val 19423" name="adj"/>
            </a:avLst>
          </a:prstGeom>
          <a:noFill/>
          <a:ln>
            <a:noFill/>
          </a:ln>
        </p:spPr>
      </p:pic>
      <p:sp>
        <p:nvSpPr>
          <p:cNvPr id="215" name="Google Shape;215;p28"/>
          <p:cNvSpPr/>
          <p:nvPr/>
        </p:nvSpPr>
        <p:spPr>
          <a:xfrm>
            <a:off x="6833700" y="3975237"/>
            <a:ext cx="1665300" cy="1665300"/>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28"/>
          <p:cNvSpPr/>
          <p:nvPr/>
        </p:nvSpPr>
        <p:spPr>
          <a:xfrm flipH="1" rot="-8789241">
            <a:off x="6833380" y="3974917"/>
            <a:ext cx="1665939" cy="1665939"/>
          </a:xfrm>
          <a:prstGeom prst="blockArc">
            <a:avLst>
              <a:gd fmla="val 3209583" name="adj1"/>
              <a:gd fmla="val 7394589" name="adj2"/>
              <a:gd fmla="val 11686" name="adj3"/>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28"/>
          <p:cNvSpPr/>
          <p:nvPr/>
        </p:nvSpPr>
        <p:spPr>
          <a:xfrm flipH="1" rot="-8789241">
            <a:off x="6833380" y="3974917"/>
            <a:ext cx="1665939" cy="1665939"/>
          </a:xfrm>
          <a:prstGeom prst="blockArc">
            <a:avLst>
              <a:gd fmla="val 3431745"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18" name="Google Shape;218;p28"/>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19" name="Google Shape;219;p2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1 </a:t>
            </a:r>
            <a:endParaRPr b="1" i="0" sz="1400" u="none" cap="none" strike="noStrike">
              <a:solidFill>
                <a:srgbClr val="3C4043"/>
              </a:solidFill>
              <a:latin typeface="Proxima Nova"/>
              <a:ea typeface="Proxima Nova"/>
              <a:cs typeface="Proxima Nova"/>
              <a:sym typeface="Proxima Nova"/>
            </a:endParaRPr>
          </a:p>
        </p:txBody>
      </p:sp>
      <p:sp>
        <p:nvSpPr>
          <p:cNvPr id="220" name="Google Shape;220;p2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221" name="Google Shape;221;p28"/>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22" name="Google Shape;222;p28"/>
          <p:cNvSpPr txBox="1"/>
          <p:nvPr/>
        </p:nvSpPr>
        <p:spPr>
          <a:xfrm>
            <a:off x="2474125" y="1105305"/>
            <a:ext cx="6936300" cy="1358400"/>
          </a:xfrm>
          <a:prstGeom prst="rect">
            <a:avLst/>
          </a:prstGeom>
          <a:noFill/>
          <a:ln>
            <a:noFill/>
          </a:ln>
        </p:spPr>
        <p:txBody>
          <a:bodyPr anchorCtr="0" anchor="t" bIns="113100" lIns="113100" spcFirstLastPara="1" rIns="113100" wrap="square" tIns="113100">
            <a:noAutofit/>
          </a:bodyPr>
          <a:lstStyle/>
          <a:p>
            <a:pPr indent="0" lvl="0" marL="0" marR="3383280" rtl="0" algn="l">
              <a:lnSpc>
                <a:spcPct val="130000"/>
              </a:lnSpc>
              <a:spcBef>
                <a:spcPts val="0"/>
              </a:spcBef>
              <a:spcAft>
                <a:spcPts val="0"/>
              </a:spcAft>
              <a:buClr>
                <a:schemeClr val="dk1"/>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Every influencer is different </a:t>
            </a:r>
            <a:endParaRPr b="1" i="0" sz="13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Through a long-term relationship, you can better understand the value return from influencers over time and align incentives with your desired business goals.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There are a number of ways to incentivize influencers to encourage advocacy and build a long-term relationship. Impact’s dynamic payout functionalities enable pay-per-post models and a uniquely broad array of performance-based payment options that can incentivize but also stimulate your influencer partners’ productivity.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338328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Proxima Nova Semibold"/>
                <a:ea typeface="Proxima Nova Semibold"/>
                <a:cs typeface="Proxima Nova Semibold"/>
                <a:sym typeface="Proxima Nova Semibold"/>
              </a:rPr>
              <a:t>EXAMPLE:</a:t>
            </a:r>
            <a:r>
              <a:rPr b="0" i="0" lang="en" sz="1300" u="none" cap="none" strike="noStrike">
                <a:solidFill>
                  <a:srgbClr val="2D3E50"/>
                </a:solidFill>
                <a:latin typeface="Avenir"/>
                <a:ea typeface="Avenir"/>
                <a:cs typeface="Avenir"/>
                <a:sym typeface="Avenir"/>
              </a:rPr>
              <a:t> In addition to a fixed fee, you could set up a 3% participation bonus, which guarantees that the influencer will receive partial credit for the success of their content, even if they don't win the last click. This will encourage influencers to cater their content to your business goals, ensuring that their work remains economical. </a:t>
            </a:r>
            <a:endParaRPr b="1" i="0" sz="2400" u="none" cap="none" strike="noStrike">
              <a:solidFill>
                <a:srgbClr val="2D3E50"/>
              </a:solidFill>
              <a:latin typeface="Proxima Nova"/>
              <a:ea typeface="Proxima Nova"/>
              <a:cs typeface="Proxima Nova"/>
              <a:sym typeface="Proxima Nova"/>
            </a:endParaRPr>
          </a:p>
          <a:p>
            <a:pPr indent="0" lvl="0" marL="0" marR="3383280" rtl="0" algn="l">
              <a:lnSpc>
                <a:spcPct val="114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13000"/>
              </a:lnSpc>
              <a:spcBef>
                <a:spcPts val="2000"/>
              </a:spcBef>
              <a:spcAft>
                <a:spcPts val="2000"/>
              </a:spcAft>
              <a:buClr>
                <a:srgbClr val="000000"/>
              </a:buClr>
              <a:buSzPts val="1100"/>
              <a:buFont typeface="Arial"/>
              <a:buNone/>
            </a:pPr>
            <a:r>
              <a:t/>
            </a:r>
            <a:endParaRPr b="1" i="0" sz="2400" u="none" cap="none" strike="noStrike">
              <a:solidFill>
                <a:srgbClr val="2D3E50"/>
              </a:solidFill>
              <a:latin typeface="Proxima Nova"/>
              <a:ea typeface="Proxima Nova"/>
              <a:cs typeface="Proxima Nova"/>
              <a:sym typeface="Proxima Nova"/>
            </a:endParaRPr>
          </a:p>
        </p:txBody>
      </p:sp>
      <p:pic>
        <p:nvPicPr>
          <p:cNvPr id="223" name="Google Shape;223;p28"/>
          <p:cNvPicPr preferRelativeResize="0"/>
          <p:nvPr/>
        </p:nvPicPr>
        <p:blipFill rotWithShape="1">
          <a:blip r:embed="rId5">
            <a:alphaModFix/>
          </a:blip>
          <a:srcRect b="0" l="0" r="0" t="0"/>
          <a:stretch/>
        </p:blipFill>
        <p:spPr>
          <a:xfrm>
            <a:off x="7255230" y="4375412"/>
            <a:ext cx="864950" cy="864950"/>
          </a:xfrm>
          <a:prstGeom prst="rect">
            <a:avLst/>
          </a:prstGeom>
          <a:noFill/>
          <a:ln>
            <a:noFill/>
          </a:ln>
        </p:spPr>
      </p:pic>
      <p:sp>
        <p:nvSpPr>
          <p:cNvPr id="224" name="Google Shape;224;p28"/>
          <p:cNvSpPr/>
          <p:nvPr/>
        </p:nvSpPr>
        <p:spPr>
          <a:xfrm>
            <a:off x="6781980" y="3975228"/>
            <a:ext cx="464700" cy="4647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Proxima Nova"/>
              <a:ea typeface="Proxima Nova"/>
              <a:cs typeface="Proxima Nova"/>
              <a:sym typeface="Proxima Nova"/>
            </a:endParaRPr>
          </a:p>
        </p:txBody>
      </p:sp>
      <p:sp>
        <p:nvSpPr>
          <p:cNvPr id="225" name="Google Shape;225;p28"/>
          <p:cNvSpPr txBox="1"/>
          <p:nvPr/>
        </p:nvSpPr>
        <p:spPr>
          <a:xfrm>
            <a:off x="6660630" y="4027878"/>
            <a:ext cx="7074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FFFFFF"/>
                </a:solidFill>
                <a:latin typeface="Proxima Nova"/>
                <a:ea typeface="Proxima Nova"/>
                <a:cs typeface="Proxima Nova"/>
                <a:sym typeface="Proxima Nova"/>
              </a:rPr>
              <a:t>+3%</a:t>
            </a:r>
            <a:endParaRPr b="1" baseline="30000" i="0" sz="1200" u="none" cap="none" strike="noStrike">
              <a:solidFill>
                <a:srgbClr val="FFFFFF"/>
              </a:solidFill>
              <a:latin typeface="Proxima Nova"/>
              <a:ea typeface="Proxima Nova"/>
              <a:cs typeface="Proxima Nova"/>
              <a:sym typeface="Proxima Nova"/>
            </a:endParaRPr>
          </a:p>
        </p:txBody>
      </p:sp>
      <p:pic>
        <p:nvPicPr>
          <p:cNvPr id="226" name="Google Shape;226;p28">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29"/>
          <p:cNvSpPr txBox="1"/>
          <p:nvPr/>
        </p:nvSpPr>
        <p:spPr>
          <a:xfrm>
            <a:off x="546425" y="1072183"/>
            <a:ext cx="8735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Mistake 2: You’re wasting time with unnecessary admin</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DF2F4D"/>
                </a:solidFill>
                <a:latin typeface="Proxima Nova Semibold"/>
                <a:ea typeface="Proxima Nova Semibold"/>
                <a:cs typeface="Proxima Nova Semibold"/>
                <a:sym typeface="Proxima Nova Semibold"/>
              </a:rPr>
              <a:t>The average marketer spends around 16 hours a week on routine tasks</a:t>
            </a:r>
            <a:r>
              <a:rPr b="0" baseline="30000" i="0" lang="en" sz="1300" u="none" cap="none" strike="noStrike">
                <a:solidFill>
                  <a:srgbClr val="3C4043"/>
                </a:solidFill>
                <a:latin typeface="Proxima Nova Semibold"/>
                <a:ea typeface="Proxima Nova Semibold"/>
                <a:cs typeface="Proxima Nova Semibold"/>
                <a:sym typeface="Proxima Nova Semibold"/>
              </a:rPr>
              <a:t>1</a:t>
            </a:r>
            <a:r>
              <a:rPr b="0" i="0" lang="en" sz="1300" u="none" cap="none" strike="noStrike">
                <a:solidFill>
                  <a:srgbClr val="DF2F4D"/>
                </a:solidFill>
                <a:latin typeface="Proxima Nova Semibold"/>
                <a:ea typeface="Proxima Nova Semibold"/>
                <a:cs typeface="Proxima Nova Semibold"/>
                <a:sym typeface="Proxima Nova Semibold"/>
              </a:rPr>
              <a:t>. This basically equates to </a:t>
            </a:r>
            <a:r>
              <a:rPr b="0" i="1" lang="en" sz="1300" u="none" cap="none" strike="noStrike">
                <a:solidFill>
                  <a:srgbClr val="DF2F4D"/>
                </a:solidFill>
                <a:latin typeface="Proxima Nova Semibold"/>
                <a:ea typeface="Proxima Nova Semibold"/>
                <a:cs typeface="Proxima Nova Semibold"/>
                <a:sym typeface="Proxima Nova Semibold"/>
              </a:rPr>
              <a:t>one third</a:t>
            </a:r>
            <a:r>
              <a:rPr b="0" i="0" lang="en" sz="1300" u="none" cap="none" strike="noStrike">
                <a:solidFill>
                  <a:srgbClr val="DF2F4D"/>
                </a:solidFill>
                <a:latin typeface="Proxima Nova Semibold"/>
                <a:ea typeface="Proxima Nova Semibold"/>
                <a:cs typeface="Proxima Nova Semibold"/>
                <a:sym typeface="Proxima Nova Semibold"/>
              </a:rPr>
              <a:t> of their working week wasted on repetitive administrative activities that could be automated.</a:t>
            </a:r>
            <a:r>
              <a:rPr b="1" i="0" lang="en" sz="1300" u="none" cap="none" strike="noStrike">
                <a:solidFill>
                  <a:srgbClr val="DF2F4D"/>
                </a:solidFill>
                <a:latin typeface="Proxima Nova"/>
                <a:ea typeface="Proxima Nova"/>
                <a:cs typeface="Proxima Nova"/>
                <a:sym typeface="Proxima Nova"/>
              </a:rPr>
              <a:t> </a:t>
            </a:r>
            <a:endParaRPr b="1" i="0" sz="1300" u="none" cap="none" strike="noStrike">
              <a:solidFill>
                <a:srgbClr val="DF2F4D"/>
              </a:solidFill>
              <a:latin typeface="Proxima Nova"/>
              <a:ea typeface="Proxima Nova"/>
              <a:cs typeface="Proxima Nova"/>
              <a:sym typeface="Proxima Nova"/>
            </a:endParaRPr>
          </a:p>
          <a:p>
            <a:pPr indent="0" lvl="0" marL="0" marR="4343400" rtl="0" algn="l">
              <a:lnSpc>
                <a:spcPct val="130000"/>
              </a:lnSpc>
              <a:spcBef>
                <a:spcPts val="2000"/>
              </a:spcBef>
              <a:spcAft>
                <a:spcPts val="12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With influencer marketing specifically, 30% of marketers</a:t>
            </a:r>
            <a:r>
              <a:rPr b="0" baseline="30000" i="0" lang="en" sz="1300" u="none" cap="none" strike="noStrike">
                <a:solidFill>
                  <a:srgbClr val="2D3E50"/>
                </a:solidFill>
                <a:latin typeface="Avenir"/>
                <a:ea typeface="Avenir"/>
                <a:cs typeface="Avenir"/>
                <a:sym typeface="Avenir"/>
              </a:rPr>
              <a:t>2</a:t>
            </a:r>
            <a:r>
              <a:rPr b="0" i="0" lang="en" sz="1300" u="none" cap="none" strike="noStrike">
                <a:solidFill>
                  <a:srgbClr val="2D3E50"/>
                </a:solidFill>
                <a:latin typeface="Avenir"/>
                <a:ea typeface="Avenir"/>
                <a:cs typeface="Avenir"/>
                <a:sym typeface="Avenir"/>
              </a:rPr>
              <a:t> said that reducing time spent managing influencer campaigns was a top challenge. There is a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lot of admin to consider: finding influencers, partner onboarding, term negotiations, content approval, constant back-and-forth messaging, and manually cutting and distributing checks.</a:t>
            </a:r>
            <a:endParaRPr b="1" i="0" sz="1300" u="none" cap="none" strike="noStrike">
              <a:solidFill>
                <a:srgbClr val="2D3E50"/>
              </a:solidFill>
              <a:latin typeface="Proxima Nova"/>
              <a:ea typeface="Proxima Nova"/>
              <a:cs typeface="Proxima Nova"/>
              <a:sym typeface="Proxima Nova"/>
            </a:endParaRPr>
          </a:p>
        </p:txBody>
      </p:sp>
      <p:sp>
        <p:nvSpPr>
          <p:cNvPr id="232" name="Google Shape;232;p29"/>
          <p:cNvSpPr txBox="1"/>
          <p:nvPr/>
        </p:nvSpPr>
        <p:spPr>
          <a:xfrm>
            <a:off x="582434" y="6903425"/>
            <a:ext cx="4070400" cy="5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 sz="700" u="none" cap="none" strike="noStrike">
                <a:solidFill>
                  <a:srgbClr val="2D3E50"/>
                </a:solidFill>
                <a:latin typeface="Avenir"/>
                <a:ea typeface="Avenir"/>
                <a:cs typeface="Avenir"/>
                <a:sym typeface="Avenir"/>
              </a:rPr>
              <a:t>1. </a:t>
            </a:r>
            <a:r>
              <a:rPr b="0" i="0" lang="en" sz="700" u="sng" cap="none" strike="noStrike">
                <a:solidFill>
                  <a:schemeClr val="hlink"/>
                </a:solidFill>
                <a:latin typeface="Avenir"/>
                <a:ea typeface="Avenir"/>
                <a:cs typeface="Avenir"/>
                <a:sym typeface="Avenir"/>
                <a:hlinkClick r:id="rId3"/>
              </a:rPr>
              <a:t>https://blog.hubspot.com/marketing/marketers-routine-tasks-data</a:t>
            </a:r>
            <a:endParaRPr b="0" i="0" sz="7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100"/>
              <a:buFont typeface="Arial"/>
              <a:buNone/>
            </a:pPr>
            <a:r>
              <a:rPr b="0" i="0" lang="en" sz="700" u="none" cap="none" strike="noStrike">
                <a:solidFill>
                  <a:srgbClr val="2D3E50"/>
                </a:solidFill>
                <a:latin typeface="Avenir"/>
                <a:ea typeface="Avenir"/>
                <a:cs typeface="Avenir"/>
                <a:sym typeface="Avenir"/>
              </a:rPr>
              <a:t>2.</a:t>
            </a:r>
            <a:r>
              <a:rPr b="0" i="0" lang="en" sz="700" u="none" cap="none" strike="noStrike">
                <a:solidFill>
                  <a:srgbClr val="0FA1E2"/>
                </a:solidFill>
                <a:latin typeface="Avenir"/>
                <a:ea typeface="Avenir"/>
                <a:cs typeface="Avenir"/>
                <a:sym typeface="Avenir"/>
              </a:rPr>
              <a:t> </a:t>
            </a:r>
            <a:r>
              <a:rPr b="0" i="0" lang="en" sz="700" u="sng" cap="none" strike="noStrike">
                <a:solidFill>
                  <a:schemeClr val="hlink"/>
                </a:solidFill>
                <a:latin typeface="Avenir"/>
                <a:ea typeface="Avenir"/>
                <a:cs typeface="Avenir"/>
                <a:sym typeface="Avenir"/>
                <a:hlinkClick r:id="rId4"/>
              </a:rPr>
              <a:t>http://mediakix.com/influencer-marketing-industry-statistics-survey-benchmarks/</a:t>
            </a:r>
            <a:endParaRPr b="0" i="0" sz="7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700"/>
              <a:buFont typeface="Arial"/>
              <a:buNone/>
            </a:pPr>
            <a:r>
              <a:t/>
            </a:r>
            <a:endParaRPr b="0" i="0" sz="700" u="none" cap="none" strike="noStrike">
              <a:solidFill>
                <a:srgbClr val="0FA1E2"/>
              </a:solidFill>
              <a:latin typeface="Avenir"/>
              <a:ea typeface="Avenir"/>
              <a:cs typeface="Avenir"/>
              <a:sym typeface="Avenir"/>
            </a:endParaRPr>
          </a:p>
        </p:txBody>
      </p:sp>
      <p:grpSp>
        <p:nvGrpSpPr>
          <p:cNvPr id="233" name="Google Shape;233;p29"/>
          <p:cNvGrpSpPr/>
          <p:nvPr/>
        </p:nvGrpSpPr>
        <p:grpSpPr>
          <a:xfrm>
            <a:off x="2322553" y="4673474"/>
            <a:ext cx="1838400" cy="1352688"/>
            <a:chOff x="2310550" y="4432110"/>
            <a:chExt cx="1838400" cy="1352688"/>
          </a:xfrm>
        </p:grpSpPr>
        <p:sp>
          <p:nvSpPr>
            <p:cNvPr id="234" name="Google Shape;234;p29"/>
            <p:cNvSpPr txBox="1"/>
            <p:nvPr/>
          </p:nvSpPr>
          <p:spPr>
            <a:xfrm>
              <a:off x="2310550" y="5264298"/>
              <a:ext cx="18384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20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of marketers</a:t>
              </a:r>
              <a:r>
                <a:rPr b="0" baseline="30000" i="0" lang="en" sz="1300" u="none" cap="none" strike="noStrike">
                  <a:solidFill>
                    <a:srgbClr val="2D3E50"/>
                  </a:solidFill>
                  <a:latin typeface="Avenir"/>
                  <a:ea typeface="Avenir"/>
                  <a:cs typeface="Avenir"/>
                  <a:sym typeface="Avenir"/>
                </a:rPr>
                <a:t>2</a:t>
              </a:r>
              <a:r>
                <a:rPr b="0" i="0" lang="en" sz="1300" u="none" cap="none" strike="noStrike">
                  <a:solidFill>
                    <a:srgbClr val="2D3E50"/>
                  </a:solidFill>
                  <a:latin typeface="Avenir"/>
                  <a:ea typeface="Avenir"/>
                  <a:cs typeface="Avenir"/>
                  <a:sym typeface="Avenir"/>
                </a:rPr>
                <a:t> said that reducing time spent managing influencer campaigns was a top challenge.</a:t>
              </a:r>
              <a:endParaRPr b="1" baseline="30000" i="0" sz="1100" u="none" cap="none" strike="noStrike">
                <a:solidFill>
                  <a:srgbClr val="2D3E50"/>
                </a:solidFill>
                <a:latin typeface="Proxima Nova"/>
                <a:ea typeface="Proxima Nova"/>
                <a:cs typeface="Proxima Nova"/>
                <a:sym typeface="Proxima Nova"/>
              </a:endParaRPr>
            </a:p>
          </p:txBody>
        </p:sp>
        <p:sp>
          <p:nvSpPr>
            <p:cNvPr id="235" name="Google Shape;235;p29"/>
            <p:cNvSpPr txBox="1"/>
            <p:nvPr/>
          </p:nvSpPr>
          <p:spPr>
            <a:xfrm>
              <a:off x="2482999" y="4432110"/>
              <a:ext cx="1590300" cy="4701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100"/>
                <a:buFont typeface="Arial"/>
                <a:buNone/>
              </a:pPr>
              <a:r>
                <a:rPr b="1" i="0" lang="en" sz="3000" u="none" cap="none" strike="noStrike">
                  <a:solidFill>
                    <a:srgbClr val="E40046"/>
                  </a:solidFill>
                  <a:latin typeface="Proxima Nova"/>
                  <a:ea typeface="Proxima Nova"/>
                  <a:cs typeface="Proxima Nova"/>
                  <a:sym typeface="Proxima Nova"/>
                </a:rPr>
                <a:t>30%</a:t>
              </a:r>
              <a:endParaRPr b="1" baseline="30000" i="0" sz="3000" u="none" cap="none" strike="noStrike">
                <a:solidFill>
                  <a:srgbClr val="E40046"/>
                </a:solidFill>
                <a:latin typeface="Proxima Nova"/>
                <a:ea typeface="Proxima Nova"/>
                <a:cs typeface="Proxima Nova"/>
                <a:sym typeface="Proxima Nova"/>
              </a:endParaRPr>
            </a:p>
          </p:txBody>
        </p:sp>
      </p:grpSp>
      <p:sp>
        <p:nvSpPr>
          <p:cNvPr id="236" name="Google Shape;236;p29"/>
          <p:cNvSpPr/>
          <p:nvPr/>
        </p:nvSpPr>
        <p:spPr>
          <a:xfrm flipH="1" rot="5872225">
            <a:off x="679521" y="4741878"/>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p29"/>
          <p:cNvSpPr/>
          <p:nvPr/>
        </p:nvSpPr>
        <p:spPr>
          <a:xfrm flipH="1" rot="-2227285">
            <a:off x="679634" y="4729981"/>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38" name="Google Shape;238;p29"/>
          <p:cNvPicPr preferRelativeResize="0"/>
          <p:nvPr/>
        </p:nvPicPr>
        <p:blipFill rotWithShape="1">
          <a:blip r:embed="rId5">
            <a:alphaModFix/>
          </a:blip>
          <a:srcRect b="3552" l="35525" r="10972" t="16233"/>
          <a:stretch/>
        </p:blipFill>
        <p:spPr>
          <a:xfrm>
            <a:off x="5892075" y="2747025"/>
            <a:ext cx="4673700" cy="4674000"/>
          </a:xfrm>
          <a:prstGeom prst="ellipse">
            <a:avLst/>
          </a:prstGeom>
          <a:noFill/>
          <a:ln>
            <a:noFill/>
          </a:ln>
        </p:spPr>
      </p:pic>
      <p:pic>
        <p:nvPicPr>
          <p:cNvPr id="239" name="Google Shape;239;p29"/>
          <p:cNvPicPr preferRelativeResize="0"/>
          <p:nvPr/>
        </p:nvPicPr>
        <p:blipFill rotWithShape="1">
          <a:blip r:embed="rId6">
            <a:alphaModFix/>
          </a:blip>
          <a:srcRect b="0" l="0" r="0" t="0"/>
          <a:stretch/>
        </p:blipFill>
        <p:spPr>
          <a:xfrm>
            <a:off x="881275" y="4949010"/>
            <a:ext cx="1106425" cy="1106425"/>
          </a:xfrm>
          <a:prstGeom prst="rect">
            <a:avLst/>
          </a:prstGeom>
          <a:noFill/>
          <a:ln>
            <a:noFill/>
          </a:ln>
        </p:spPr>
      </p:pic>
      <p:pic>
        <p:nvPicPr>
          <p:cNvPr id="240" name="Google Shape;240;p29">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pic>
        <p:nvPicPr>
          <p:cNvPr id="245" name="Google Shape;245;p30"/>
          <p:cNvPicPr preferRelativeResize="0"/>
          <p:nvPr/>
        </p:nvPicPr>
        <p:blipFill rotWithShape="1">
          <a:blip r:embed="rId3">
            <a:alphaModFix amt="9000"/>
          </a:blip>
          <a:srcRect b="-7088" l="7835" r="25465" t="7090"/>
          <a:stretch/>
        </p:blipFill>
        <p:spPr>
          <a:xfrm>
            <a:off x="-6505525" y="-1188375"/>
            <a:ext cx="10637100" cy="10637100"/>
          </a:xfrm>
          <a:prstGeom prst="donut">
            <a:avLst>
              <a:gd fmla="val 19423" name="adj"/>
            </a:avLst>
          </a:prstGeom>
          <a:noFill/>
          <a:ln>
            <a:noFill/>
          </a:ln>
        </p:spPr>
      </p:pic>
      <p:pic>
        <p:nvPicPr>
          <p:cNvPr id="246" name="Google Shape;246;p30"/>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47" name="Google Shape;247;p30"/>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2</a:t>
            </a:r>
            <a:endParaRPr b="1" i="0" sz="1400" u="none" cap="none" strike="noStrike">
              <a:solidFill>
                <a:srgbClr val="3C4043"/>
              </a:solidFill>
              <a:latin typeface="Proxima Nova"/>
              <a:ea typeface="Proxima Nova"/>
              <a:cs typeface="Proxima Nova"/>
              <a:sym typeface="Proxima Nova"/>
            </a:endParaRPr>
          </a:p>
        </p:txBody>
      </p:sp>
      <p:sp>
        <p:nvSpPr>
          <p:cNvPr id="248" name="Google Shape;248;p30"/>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249" name="Google Shape;249;p30"/>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50" name="Google Shape;250;p30"/>
          <p:cNvSpPr txBox="1"/>
          <p:nvPr/>
        </p:nvSpPr>
        <p:spPr>
          <a:xfrm>
            <a:off x="2474125" y="6848250"/>
            <a:ext cx="6688800" cy="52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 sz="600" u="none" cap="none" strike="noStrike">
                <a:solidFill>
                  <a:srgbClr val="000000"/>
                </a:solidFill>
                <a:latin typeface="Avenir"/>
                <a:ea typeface="Avenir"/>
                <a:cs typeface="Avenir"/>
                <a:sym typeface="Avenir"/>
              </a:rPr>
              <a:t>1. </a:t>
            </a:r>
            <a:r>
              <a:rPr b="0" i="0" lang="en" sz="600" u="sng" cap="none" strike="noStrike">
                <a:solidFill>
                  <a:schemeClr val="hlink"/>
                </a:solidFill>
                <a:latin typeface="Avenir"/>
                <a:ea typeface="Avenir"/>
                <a:cs typeface="Avenir"/>
                <a:sym typeface="Avenir"/>
                <a:hlinkClick r:id="rId5"/>
              </a:rPr>
              <a:t>https://www.forbes.com/sites/barrettwissman/2018/10/09/long-term-partnerships-the-next-wave-of-influencer-marketing/#51335392469a</a:t>
            </a:r>
            <a:endParaRPr b="0" i="0" sz="6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100"/>
              <a:buFont typeface="Arial"/>
              <a:buNone/>
            </a:pPr>
            <a:r>
              <a:rPr b="0" i="0" lang="en" sz="600" u="none" cap="none" strike="noStrike">
                <a:solidFill>
                  <a:srgbClr val="000000"/>
                </a:solidFill>
                <a:latin typeface="Avenir"/>
                <a:ea typeface="Avenir"/>
                <a:cs typeface="Avenir"/>
                <a:sym typeface="Avenir"/>
              </a:rPr>
              <a:t>2. </a:t>
            </a:r>
            <a:r>
              <a:rPr b="0" i="0" lang="en" sz="600" u="sng" cap="none" strike="noStrike">
                <a:solidFill>
                  <a:schemeClr val="hlink"/>
                </a:solidFill>
                <a:latin typeface="Avenir"/>
                <a:ea typeface="Avenir"/>
                <a:cs typeface="Avenir"/>
                <a:sym typeface="Avenir"/>
                <a:hlinkClick r:id="rId6"/>
              </a:rPr>
              <a:t>https://www.thedrum.com/news/2019/04/03/influencer-marketing-2019-what-you-need-know</a:t>
            </a:r>
            <a:endParaRPr b="0" i="0" sz="6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100"/>
              <a:buFont typeface="Arial"/>
              <a:buNone/>
            </a:pPr>
            <a:r>
              <a:rPr b="0" i="0" lang="en" sz="600" u="none" cap="none" strike="noStrike">
                <a:solidFill>
                  <a:srgbClr val="000000"/>
                </a:solidFill>
                <a:latin typeface="Avenir"/>
                <a:ea typeface="Avenir"/>
                <a:cs typeface="Avenir"/>
                <a:sym typeface="Avenir"/>
              </a:rPr>
              <a:t>3.</a:t>
            </a:r>
            <a:r>
              <a:rPr b="0" i="0" lang="en" sz="600" u="none" cap="none" strike="noStrike">
                <a:solidFill>
                  <a:srgbClr val="0FA1E2"/>
                </a:solidFill>
                <a:latin typeface="Avenir"/>
                <a:ea typeface="Avenir"/>
                <a:cs typeface="Avenir"/>
                <a:sym typeface="Avenir"/>
              </a:rPr>
              <a:t> </a:t>
            </a:r>
            <a:r>
              <a:rPr b="0" i="0" lang="en" sz="600" u="sng" cap="none" strike="noStrike">
                <a:solidFill>
                  <a:schemeClr val="hlink"/>
                </a:solidFill>
                <a:latin typeface="Arial"/>
                <a:ea typeface="Arial"/>
                <a:cs typeface="Arial"/>
                <a:sym typeface="Arial"/>
                <a:hlinkClick r:id="rId7"/>
              </a:rPr>
              <a:t>https://neilpatel.com/blog/influencer-marketing-mistakes/</a:t>
            </a:r>
            <a:endParaRPr b="0" i="0" sz="600" u="none" cap="none" strike="noStrike">
              <a:solidFill>
                <a:srgbClr val="0FA1E2"/>
              </a:solidFill>
              <a:latin typeface="Avenir"/>
              <a:ea typeface="Avenir"/>
              <a:cs typeface="Avenir"/>
              <a:sym typeface="Avenir"/>
            </a:endParaRPr>
          </a:p>
        </p:txBody>
      </p:sp>
      <p:sp>
        <p:nvSpPr>
          <p:cNvPr id="251" name="Google Shape;251;p30"/>
          <p:cNvSpPr txBox="1"/>
          <p:nvPr/>
        </p:nvSpPr>
        <p:spPr>
          <a:xfrm>
            <a:off x="2474125" y="1070283"/>
            <a:ext cx="69363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13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problem: “Unnecessary admin”</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3000"/>
              </a:lnSpc>
              <a:spcBef>
                <a:spcPts val="2000"/>
              </a:spcBef>
              <a:spcAft>
                <a:spcPts val="0"/>
              </a:spcAft>
              <a:buClr>
                <a:srgbClr val="000000"/>
              </a:buClr>
              <a:buSzPts val="1100"/>
              <a:buFont typeface="Arial"/>
              <a:buNone/>
            </a:pPr>
            <a:r>
              <a:rPr b="0" i="0" lang="en" sz="1400" u="none" cap="none" strike="noStrike">
                <a:solidFill>
                  <a:srgbClr val="DF2F4D"/>
                </a:solidFill>
                <a:latin typeface="Proxima Nova Semibold"/>
                <a:ea typeface="Proxima Nova Semibold"/>
                <a:cs typeface="Proxima Nova Semibold"/>
                <a:sym typeface="Proxima Nova Semibold"/>
              </a:rPr>
              <a:t>Marketers are overwhelmed with excess admin</a:t>
            </a:r>
            <a:endParaRPr b="0" i="0" sz="1400" u="none" cap="none" strike="noStrike">
              <a:solidFill>
                <a:srgbClr val="DF2F4D"/>
              </a:solidFill>
              <a:latin typeface="Proxima Nova Semibold"/>
              <a:ea typeface="Proxima Nova Semibold"/>
              <a:cs typeface="Proxima Nova Semibold"/>
              <a:sym typeface="Proxima Nova Semibold"/>
            </a:endParaRPr>
          </a:p>
          <a:p>
            <a:pPr indent="0" lvl="0" marL="0" marR="0" rtl="0" algn="l">
              <a:lnSpc>
                <a:spcPct val="130000"/>
              </a:lnSpc>
              <a:spcBef>
                <a:spcPts val="20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Unfortunately, because the process is so time consuming, there is also a tendency to cut corners with hacks like cold outreach and the dreaded “copy and paste syndrome,” whereby marketers simply paste and send the same email to every single influencer. Not only is this approach inauthentic, it’s less likely to engage an influencer and often leads to embarrassing fail moments with the wrong name or context.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Cofounder of Crazy Egg, Hello Bar, and KISSmetrics</a:t>
            </a:r>
            <a:r>
              <a:rPr b="0" i="0" lang="en" sz="1300" u="none" cap="none" strike="noStrike">
                <a:solidFill>
                  <a:srgbClr val="2D3E50"/>
                </a:solidFill>
                <a:highlight>
                  <a:srgbClr val="FFFFFF"/>
                </a:highlight>
                <a:latin typeface="Avenir"/>
                <a:ea typeface="Avenir"/>
                <a:cs typeface="Avenir"/>
                <a:sym typeface="Avenir"/>
              </a:rPr>
              <a:t> </a:t>
            </a:r>
            <a:r>
              <a:rPr b="0" i="0" lang="en" sz="1300" u="none" cap="none" strike="noStrike">
                <a:solidFill>
                  <a:srgbClr val="2D3E50"/>
                </a:solidFill>
                <a:latin typeface="Avenir"/>
                <a:ea typeface="Avenir"/>
                <a:cs typeface="Avenir"/>
                <a:sym typeface="Avenir"/>
              </a:rPr>
              <a:t>Neil Patel </a:t>
            </a:r>
            <a:r>
              <a:rPr b="0" i="0" lang="en" sz="1300" u="sng" cap="none" strike="noStrike">
                <a:solidFill>
                  <a:schemeClr val="hlink"/>
                </a:solidFill>
                <a:latin typeface="Avenir"/>
                <a:ea typeface="Avenir"/>
                <a:cs typeface="Avenir"/>
                <a:sym typeface="Avenir"/>
                <a:hlinkClick r:id="rId8"/>
              </a:rPr>
              <a:t>adds</a:t>
            </a:r>
            <a:r>
              <a:rPr b="0" baseline="30000" i="0" lang="en" sz="1300" u="none" cap="none" strike="noStrike">
                <a:solidFill>
                  <a:srgbClr val="2D3E50"/>
                </a:solidFill>
                <a:latin typeface="Avenir"/>
                <a:ea typeface="Avenir"/>
                <a:cs typeface="Avenir"/>
                <a:sym typeface="Avenir"/>
              </a:rPr>
              <a:t>3</a:t>
            </a:r>
            <a:r>
              <a:rPr b="0" i="0" lang="en" sz="1300" u="none" cap="none" strike="noStrike">
                <a:solidFill>
                  <a:srgbClr val="2D3E50"/>
                </a:solidFill>
                <a:latin typeface="Avenir"/>
                <a:ea typeface="Avenir"/>
                <a:cs typeface="Avenir"/>
                <a:sym typeface="Avenir"/>
              </a:rPr>
              <a:t>:</a:t>
            </a:r>
            <a:endParaRPr b="0" i="0" sz="1400" u="none" cap="none" strike="noStrike">
              <a:solidFill>
                <a:srgbClr val="2D3E50"/>
              </a:solidFill>
              <a:latin typeface="Proxima Nova"/>
              <a:ea typeface="Proxima Nova"/>
              <a:cs typeface="Proxima Nova"/>
              <a:sym typeface="Proxima Nova"/>
            </a:endParaRPr>
          </a:p>
          <a:p>
            <a:pPr indent="0" lvl="0" marL="1097280" marR="45720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Proxima Nova Semibold"/>
                <a:ea typeface="Proxima Nova Semibold"/>
                <a:cs typeface="Proxima Nova Semibold"/>
                <a:sym typeface="Proxima Nova Semibold"/>
              </a:rPr>
              <a:t>“Communicating with your influencer is super important. If you don’t, you could find your campaign falling apart. There are lots of ways this can happen, but probably the most embarrassing is the ‘copy and paste’ syndrome…. It’s a marketing nightmare, and it’s real.”</a:t>
            </a:r>
            <a:endParaRPr b="0" i="0" sz="13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Even if you have invested in influencer marketing tools that are supposed to make your job easier, chances are they are not working for you. The point solutions that brands stitch together to manage influencers only solve partial problems — in fact, most brands only invest in tools to bolster social discovery, neglecting measurement and full influencer lifecycle management. </a:t>
            </a:r>
            <a:endParaRPr b="0" i="0" sz="1300" u="none" cap="none" strike="noStrike">
              <a:solidFill>
                <a:srgbClr val="2D3E50"/>
              </a:solidFill>
              <a:latin typeface="Avenir"/>
              <a:ea typeface="Avenir"/>
              <a:cs typeface="Avenir"/>
              <a:sym typeface="Avenir"/>
            </a:endParaRPr>
          </a:p>
          <a:p>
            <a:pPr indent="0" lvl="0" marL="0" marR="0" rtl="0" algn="l">
              <a:lnSpc>
                <a:spcPct val="113000"/>
              </a:lnSpc>
              <a:spcBef>
                <a:spcPts val="1200"/>
              </a:spcBef>
              <a:spcAft>
                <a:spcPts val="2000"/>
              </a:spcAft>
              <a:buClr>
                <a:srgbClr val="000000"/>
              </a:buClr>
              <a:buSzPts val="1100"/>
              <a:buFont typeface="Arial"/>
              <a:buNone/>
            </a:pPr>
            <a:r>
              <a:t/>
            </a:r>
            <a:endParaRPr b="0" i="0" sz="1300" u="none" cap="none" strike="noStrike">
              <a:solidFill>
                <a:srgbClr val="2D3E50"/>
              </a:solidFill>
              <a:latin typeface="Proxima Nova Semibold"/>
              <a:ea typeface="Proxima Nova Semibold"/>
              <a:cs typeface="Proxima Nova Semibold"/>
              <a:sym typeface="Proxima Nova Semibold"/>
            </a:endParaRPr>
          </a:p>
        </p:txBody>
      </p:sp>
      <p:pic>
        <p:nvPicPr>
          <p:cNvPr id="252" name="Google Shape;252;p30"/>
          <p:cNvPicPr preferRelativeResize="0"/>
          <p:nvPr/>
        </p:nvPicPr>
        <p:blipFill rotWithShape="1">
          <a:blip r:embed="rId9">
            <a:alphaModFix/>
          </a:blip>
          <a:srcRect b="29650" l="15026" r="16483" t="0"/>
          <a:stretch/>
        </p:blipFill>
        <p:spPr>
          <a:xfrm>
            <a:off x="2606580" y="4185510"/>
            <a:ext cx="685800" cy="685800"/>
          </a:xfrm>
          <a:prstGeom prst="ellipse">
            <a:avLst/>
          </a:prstGeom>
          <a:noFill/>
          <a:ln>
            <a:noFill/>
          </a:ln>
        </p:spPr>
      </p:pic>
      <p:sp>
        <p:nvSpPr>
          <p:cNvPr id="253" name="Google Shape;253;p30"/>
          <p:cNvSpPr txBox="1"/>
          <p:nvPr/>
        </p:nvSpPr>
        <p:spPr>
          <a:xfrm>
            <a:off x="10744675" y="3054525"/>
            <a:ext cx="1725900" cy="2436900"/>
          </a:xfrm>
          <a:prstGeom prst="rect">
            <a:avLst/>
          </a:prstGeom>
          <a:noFill/>
          <a:ln>
            <a:noFill/>
          </a:ln>
        </p:spPr>
        <p:txBody>
          <a:bodyPr anchorCtr="0" anchor="t" bIns="91425" lIns="91425" spcFirstLastPara="1" rIns="91425" wrap="square" tIns="91425">
            <a:noAutofit/>
          </a:bodyPr>
          <a:lstStyle/>
          <a:p>
            <a:pPr indent="0" lvl="0" marL="0" marR="0" rtl="0" algn="l">
              <a:lnSpc>
                <a:spcPct val="113000"/>
              </a:lnSpc>
              <a:spcBef>
                <a:spcPts val="0"/>
              </a:spcBef>
              <a:spcAft>
                <a:spcPts val="2000"/>
              </a:spcAft>
              <a:buClr>
                <a:srgbClr val="000000"/>
              </a:buClr>
              <a:buSzPts val="1300"/>
              <a:buFont typeface="Arial"/>
              <a:buNone/>
            </a:pPr>
            <a:r>
              <a:t/>
            </a:r>
            <a:endParaRPr b="0" i="0" sz="1300" u="none" cap="none" strike="noStrike">
              <a:solidFill>
                <a:srgbClr val="2D3E50"/>
              </a:solidFill>
              <a:latin typeface="Proxima Nova Semibold"/>
              <a:ea typeface="Proxima Nova Semibold"/>
              <a:cs typeface="Proxima Nova Semibold"/>
              <a:sym typeface="Proxima Nova Semibold"/>
            </a:endParaRPr>
          </a:p>
        </p:txBody>
      </p:sp>
      <p:cxnSp>
        <p:nvCxnSpPr>
          <p:cNvPr id="254" name="Google Shape;254;p30"/>
          <p:cNvCxnSpPr/>
          <p:nvPr/>
        </p:nvCxnSpPr>
        <p:spPr>
          <a:xfrm>
            <a:off x="3481498" y="4165171"/>
            <a:ext cx="0" cy="892800"/>
          </a:xfrm>
          <a:prstGeom prst="straightConnector1">
            <a:avLst/>
          </a:prstGeom>
          <a:noFill/>
          <a:ln cap="flat" cmpd="sng" w="28575">
            <a:solidFill>
              <a:srgbClr val="E40046"/>
            </a:solidFill>
            <a:prstDash val="solid"/>
            <a:round/>
            <a:headEnd len="sm" w="sm" type="none"/>
            <a:tailEnd len="sm" w="sm" type="none"/>
          </a:ln>
        </p:spPr>
      </p:cxnSp>
      <p:pic>
        <p:nvPicPr>
          <p:cNvPr id="255" name="Google Shape;255;p30">
            <a:hlinkClick r:id="rId10"/>
          </p:cNvPr>
          <p:cNvPicPr preferRelativeResize="0"/>
          <p:nvPr/>
        </p:nvPicPr>
        <p:blipFill rotWithShape="1">
          <a:blip r:embed="rId11">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pic>
        <p:nvPicPr>
          <p:cNvPr id="260" name="Google Shape;260;p31"/>
          <p:cNvPicPr preferRelativeResize="0"/>
          <p:nvPr/>
        </p:nvPicPr>
        <p:blipFill rotWithShape="1">
          <a:blip r:embed="rId3">
            <a:alphaModFix amt="10000"/>
          </a:blip>
          <a:srcRect b="-7088" l="7835" r="25465" t="7090"/>
          <a:stretch/>
        </p:blipFill>
        <p:spPr>
          <a:xfrm>
            <a:off x="-6505525" y="-1188375"/>
            <a:ext cx="10637100" cy="10637100"/>
          </a:xfrm>
          <a:prstGeom prst="donut">
            <a:avLst>
              <a:gd fmla="val 19423" name="adj"/>
            </a:avLst>
          </a:prstGeom>
          <a:noFill/>
          <a:ln>
            <a:noFill/>
          </a:ln>
        </p:spPr>
      </p:pic>
      <p:cxnSp>
        <p:nvCxnSpPr>
          <p:cNvPr id="261" name="Google Shape;261;p31"/>
          <p:cNvCxnSpPr/>
          <p:nvPr/>
        </p:nvCxnSpPr>
        <p:spPr>
          <a:xfrm>
            <a:off x="475750" y="836975"/>
            <a:ext cx="224100" cy="0"/>
          </a:xfrm>
          <a:prstGeom prst="straightConnector1">
            <a:avLst/>
          </a:prstGeom>
          <a:noFill/>
          <a:ln cap="flat" cmpd="sng" w="9525">
            <a:solidFill>
              <a:srgbClr val="CCCCCC"/>
            </a:solidFill>
            <a:prstDash val="solid"/>
            <a:round/>
            <a:headEnd len="sm" w="sm" type="none"/>
            <a:tailEnd len="sm" w="sm" type="none"/>
          </a:ln>
        </p:spPr>
      </p:cxnSp>
      <p:sp>
        <p:nvSpPr>
          <p:cNvPr id="262" name="Google Shape;262;p31"/>
          <p:cNvSpPr txBox="1"/>
          <p:nvPr/>
        </p:nvSpPr>
        <p:spPr>
          <a:xfrm>
            <a:off x="414673" y="316466"/>
            <a:ext cx="570300" cy="520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FFFFFF"/>
                </a:solidFill>
                <a:latin typeface="Avenir"/>
                <a:ea typeface="Avenir"/>
                <a:cs typeface="Avenir"/>
                <a:sym typeface="Avenir"/>
              </a:rPr>
              <a:t>‹#›</a:t>
            </a:fld>
            <a:endParaRPr b="0" i="0" sz="1200" u="none" cap="none" strike="noStrike">
              <a:solidFill>
                <a:srgbClr val="FFFFFF"/>
              </a:solidFill>
              <a:latin typeface="Avenir"/>
              <a:ea typeface="Avenir"/>
              <a:cs typeface="Avenir"/>
              <a:sym typeface="Avenir"/>
            </a:endParaRPr>
          </a:p>
        </p:txBody>
      </p:sp>
      <p:pic>
        <p:nvPicPr>
          <p:cNvPr id="263" name="Google Shape;263;p31"/>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64" name="Google Shape;264;p3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2</a:t>
            </a:r>
            <a:endParaRPr b="1" i="0" sz="1400" u="none" cap="none" strike="noStrike">
              <a:solidFill>
                <a:srgbClr val="3C4043"/>
              </a:solidFill>
              <a:latin typeface="Proxima Nova"/>
              <a:ea typeface="Proxima Nova"/>
              <a:cs typeface="Proxima Nova"/>
              <a:sym typeface="Proxima Nova"/>
            </a:endParaRPr>
          </a:p>
        </p:txBody>
      </p:sp>
      <p:sp>
        <p:nvSpPr>
          <p:cNvPr id="265" name="Google Shape;265;p31"/>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266" name="Google Shape;266;p31"/>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67" name="Google Shape;267;p31"/>
          <p:cNvSpPr txBox="1"/>
          <p:nvPr/>
        </p:nvSpPr>
        <p:spPr>
          <a:xfrm>
            <a:off x="2508215" y="6905066"/>
            <a:ext cx="6688800" cy="52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000000"/>
                </a:solidFill>
                <a:latin typeface="Avenir"/>
                <a:ea typeface="Avenir"/>
                <a:cs typeface="Avenir"/>
                <a:sym typeface="Avenir"/>
              </a:rPr>
              <a:t>1.</a:t>
            </a:r>
            <a:r>
              <a:rPr b="0" i="0" lang="en" sz="600" u="none" cap="none" strike="noStrike">
                <a:solidFill>
                  <a:srgbClr val="0FA1E2"/>
                </a:solidFill>
                <a:latin typeface="Avenir"/>
                <a:ea typeface="Avenir"/>
                <a:cs typeface="Avenir"/>
                <a:sym typeface="Avenir"/>
              </a:rPr>
              <a:t> </a:t>
            </a:r>
            <a:r>
              <a:rPr b="0" i="0" lang="en" sz="600" u="sng" cap="none" strike="noStrike">
                <a:solidFill>
                  <a:schemeClr val="hlink"/>
                </a:solidFill>
                <a:latin typeface="Avenir"/>
                <a:ea typeface="Avenir"/>
                <a:cs typeface="Avenir"/>
                <a:sym typeface="Avenir"/>
                <a:hlinkClick r:id="rId5"/>
              </a:rPr>
              <a:t>http://www.linqia.com/wp-content/uploads/2017/12/Linqia-The-State-of-Influencer-Marketing-2018.pdf</a:t>
            </a:r>
            <a:endParaRPr b="0" i="0" sz="600" u="none" cap="none" strike="noStrike">
              <a:solidFill>
                <a:srgbClr val="000000"/>
              </a:solidFill>
              <a:latin typeface="Avenir"/>
              <a:ea typeface="Avenir"/>
              <a:cs typeface="Avenir"/>
              <a:sym typeface="Avenir"/>
            </a:endParaRPr>
          </a:p>
        </p:txBody>
      </p:sp>
      <p:sp>
        <p:nvSpPr>
          <p:cNvPr id="268" name="Google Shape;268;p31"/>
          <p:cNvSpPr txBox="1"/>
          <p:nvPr/>
        </p:nvSpPr>
        <p:spPr>
          <a:xfrm>
            <a:off x="2474125" y="1070283"/>
            <a:ext cx="69363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solution: “Automation”</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Save time through automation</a:t>
            </a:r>
            <a:endParaRPr b="0" i="0" sz="1400" u="none" cap="none" strike="noStrike">
              <a:solidFill>
                <a:srgbClr val="E40046"/>
              </a:solidFill>
              <a:latin typeface="Proxima Nova Semibold"/>
              <a:ea typeface="Proxima Nova Semibold"/>
              <a:cs typeface="Proxima Nova Semibold"/>
              <a:sym typeface="Proxima Nova Semibold"/>
            </a:endParaRPr>
          </a:p>
          <a:p>
            <a:pPr indent="0" lvl="0" marL="0" marR="0" rtl="0" algn="l">
              <a:lnSpc>
                <a:spcPct val="130000"/>
              </a:lnSpc>
              <a:spcBef>
                <a:spcPts val="2000"/>
              </a:spcBef>
              <a:spcAft>
                <a:spcPts val="0"/>
              </a:spcAft>
              <a:buClr>
                <a:srgbClr val="000000"/>
              </a:buClr>
              <a:buSzPts val="1100"/>
              <a:buFont typeface="Arial"/>
              <a:buNone/>
            </a:pPr>
            <a:r>
              <a:rPr b="1" i="0" lang="en" sz="1300" u="none" cap="none" strike="noStrike">
                <a:solidFill>
                  <a:srgbClr val="2D3E50"/>
                </a:solidFill>
                <a:latin typeface="Avenir"/>
                <a:ea typeface="Avenir"/>
                <a:cs typeface="Avenir"/>
                <a:sym typeface="Avenir"/>
              </a:rPr>
              <a:t>Automation is a macro trend in influencer marketing right now, and for good reason. </a:t>
            </a:r>
            <a:br>
              <a:rPr b="1"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The amount of administrative time required to find, onboard, and then manage influencer relationships through the full lifecycle is immense.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The time it takes to run an influencer marketing program was a top challenge for marketers in 2018.</a:t>
            </a:r>
            <a:r>
              <a:rPr b="0" baseline="30000" i="0" lang="en" sz="1400" u="none" cap="none" strike="noStrike">
                <a:solidFill>
                  <a:srgbClr val="2D3E50"/>
                </a:solidFill>
                <a:latin typeface="Proxima Nova Semibold"/>
                <a:ea typeface="Proxima Nova Semibold"/>
                <a:cs typeface="Proxima Nova Semibold"/>
                <a:sym typeface="Proxima Nova Semibold"/>
              </a:rPr>
              <a:t>1 </a:t>
            </a:r>
            <a:endParaRPr b="0" baseline="30000" i="0" sz="14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20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Manual discovery and individual outreach alone cripples advertisers’ efforts to find and recruit the right influencers, especially at a large scale. If you’re still doing this manually or using tools that don’t get the job done, then you are wasting precious time.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Using partner CRM automation tools within the impact.com platform, you can automate workflows and manage onboarding with automated emails. With flexible workflow automation, you can then manage hundreds, even thousands of partners’ recruitment, onboarding, engagement, and optimization functions. </a:t>
            </a:r>
            <a:endParaRPr b="0" i="0" sz="1400" u="none" cap="none" strike="noStrike">
              <a:solidFill>
                <a:srgbClr val="DF2F4D"/>
              </a:solidFill>
              <a:latin typeface="Proxima Nova Semibold"/>
              <a:ea typeface="Proxima Nova Semibold"/>
              <a:cs typeface="Proxima Nova Semibold"/>
              <a:sym typeface="Proxima Nova Semibold"/>
            </a:endParaRPr>
          </a:p>
        </p:txBody>
      </p:sp>
      <p:pic>
        <p:nvPicPr>
          <p:cNvPr id="269" name="Google Shape;269;p31">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32"/>
          <p:cNvPicPr preferRelativeResize="0"/>
          <p:nvPr/>
        </p:nvPicPr>
        <p:blipFill rotWithShape="1">
          <a:blip r:embed="rId3">
            <a:alphaModFix amt="10000"/>
          </a:blip>
          <a:srcRect b="-7088" l="7835" r="25465" t="7090"/>
          <a:stretch/>
        </p:blipFill>
        <p:spPr>
          <a:xfrm>
            <a:off x="-6505525" y="-1188375"/>
            <a:ext cx="10637100" cy="10637100"/>
          </a:xfrm>
          <a:prstGeom prst="donut">
            <a:avLst>
              <a:gd fmla="val 19423" name="adj"/>
            </a:avLst>
          </a:prstGeom>
          <a:noFill/>
          <a:ln>
            <a:noFill/>
          </a:ln>
        </p:spPr>
      </p:pic>
      <p:pic>
        <p:nvPicPr>
          <p:cNvPr id="275" name="Google Shape;275;p32"/>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76" name="Google Shape;276;p3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2</a:t>
            </a:r>
            <a:endParaRPr b="1" i="0" sz="1400" u="none" cap="none" strike="noStrike">
              <a:solidFill>
                <a:srgbClr val="3C4043"/>
              </a:solidFill>
              <a:latin typeface="Proxima Nova"/>
              <a:ea typeface="Proxima Nova"/>
              <a:cs typeface="Proxima Nova"/>
              <a:sym typeface="Proxima Nova"/>
            </a:endParaRPr>
          </a:p>
        </p:txBody>
      </p:sp>
      <p:sp>
        <p:nvSpPr>
          <p:cNvPr id="277" name="Google Shape;277;p3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278" name="Google Shape;278;p3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79" name="Google Shape;279;p32"/>
          <p:cNvSpPr txBox="1"/>
          <p:nvPr/>
        </p:nvSpPr>
        <p:spPr>
          <a:xfrm>
            <a:off x="2474125" y="1118295"/>
            <a:ext cx="69363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Partner lifecycle management tools also handle payouts and track the revenue generated by influencer involvement, which enables marketers to capture cost and revenue data for reliable ROI calculation over time.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It can also act as a global clearinghouse for influencer partners. An advertiser can deposit into the clearinghouse and automatically pay out each influencer based on the terms of the contract they have agreed upon.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Reducing the time spent on administrative tasks will give marketers more time to nurture impactful influencer and partner relationships and develop compelling campaigns. The ability to measure results and run automated reports will also help achieve and demonstrate success.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This is not only motivating for marketers, it’s better for their businesses and their influencers. </a:t>
            </a:r>
            <a:endParaRPr b="1" i="0" sz="2000" u="none" cap="none" strike="noStrike">
              <a:solidFill>
                <a:srgbClr val="2D3E50"/>
              </a:solidFill>
              <a:latin typeface="Proxima Nova"/>
              <a:ea typeface="Proxima Nova"/>
              <a:cs typeface="Proxima Nova"/>
              <a:sym typeface="Proxima Nova"/>
            </a:endParaRPr>
          </a:p>
        </p:txBody>
      </p:sp>
      <p:cxnSp>
        <p:nvCxnSpPr>
          <p:cNvPr id="280" name="Google Shape;280;p32"/>
          <p:cNvCxnSpPr/>
          <p:nvPr/>
        </p:nvCxnSpPr>
        <p:spPr>
          <a:xfrm>
            <a:off x="4308450" y="3864540"/>
            <a:ext cx="1083900" cy="0"/>
          </a:xfrm>
          <a:prstGeom prst="straightConnector1">
            <a:avLst/>
          </a:prstGeom>
          <a:noFill/>
          <a:ln cap="flat" cmpd="sng" w="9525">
            <a:solidFill>
              <a:srgbClr val="D9D9D9"/>
            </a:solidFill>
            <a:prstDash val="solid"/>
            <a:round/>
            <a:headEnd len="sm" w="sm" type="none"/>
            <a:tailEnd len="sm" w="sm" type="none"/>
          </a:ln>
        </p:spPr>
      </p:cxnSp>
      <p:pic>
        <p:nvPicPr>
          <p:cNvPr id="281" name="Google Shape;281;p32"/>
          <p:cNvPicPr preferRelativeResize="0"/>
          <p:nvPr/>
        </p:nvPicPr>
        <p:blipFill rotWithShape="1">
          <a:blip r:embed="rId5">
            <a:alphaModFix/>
          </a:blip>
          <a:srcRect b="0" l="0" r="0" t="0"/>
          <a:stretch/>
        </p:blipFill>
        <p:spPr>
          <a:xfrm>
            <a:off x="7986636" y="3569897"/>
            <a:ext cx="574321" cy="574321"/>
          </a:xfrm>
          <a:prstGeom prst="rect">
            <a:avLst/>
          </a:prstGeom>
          <a:noFill/>
          <a:ln>
            <a:noFill/>
          </a:ln>
        </p:spPr>
      </p:pic>
      <p:pic>
        <p:nvPicPr>
          <p:cNvPr id="282" name="Google Shape;282;p32"/>
          <p:cNvPicPr preferRelativeResize="0"/>
          <p:nvPr/>
        </p:nvPicPr>
        <p:blipFill rotWithShape="1">
          <a:blip r:embed="rId6">
            <a:alphaModFix/>
          </a:blip>
          <a:srcRect b="0" l="0" r="0" t="0"/>
          <a:stretch/>
        </p:blipFill>
        <p:spPr>
          <a:xfrm>
            <a:off x="3392025" y="3536576"/>
            <a:ext cx="622150" cy="622150"/>
          </a:xfrm>
          <a:prstGeom prst="rect">
            <a:avLst/>
          </a:prstGeom>
          <a:noFill/>
          <a:ln>
            <a:noFill/>
          </a:ln>
        </p:spPr>
      </p:pic>
      <p:pic>
        <p:nvPicPr>
          <p:cNvPr id="283" name="Google Shape;283;p32"/>
          <p:cNvPicPr preferRelativeResize="0"/>
          <p:nvPr/>
        </p:nvPicPr>
        <p:blipFill rotWithShape="1">
          <a:blip r:embed="rId7">
            <a:alphaModFix/>
          </a:blip>
          <a:srcRect b="0" l="0" r="0" t="0"/>
          <a:stretch/>
        </p:blipFill>
        <p:spPr>
          <a:xfrm>
            <a:off x="5603452" y="3441856"/>
            <a:ext cx="817600" cy="817600"/>
          </a:xfrm>
          <a:prstGeom prst="rect">
            <a:avLst/>
          </a:prstGeom>
          <a:noFill/>
          <a:ln>
            <a:noFill/>
          </a:ln>
        </p:spPr>
      </p:pic>
      <p:grpSp>
        <p:nvGrpSpPr>
          <p:cNvPr id="284" name="Google Shape;284;p32"/>
          <p:cNvGrpSpPr/>
          <p:nvPr/>
        </p:nvGrpSpPr>
        <p:grpSpPr>
          <a:xfrm>
            <a:off x="2960450" y="3105217"/>
            <a:ext cx="1518631" cy="1518631"/>
            <a:chOff x="522471" y="4420418"/>
            <a:chExt cx="2163600" cy="2163600"/>
          </a:xfrm>
        </p:grpSpPr>
        <p:sp>
          <p:nvSpPr>
            <p:cNvPr id="285" name="Google Shape;285;p32"/>
            <p:cNvSpPr/>
            <p:nvPr/>
          </p:nvSpPr>
          <p:spPr>
            <a:xfrm flipH="1" rot="5872225">
              <a:off x="831921" y="4741878"/>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32"/>
            <p:cNvSpPr/>
            <p:nvPr/>
          </p:nvSpPr>
          <p:spPr>
            <a:xfrm flipH="1" rot="-2227285">
              <a:off x="832034" y="4729981"/>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87" name="Google Shape;287;p32"/>
          <p:cNvGrpSpPr/>
          <p:nvPr/>
        </p:nvGrpSpPr>
        <p:grpSpPr>
          <a:xfrm>
            <a:off x="5222680" y="3105217"/>
            <a:ext cx="1518631" cy="1518631"/>
            <a:chOff x="522471" y="4420418"/>
            <a:chExt cx="2163600" cy="2163600"/>
          </a:xfrm>
        </p:grpSpPr>
        <p:sp>
          <p:nvSpPr>
            <p:cNvPr id="288" name="Google Shape;288;p32"/>
            <p:cNvSpPr/>
            <p:nvPr/>
          </p:nvSpPr>
          <p:spPr>
            <a:xfrm flipH="1" rot="5872225">
              <a:off x="831921" y="4741878"/>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p32"/>
            <p:cNvSpPr/>
            <p:nvPr/>
          </p:nvSpPr>
          <p:spPr>
            <a:xfrm flipH="1" rot="-2227285">
              <a:off x="832034" y="4729981"/>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90" name="Google Shape;290;p32"/>
          <p:cNvGrpSpPr/>
          <p:nvPr/>
        </p:nvGrpSpPr>
        <p:grpSpPr>
          <a:xfrm>
            <a:off x="7516930" y="3105217"/>
            <a:ext cx="1518631" cy="1518631"/>
            <a:chOff x="522471" y="4420418"/>
            <a:chExt cx="2163600" cy="2163600"/>
          </a:xfrm>
        </p:grpSpPr>
        <p:sp>
          <p:nvSpPr>
            <p:cNvPr id="291" name="Google Shape;291;p32"/>
            <p:cNvSpPr/>
            <p:nvPr/>
          </p:nvSpPr>
          <p:spPr>
            <a:xfrm flipH="1" rot="5872225">
              <a:off x="831921" y="4741878"/>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32"/>
            <p:cNvSpPr/>
            <p:nvPr/>
          </p:nvSpPr>
          <p:spPr>
            <a:xfrm flipH="1" rot="-2227285">
              <a:off x="832034" y="4729981"/>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293" name="Google Shape;293;p32"/>
          <p:cNvCxnSpPr/>
          <p:nvPr/>
        </p:nvCxnSpPr>
        <p:spPr>
          <a:xfrm>
            <a:off x="6577475" y="3864540"/>
            <a:ext cx="1083900" cy="0"/>
          </a:xfrm>
          <a:prstGeom prst="straightConnector1">
            <a:avLst/>
          </a:prstGeom>
          <a:noFill/>
          <a:ln cap="flat" cmpd="sng" w="9525">
            <a:solidFill>
              <a:srgbClr val="D9D9D9"/>
            </a:solidFill>
            <a:prstDash val="solid"/>
            <a:round/>
            <a:headEnd len="sm" w="sm" type="none"/>
            <a:tailEnd len="sm" w="sm" type="none"/>
          </a:ln>
        </p:spPr>
      </p:cxnSp>
      <p:pic>
        <p:nvPicPr>
          <p:cNvPr id="294" name="Google Shape;294;p32">
            <a:hlinkClick r:id="rId8"/>
          </p:cNvPr>
          <p:cNvPicPr preferRelativeResize="0"/>
          <p:nvPr/>
        </p:nvPicPr>
        <p:blipFill rotWithShape="1">
          <a:blip r:embed="rId9">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33"/>
          <p:cNvPicPr preferRelativeResize="0"/>
          <p:nvPr/>
        </p:nvPicPr>
        <p:blipFill rotWithShape="1">
          <a:blip r:embed="rId3">
            <a:alphaModFix amt="10000"/>
          </a:blip>
          <a:srcRect b="-7088" l="7835" r="25465" t="7090"/>
          <a:stretch/>
        </p:blipFill>
        <p:spPr>
          <a:xfrm>
            <a:off x="-6505525" y="-1188375"/>
            <a:ext cx="10637100" cy="10637100"/>
          </a:xfrm>
          <a:prstGeom prst="donut">
            <a:avLst>
              <a:gd fmla="val 19423" name="adj"/>
            </a:avLst>
          </a:prstGeom>
          <a:noFill/>
          <a:ln>
            <a:noFill/>
          </a:ln>
        </p:spPr>
      </p:pic>
      <p:pic>
        <p:nvPicPr>
          <p:cNvPr id="300" name="Google Shape;300;p33"/>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01" name="Google Shape;301;p33"/>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2</a:t>
            </a:r>
            <a:endParaRPr b="1" i="0" sz="1400" u="none" cap="none" strike="noStrike">
              <a:solidFill>
                <a:srgbClr val="3C4043"/>
              </a:solidFill>
              <a:latin typeface="Proxima Nova"/>
              <a:ea typeface="Proxima Nova"/>
              <a:cs typeface="Proxima Nova"/>
              <a:sym typeface="Proxima Nova"/>
            </a:endParaRPr>
          </a:p>
        </p:txBody>
      </p:sp>
      <p:sp>
        <p:nvSpPr>
          <p:cNvPr id="302" name="Google Shape;302;p33"/>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303" name="Google Shape;303;p33"/>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04" name="Google Shape;304;p33"/>
          <p:cNvSpPr txBox="1"/>
          <p:nvPr/>
        </p:nvSpPr>
        <p:spPr>
          <a:xfrm>
            <a:off x="2474125" y="1114638"/>
            <a:ext cx="6936300" cy="3491100"/>
          </a:xfrm>
          <a:prstGeom prst="rect">
            <a:avLst/>
          </a:prstGeom>
          <a:noFill/>
          <a:ln>
            <a:noFill/>
          </a:ln>
        </p:spPr>
        <p:txBody>
          <a:bodyPr anchorCtr="0" anchor="t" bIns="113100" lIns="113100" spcFirstLastPara="1" rIns="113100" wrap="square" tIns="113100">
            <a:noAutofit/>
          </a:bodyPr>
          <a:lstStyle/>
          <a:p>
            <a:pPr indent="0" lvl="0" marL="0" marR="0" rtl="0" algn="l">
              <a:lnSpc>
                <a:spcPct val="113000"/>
              </a:lnSpc>
              <a:spcBef>
                <a:spcPts val="0"/>
              </a:spcBef>
              <a:spcAft>
                <a:spcPts val="0"/>
              </a:spcAft>
              <a:buClr>
                <a:srgbClr val="000000"/>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Actions you can automate include:</a:t>
            </a:r>
            <a:endParaRPr b="0" i="0" sz="1300" u="none" cap="none" strike="noStrike">
              <a:solidFill>
                <a:srgbClr val="E40046"/>
              </a:solidFill>
              <a:latin typeface="Proxima Nova Semibold"/>
              <a:ea typeface="Proxima Nova Semibold"/>
              <a:cs typeface="Proxima Nova Semibold"/>
              <a:sym typeface="Proxima Nova Semibold"/>
            </a:endParaRPr>
          </a:p>
          <a:p>
            <a:pPr indent="-311150" lvl="0" marL="457200" marR="4114800" rtl="0" algn="l">
              <a:lnSpc>
                <a:spcPct val="130000"/>
              </a:lnSpc>
              <a:spcBef>
                <a:spcPts val="20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Finding new influencers for your brand</a:t>
            </a:r>
            <a:endParaRPr b="0" i="0" sz="1300" u="none" cap="none" strike="noStrike">
              <a:solidFill>
                <a:srgbClr val="2D3E50"/>
              </a:solidFill>
              <a:latin typeface="Avenir"/>
              <a:ea typeface="Avenir"/>
              <a:cs typeface="Avenir"/>
              <a:sym typeface="Avenir"/>
            </a:endParaRPr>
          </a:p>
          <a:p>
            <a:pPr indent="-311150" lvl="0" marL="457200" marR="411480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Organizing prospective influencers for optimal outreach </a:t>
            </a:r>
            <a:endParaRPr b="0" i="0" sz="1300" u="none" cap="none" strike="noStrike">
              <a:solidFill>
                <a:srgbClr val="2D3E50"/>
              </a:solidFill>
              <a:latin typeface="Avenir"/>
              <a:ea typeface="Avenir"/>
              <a:cs typeface="Avenir"/>
              <a:sym typeface="Avenir"/>
            </a:endParaRPr>
          </a:p>
          <a:p>
            <a:pPr indent="-311150" lvl="0" marL="457200" marR="411480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Recruiting new influencers</a:t>
            </a:r>
            <a:endParaRPr b="0" i="0" sz="1300" u="none" cap="none" strike="noStrike">
              <a:solidFill>
                <a:srgbClr val="2D3E50"/>
              </a:solidFill>
              <a:latin typeface="Avenir"/>
              <a:ea typeface="Avenir"/>
              <a:cs typeface="Avenir"/>
              <a:sym typeface="Avenir"/>
            </a:endParaRPr>
          </a:p>
          <a:p>
            <a:pPr indent="-311150" lvl="0" marL="457200" marR="411480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Setting payment terms</a:t>
            </a:r>
            <a:endParaRPr b="0" i="0" sz="1300" u="none" cap="none" strike="noStrike">
              <a:solidFill>
                <a:srgbClr val="2D3E50"/>
              </a:solidFill>
              <a:latin typeface="Avenir"/>
              <a:ea typeface="Avenir"/>
              <a:cs typeface="Avenir"/>
              <a:sym typeface="Avenir"/>
            </a:endParaRPr>
          </a:p>
          <a:p>
            <a:pPr indent="-311150" lvl="0" marL="457200" marR="411480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Emailing new offers</a:t>
            </a:r>
            <a:endParaRPr b="0" i="0" sz="1300" u="none" cap="none" strike="noStrike">
              <a:solidFill>
                <a:srgbClr val="2D3E50"/>
              </a:solidFill>
              <a:latin typeface="Avenir"/>
              <a:ea typeface="Avenir"/>
              <a:cs typeface="Avenir"/>
              <a:sym typeface="Avenir"/>
            </a:endParaRPr>
          </a:p>
          <a:p>
            <a:pPr indent="-311150" lvl="0" marL="457200" marR="4114800" rtl="0" algn="l">
              <a:lnSpc>
                <a:spcPct val="130000"/>
              </a:lnSpc>
              <a:spcBef>
                <a:spcPts val="800"/>
              </a:spcBef>
              <a:spcAft>
                <a:spcPts val="8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Onboarding influencers to your program</a:t>
            </a:r>
            <a:endParaRPr b="0" i="0" sz="1300" u="none" cap="none" strike="noStrike">
              <a:solidFill>
                <a:srgbClr val="2D3E50"/>
              </a:solidFill>
              <a:latin typeface="Avenir"/>
              <a:ea typeface="Avenir"/>
              <a:cs typeface="Avenir"/>
              <a:sym typeface="Avenir"/>
            </a:endParaRPr>
          </a:p>
        </p:txBody>
      </p:sp>
      <p:sp>
        <p:nvSpPr>
          <p:cNvPr id="305" name="Google Shape;305;p33"/>
          <p:cNvSpPr txBox="1"/>
          <p:nvPr/>
        </p:nvSpPr>
        <p:spPr>
          <a:xfrm>
            <a:off x="5741650" y="1607525"/>
            <a:ext cx="2720100" cy="30000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Re-engaging influencers that have become latent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Monitoring influencer posts for brand and regulatory compliance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Emailing new products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Approving content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Measuring performance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8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Paying your partners</a:t>
            </a:r>
            <a:endParaRPr b="0" i="0" sz="1300" u="none" cap="none" strike="noStrike">
              <a:solidFill>
                <a:srgbClr val="2D3E50"/>
              </a:solidFill>
              <a:latin typeface="Arial"/>
              <a:ea typeface="Arial"/>
              <a:cs typeface="Arial"/>
              <a:sym typeface="Arial"/>
            </a:endParaRPr>
          </a:p>
        </p:txBody>
      </p:sp>
      <p:pic>
        <p:nvPicPr>
          <p:cNvPr id="306" name="Google Shape;306;p33">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cxnSp>
        <p:nvCxnSpPr>
          <p:cNvPr id="311" name="Google Shape;311;p34"/>
          <p:cNvCxnSpPr/>
          <p:nvPr/>
        </p:nvCxnSpPr>
        <p:spPr>
          <a:xfrm>
            <a:off x="475750" y="836975"/>
            <a:ext cx="224100" cy="0"/>
          </a:xfrm>
          <a:prstGeom prst="straightConnector1">
            <a:avLst/>
          </a:prstGeom>
          <a:noFill/>
          <a:ln cap="flat" cmpd="sng" w="9525">
            <a:solidFill>
              <a:srgbClr val="FFFFFF"/>
            </a:solidFill>
            <a:prstDash val="solid"/>
            <a:round/>
            <a:headEnd len="sm" w="sm" type="none"/>
            <a:tailEnd len="sm" w="sm" type="none"/>
          </a:ln>
        </p:spPr>
      </p:cxnSp>
      <p:sp>
        <p:nvSpPr>
          <p:cNvPr id="312" name="Google Shape;312;p34"/>
          <p:cNvSpPr txBox="1"/>
          <p:nvPr/>
        </p:nvSpPr>
        <p:spPr>
          <a:xfrm>
            <a:off x="414673" y="316466"/>
            <a:ext cx="570300" cy="520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FFFFFF"/>
                </a:solidFill>
                <a:latin typeface="Avenir"/>
                <a:ea typeface="Avenir"/>
                <a:cs typeface="Avenir"/>
                <a:sym typeface="Avenir"/>
              </a:rPr>
              <a:t>‹#›</a:t>
            </a:fld>
            <a:endParaRPr b="0" i="0" sz="1200" u="none" cap="none" strike="noStrike">
              <a:solidFill>
                <a:srgbClr val="FFFFFF"/>
              </a:solidFill>
              <a:latin typeface="Avenir"/>
              <a:ea typeface="Avenir"/>
              <a:cs typeface="Avenir"/>
              <a:sym typeface="Avenir"/>
            </a:endParaRPr>
          </a:p>
        </p:txBody>
      </p:sp>
      <p:pic>
        <p:nvPicPr>
          <p:cNvPr id="313" name="Google Shape;313;p34"/>
          <p:cNvPicPr preferRelativeResize="0"/>
          <p:nvPr/>
        </p:nvPicPr>
        <p:blipFill rotWithShape="1">
          <a:blip r:embed="rId3">
            <a:alphaModFix/>
          </a:blip>
          <a:srcRect b="0" l="32431" r="906" t="0"/>
          <a:stretch/>
        </p:blipFill>
        <p:spPr>
          <a:xfrm>
            <a:off x="5833806" y="2750400"/>
            <a:ext cx="4666500" cy="4666500"/>
          </a:xfrm>
          <a:prstGeom prst="ellipse">
            <a:avLst/>
          </a:prstGeom>
          <a:noFill/>
          <a:ln>
            <a:noFill/>
          </a:ln>
        </p:spPr>
      </p:pic>
      <p:sp>
        <p:nvSpPr>
          <p:cNvPr id="314" name="Google Shape;314;p34"/>
          <p:cNvSpPr txBox="1"/>
          <p:nvPr/>
        </p:nvSpPr>
        <p:spPr>
          <a:xfrm>
            <a:off x="552525" y="4036875"/>
            <a:ext cx="3912900" cy="17709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br>
              <a:rPr b="1" i="0" lang="en" sz="2000" u="none" cap="none" strike="noStrike">
                <a:solidFill>
                  <a:srgbClr val="2D3E50"/>
                </a:solidFill>
                <a:latin typeface="Proxima Nova"/>
                <a:ea typeface="Proxima Nova"/>
                <a:cs typeface="Proxima Nova"/>
                <a:sym typeface="Proxima Nova"/>
              </a:rPr>
            </a:br>
            <a:r>
              <a:rPr b="1" i="0" lang="en" sz="2000" u="none" cap="none" strike="noStrike">
                <a:solidFill>
                  <a:srgbClr val="2D3E50"/>
                </a:solidFill>
                <a:latin typeface="Proxima Nova"/>
                <a:ea typeface="Proxima Nova"/>
                <a:cs typeface="Proxima Nova"/>
                <a:sym typeface="Proxima Nova"/>
              </a:rPr>
              <a:t>In this context, long-tail means longer term relationships with influencers with 1,500-50k followers that could drive marginal progress toward your business goals.</a:t>
            </a:r>
            <a:endParaRPr b="1" baseline="30000" i="0" sz="2000" u="none" cap="none" strike="noStrike">
              <a:solidFill>
                <a:srgbClr val="000000"/>
              </a:solidFill>
              <a:latin typeface="Proxima Nova"/>
              <a:ea typeface="Proxima Nova"/>
              <a:cs typeface="Proxima Nova"/>
              <a:sym typeface="Proxima Nova"/>
            </a:endParaRPr>
          </a:p>
        </p:txBody>
      </p:sp>
      <p:sp>
        <p:nvSpPr>
          <p:cNvPr id="315" name="Google Shape;315;p34"/>
          <p:cNvSpPr txBox="1"/>
          <p:nvPr/>
        </p:nvSpPr>
        <p:spPr>
          <a:xfrm>
            <a:off x="552514" y="1075875"/>
            <a:ext cx="8532600" cy="27390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Mistake 3: You don’t have enough micro and nano influencers</a:t>
            </a:r>
            <a:endParaRPr b="1" i="0" sz="2000" u="none" cap="none" strike="noStrike">
              <a:solidFill>
                <a:srgbClr val="2D3E50"/>
              </a:solidFill>
              <a:latin typeface="Proxima Nova"/>
              <a:ea typeface="Proxima Nova"/>
              <a:cs typeface="Proxima Nova"/>
              <a:sym typeface="Proxima Nova"/>
            </a:endParaRPr>
          </a:p>
          <a:p>
            <a:pPr indent="0" lvl="0" marL="0" marR="4206240" rtl="0" algn="l">
              <a:lnSpc>
                <a:spcPct val="130000"/>
              </a:lnSpc>
              <a:spcBef>
                <a:spcPts val="2000"/>
              </a:spcBef>
              <a:spcAft>
                <a:spcPts val="12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Many brands that previously focused on celebrity and macro influencers are now getting more creative with their partner selection, but the time and stress of managing a campaign is causing many to miss out on the opportunity to include more long-tail opportunities with micro or nano influencers.  </a:t>
            </a:r>
            <a:endParaRPr b="0" i="0" sz="1300" u="none" cap="none" strike="noStrike">
              <a:solidFill>
                <a:srgbClr val="2D3E50"/>
              </a:solidFill>
              <a:latin typeface="Avenir"/>
              <a:ea typeface="Avenir"/>
              <a:cs typeface="Avenir"/>
              <a:sym typeface="Avenir"/>
            </a:endParaRPr>
          </a:p>
        </p:txBody>
      </p:sp>
      <p:pic>
        <p:nvPicPr>
          <p:cNvPr id="316" name="Google Shape;316;p34">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35"/>
          <p:cNvPicPr preferRelativeResize="0"/>
          <p:nvPr/>
        </p:nvPicPr>
        <p:blipFill rotWithShape="1">
          <a:blip r:embed="rId3">
            <a:alphaModFix amt="11000"/>
          </a:blip>
          <a:srcRect b="-18562" l="-10379" r="22420" t="-13364"/>
          <a:stretch/>
        </p:blipFill>
        <p:spPr>
          <a:xfrm>
            <a:off x="-6505525" y="-1188375"/>
            <a:ext cx="10637100" cy="10637100"/>
          </a:xfrm>
          <a:prstGeom prst="donut">
            <a:avLst>
              <a:gd fmla="val 19423" name="adj"/>
            </a:avLst>
          </a:prstGeom>
          <a:noFill/>
          <a:ln>
            <a:noFill/>
          </a:ln>
        </p:spPr>
      </p:pic>
      <p:sp>
        <p:nvSpPr>
          <p:cNvPr id="322" name="Google Shape;322;p35"/>
          <p:cNvSpPr txBox="1"/>
          <p:nvPr/>
        </p:nvSpPr>
        <p:spPr>
          <a:xfrm>
            <a:off x="8007928" y="2163378"/>
            <a:ext cx="1515600" cy="913200"/>
          </a:xfrm>
          <a:prstGeom prst="rect">
            <a:avLst/>
          </a:prstGeom>
          <a:noFill/>
          <a:ln>
            <a:noFill/>
          </a:ln>
        </p:spPr>
        <p:txBody>
          <a:bodyPr anchorCtr="0" anchor="ctr" bIns="113100" lIns="5715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2D3E50"/>
                </a:solidFill>
                <a:latin typeface="Proxima Nova"/>
                <a:ea typeface="Proxima Nova"/>
                <a:cs typeface="Proxima Nova"/>
                <a:sym typeface="Proxima Nova"/>
              </a:rPr>
              <a:t>Nano: </a:t>
            </a:r>
            <a:endParaRPr b="1" i="0" sz="14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Fewer than </a:t>
            </a:r>
            <a:br>
              <a:rPr b="0" i="0" lang="en" sz="1200" u="none" cap="none" strike="noStrike">
                <a:solidFill>
                  <a:srgbClr val="2D3E50"/>
                </a:solidFill>
                <a:latin typeface="Avenir"/>
                <a:ea typeface="Avenir"/>
                <a:cs typeface="Avenir"/>
                <a:sym typeface="Avenir"/>
              </a:rPr>
            </a:br>
            <a:r>
              <a:rPr b="0" i="0" lang="en" sz="1200" u="none" cap="none" strike="noStrike">
                <a:solidFill>
                  <a:srgbClr val="2D3E50"/>
                </a:solidFill>
                <a:latin typeface="Avenir"/>
                <a:ea typeface="Avenir"/>
                <a:cs typeface="Avenir"/>
                <a:sym typeface="Avenir"/>
              </a:rPr>
              <a:t>10k followers</a:t>
            </a:r>
            <a:endParaRPr b="0" i="0" sz="1200" u="none" cap="none" strike="noStrike">
              <a:solidFill>
                <a:srgbClr val="2D3E50"/>
              </a:solidFill>
              <a:latin typeface="Avenir"/>
              <a:ea typeface="Avenir"/>
              <a:cs typeface="Avenir"/>
              <a:sym typeface="Avenir"/>
            </a:endParaRPr>
          </a:p>
        </p:txBody>
      </p:sp>
      <p:sp>
        <p:nvSpPr>
          <p:cNvPr id="323" name="Google Shape;323;p35"/>
          <p:cNvSpPr txBox="1"/>
          <p:nvPr/>
        </p:nvSpPr>
        <p:spPr>
          <a:xfrm>
            <a:off x="8007928" y="3347000"/>
            <a:ext cx="1515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2D3E50"/>
                </a:solidFill>
                <a:latin typeface="Proxima Nova"/>
                <a:ea typeface="Proxima Nova"/>
                <a:cs typeface="Proxima Nova"/>
                <a:sym typeface="Proxima Nova"/>
              </a:rPr>
              <a:t>Micro</a:t>
            </a:r>
            <a:r>
              <a:rPr b="1" i="0" lang="en" sz="1200" u="none" cap="none" strike="noStrike">
                <a:solidFill>
                  <a:srgbClr val="2D3E50"/>
                </a:solidFill>
                <a:latin typeface="Proxima Nova"/>
                <a:ea typeface="Proxima Nova"/>
                <a:cs typeface="Proxima Nova"/>
                <a:sym typeface="Proxima Nova"/>
              </a:rPr>
              <a:t>: </a:t>
            </a:r>
            <a:endParaRPr b="1" i="0" sz="12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10k-100k </a:t>
            </a:r>
            <a:br>
              <a:rPr b="0" i="0" lang="en" sz="1200" u="none" cap="none" strike="noStrike">
                <a:solidFill>
                  <a:srgbClr val="2D3E50"/>
                </a:solidFill>
                <a:latin typeface="Avenir"/>
                <a:ea typeface="Avenir"/>
                <a:cs typeface="Avenir"/>
                <a:sym typeface="Avenir"/>
              </a:rPr>
            </a:br>
            <a:r>
              <a:rPr b="0" i="0" lang="en" sz="1200" u="none" cap="none" strike="noStrike">
                <a:solidFill>
                  <a:srgbClr val="2D3E50"/>
                </a:solidFill>
                <a:latin typeface="Avenir"/>
                <a:ea typeface="Avenir"/>
                <a:cs typeface="Avenir"/>
                <a:sym typeface="Avenir"/>
              </a:rPr>
              <a:t>followers</a:t>
            </a:r>
            <a:endParaRPr b="0" i="0" sz="1200" u="none" cap="none" strike="noStrike">
              <a:solidFill>
                <a:srgbClr val="2D3E50"/>
              </a:solidFill>
              <a:latin typeface="Avenir"/>
              <a:ea typeface="Avenir"/>
              <a:cs typeface="Avenir"/>
              <a:sym typeface="Avenir"/>
            </a:endParaRPr>
          </a:p>
        </p:txBody>
      </p:sp>
      <p:sp>
        <p:nvSpPr>
          <p:cNvPr id="324" name="Google Shape;324;p35"/>
          <p:cNvSpPr txBox="1"/>
          <p:nvPr/>
        </p:nvSpPr>
        <p:spPr>
          <a:xfrm>
            <a:off x="8007928" y="4502250"/>
            <a:ext cx="1515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2D3E50"/>
                </a:solidFill>
                <a:latin typeface="Proxima Nova"/>
                <a:ea typeface="Proxima Nova"/>
                <a:cs typeface="Proxima Nova"/>
                <a:sym typeface="Proxima Nova"/>
              </a:rPr>
              <a:t>Macro: </a:t>
            </a:r>
            <a:endParaRPr b="1" i="0" sz="14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100k-1m </a:t>
            </a:r>
            <a:br>
              <a:rPr b="0" i="0" lang="en" sz="1200" u="none" cap="none" strike="noStrike">
                <a:solidFill>
                  <a:srgbClr val="2D3E50"/>
                </a:solidFill>
                <a:latin typeface="Avenir"/>
                <a:ea typeface="Avenir"/>
                <a:cs typeface="Avenir"/>
                <a:sym typeface="Avenir"/>
              </a:rPr>
            </a:br>
            <a:r>
              <a:rPr b="0" i="0" lang="en" sz="1200" u="none" cap="none" strike="noStrike">
                <a:solidFill>
                  <a:srgbClr val="2D3E50"/>
                </a:solidFill>
                <a:latin typeface="Avenir"/>
                <a:ea typeface="Avenir"/>
                <a:cs typeface="Avenir"/>
                <a:sym typeface="Avenir"/>
              </a:rPr>
              <a:t>followers</a:t>
            </a:r>
            <a:endParaRPr b="0" i="0" sz="1200" u="none" cap="none" strike="noStrike">
              <a:solidFill>
                <a:srgbClr val="2D3E50"/>
              </a:solidFill>
              <a:latin typeface="Avenir"/>
              <a:ea typeface="Avenir"/>
              <a:cs typeface="Avenir"/>
              <a:sym typeface="Avenir"/>
            </a:endParaRPr>
          </a:p>
        </p:txBody>
      </p:sp>
      <p:sp>
        <p:nvSpPr>
          <p:cNvPr id="325" name="Google Shape;325;p35"/>
          <p:cNvSpPr txBox="1"/>
          <p:nvPr/>
        </p:nvSpPr>
        <p:spPr>
          <a:xfrm>
            <a:off x="8007928" y="5736169"/>
            <a:ext cx="1515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2D3E50"/>
                </a:solidFill>
                <a:latin typeface="Proxima Nova"/>
                <a:ea typeface="Proxima Nova"/>
                <a:cs typeface="Proxima Nova"/>
                <a:sym typeface="Proxima Nova"/>
              </a:rPr>
              <a:t>Mega: </a:t>
            </a:r>
            <a:endParaRPr b="1" i="0" sz="14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1m+ followers with celebrity status</a:t>
            </a:r>
            <a:endParaRPr b="0" i="0" sz="1200" u="none" cap="none" strike="noStrike">
              <a:solidFill>
                <a:srgbClr val="2D3E50"/>
              </a:solidFill>
              <a:latin typeface="Avenir"/>
              <a:ea typeface="Avenir"/>
              <a:cs typeface="Avenir"/>
              <a:sym typeface="Avenir"/>
            </a:endParaRPr>
          </a:p>
        </p:txBody>
      </p:sp>
      <p:sp>
        <p:nvSpPr>
          <p:cNvPr id="326" name="Google Shape;326;p35"/>
          <p:cNvSpPr txBox="1"/>
          <p:nvPr/>
        </p:nvSpPr>
        <p:spPr>
          <a:xfrm>
            <a:off x="2478025" y="1079000"/>
            <a:ext cx="5610000" cy="2632800"/>
          </a:xfrm>
          <a:prstGeom prst="rect">
            <a:avLst/>
          </a:prstGeom>
          <a:noFill/>
          <a:ln>
            <a:noFill/>
          </a:ln>
        </p:spPr>
        <p:txBody>
          <a:bodyPr anchorCtr="0" anchor="t" bIns="113100" lIns="113100" spcFirstLastPara="1" rIns="113100" wrap="square" tIns="113100">
            <a:noAutofit/>
          </a:bodyPr>
          <a:lstStyle/>
          <a:p>
            <a:pPr indent="0" lvl="0" marL="0" marR="0" rtl="0" algn="l">
              <a:lnSpc>
                <a:spcPct val="113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problem: “Not enough micro and nano”</a:t>
            </a:r>
            <a:endParaRPr b="1" i="0" sz="2000" u="none" cap="none" strike="noStrike">
              <a:solidFill>
                <a:srgbClr val="2D3E50"/>
              </a:solidFill>
              <a:latin typeface="Proxima Nova"/>
              <a:ea typeface="Proxima Nova"/>
              <a:cs typeface="Proxima Nova"/>
              <a:sym typeface="Proxima Nova"/>
            </a:endParaRPr>
          </a:p>
          <a:p>
            <a:pPr indent="0" lvl="0" marL="0" marR="1828800" rtl="0" algn="l">
              <a:lnSpc>
                <a:spcPct val="130000"/>
              </a:lnSpc>
              <a:spcBef>
                <a:spcPts val="20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In this context, long-tail means longer term relationships with influencers with 1,500-50k followers that could drive marginal progress toward your business goals. To help highlight the value of including a diverse mix of influencers, research found that Instagram influencers with:</a:t>
            </a:r>
            <a:r>
              <a:rPr b="0" baseline="30000" i="0" lang="en" sz="1300" u="none" cap="none" strike="noStrike">
                <a:solidFill>
                  <a:srgbClr val="2D3E50"/>
                </a:solidFill>
                <a:latin typeface="Avenir"/>
                <a:ea typeface="Avenir"/>
                <a:cs typeface="Avenir"/>
                <a:sym typeface="Avenir"/>
              </a:rPr>
              <a:t>1</a:t>
            </a:r>
            <a:endParaRPr b="0" i="0" sz="1300" u="none" cap="none" strike="noStrike">
              <a:solidFill>
                <a:srgbClr val="2D3E50"/>
              </a:solidFill>
              <a:latin typeface="Avenir"/>
              <a:ea typeface="Avenir"/>
              <a:cs typeface="Avenir"/>
              <a:sym typeface="Avenir"/>
            </a:endParaRPr>
          </a:p>
          <a:p>
            <a:pPr indent="0" lvl="0" marL="0" marR="3657600" rtl="0" algn="l">
              <a:lnSpc>
                <a:spcPct val="100000"/>
              </a:lnSpc>
              <a:spcBef>
                <a:spcPts val="1200"/>
              </a:spcBef>
              <a:spcAft>
                <a:spcPts val="0"/>
              </a:spcAft>
              <a:buClr>
                <a:srgbClr val="000000"/>
              </a:buClr>
              <a:buSzPts val="1100"/>
              <a:buFont typeface="Arial"/>
              <a:buNone/>
            </a:pPr>
            <a:r>
              <a:rPr b="0" i="0" lang="en" sz="1400" u="none" cap="none" strike="noStrike">
                <a:solidFill>
                  <a:srgbClr val="2D3E50"/>
                </a:solidFill>
                <a:latin typeface="Proxima Nova Semibold"/>
                <a:ea typeface="Proxima Nova Semibold"/>
                <a:cs typeface="Proxima Nova Semibold"/>
                <a:sym typeface="Proxima Nova Semibold"/>
              </a:rPr>
              <a:t>1-10k followers </a:t>
            </a:r>
            <a:br>
              <a:rPr b="0" i="0" lang="en" sz="1400" u="none" cap="none" strike="noStrike">
                <a:solidFill>
                  <a:srgbClr val="2D3E50"/>
                </a:solidFill>
                <a:latin typeface="Proxima Nova Semibold"/>
                <a:ea typeface="Proxima Nova Semibold"/>
                <a:cs typeface="Proxima Nova Semibold"/>
                <a:sym typeface="Proxima Nova Semibold"/>
              </a:rPr>
            </a:br>
            <a:br>
              <a:rPr b="0" i="0" lang="en" sz="1300" u="none" cap="none" strike="noStrike">
                <a:solidFill>
                  <a:srgbClr val="2D3E50"/>
                </a:solidFill>
                <a:latin typeface="Proxima Nova Semibold"/>
                <a:ea typeface="Proxima Nova Semibold"/>
                <a:cs typeface="Proxima Nova Semibold"/>
                <a:sym typeface="Proxima Nova Semibold"/>
              </a:rPr>
            </a:br>
            <a:r>
              <a:rPr b="0" i="0" lang="en" sz="1300" u="none" cap="none" strike="noStrike">
                <a:solidFill>
                  <a:srgbClr val="2D3E50"/>
                </a:solidFill>
                <a:latin typeface="Avenir"/>
                <a:ea typeface="Avenir"/>
                <a:cs typeface="Avenir"/>
                <a:sym typeface="Avenir"/>
              </a:rPr>
              <a:t>get</a:t>
            </a:r>
            <a:br>
              <a:rPr b="0" i="0" lang="en" sz="1300" u="none" cap="none" strike="noStrike">
                <a:solidFill>
                  <a:srgbClr val="3C4043"/>
                </a:solidFill>
                <a:latin typeface="Avenir"/>
                <a:ea typeface="Avenir"/>
                <a:cs typeface="Avenir"/>
                <a:sym typeface="Avenir"/>
              </a:rPr>
            </a:br>
            <a:r>
              <a:rPr b="1" i="0" lang="en" sz="2800" u="none" cap="none" strike="noStrike">
                <a:solidFill>
                  <a:srgbClr val="E40046"/>
                </a:solidFill>
                <a:latin typeface="Proxima Nova"/>
                <a:ea typeface="Proxima Nova"/>
                <a:cs typeface="Proxima Nova"/>
                <a:sym typeface="Proxima Nova"/>
              </a:rPr>
              <a:t>4%</a:t>
            </a:r>
            <a:r>
              <a:rPr b="0" i="0" lang="en" sz="1300" u="none" cap="none" strike="noStrike">
                <a:solidFill>
                  <a:srgbClr val="3C4043"/>
                </a:solidFill>
                <a:latin typeface="Avenir"/>
                <a:ea typeface="Avenir"/>
                <a:cs typeface="Avenir"/>
                <a:sym typeface="Avenir"/>
              </a:rPr>
              <a:t> </a:t>
            </a:r>
            <a:br>
              <a:rPr b="0" i="0" lang="en" sz="1300" u="none" cap="none" strike="noStrike">
                <a:solidFill>
                  <a:srgbClr val="3C4043"/>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of their likes from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their audience.</a:t>
            </a:r>
            <a:endParaRPr b="0" i="0" sz="1300" u="none" cap="none" strike="noStrike">
              <a:solidFill>
                <a:srgbClr val="2D3E50"/>
              </a:solidFill>
              <a:latin typeface="Avenir"/>
              <a:ea typeface="Avenir"/>
              <a:cs typeface="Avenir"/>
              <a:sym typeface="Avenir"/>
            </a:endParaRPr>
          </a:p>
          <a:p>
            <a:pPr indent="0" lvl="0" marL="0" marR="3657600" rtl="0" algn="l">
              <a:lnSpc>
                <a:spcPct val="100000"/>
              </a:lnSpc>
              <a:spcBef>
                <a:spcPts val="2000"/>
              </a:spcBef>
              <a:spcAft>
                <a:spcPts val="20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get comments </a:t>
            </a:r>
            <a:br>
              <a:rPr b="0" i="0" lang="en" sz="1300" u="none" cap="none" strike="noStrike">
                <a:solidFill>
                  <a:srgbClr val="3C4043"/>
                </a:solidFill>
                <a:latin typeface="Avenir"/>
                <a:ea typeface="Avenir"/>
                <a:cs typeface="Avenir"/>
                <a:sym typeface="Avenir"/>
              </a:rPr>
            </a:br>
            <a:r>
              <a:rPr b="1" i="0" lang="en" sz="2800" u="none" cap="none" strike="noStrike">
                <a:solidFill>
                  <a:srgbClr val="E40046"/>
                </a:solidFill>
                <a:latin typeface="Proxima Nova"/>
                <a:ea typeface="Proxima Nova"/>
                <a:cs typeface="Proxima Nova"/>
                <a:sym typeface="Proxima Nova"/>
              </a:rPr>
              <a:t>.3%</a:t>
            </a:r>
            <a:r>
              <a:rPr b="0" i="0" lang="en" sz="1300" u="none" cap="none" strike="noStrike">
                <a:solidFill>
                  <a:srgbClr val="3C4043"/>
                </a:solidFill>
                <a:latin typeface="Avenir"/>
                <a:ea typeface="Avenir"/>
                <a:cs typeface="Avenir"/>
                <a:sym typeface="Avenir"/>
              </a:rPr>
              <a:t> </a:t>
            </a:r>
            <a:br>
              <a:rPr b="0" i="0" lang="en" sz="1300" u="none" cap="none" strike="noStrike">
                <a:solidFill>
                  <a:srgbClr val="3C4043"/>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of the time.</a:t>
            </a:r>
            <a:endParaRPr b="0" i="0" sz="1300" u="none" cap="none" strike="noStrike">
              <a:solidFill>
                <a:srgbClr val="2D3E50"/>
              </a:solidFill>
              <a:latin typeface="Avenir"/>
              <a:ea typeface="Avenir"/>
              <a:cs typeface="Avenir"/>
              <a:sym typeface="Avenir"/>
            </a:endParaRPr>
          </a:p>
        </p:txBody>
      </p:sp>
      <p:sp>
        <p:nvSpPr>
          <p:cNvPr id="327" name="Google Shape;327;p35"/>
          <p:cNvSpPr txBox="1"/>
          <p:nvPr/>
        </p:nvSpPr>
        <p:spPr>
          <a:xfrm>
            <a:off x="2509778" y="7009154"/>
            <a:ext cx="68790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0FA1E2"/>
                </a:solidFill>
                <a:latin typeface="Avenir"/>
                <a:ea typeface="Avenir"/>
                <a:cs typeface="Avenir"/>
                <a:sym typeface="Avenir"/>
              </a:rPr>
              <a:t>1. </a:t>
            </a:r>
            <a:r>
              <a:rPr b="0" i="0" lang="en" sz="600" u="sng" cap="none" strike="noStrike">
                <a:solidFill>
                  <a:schemeClr val="hlink"/>
                </a:solidFill>
                <a:latin typeface="Avenir"/>
                <a:ea typeface="Avenir"/>
                <a:cs typeface="Avenir"/>
                <a:sym typeface="Avenir"/>
                <a:hlinkClick r:id="rId4"/>
              </a:rPr>
              <a:t>https://blog.mention-me.com/micro-influencers-where-should-trust-marketers-stand</a:t>
            </a:r>
            <a:endParaRPr b="0" i="0" sz="600" u="none" cap="none" strike="noStrike">
              <a:solidFill>
                <a:srgbClr val="0FA1E2"/>
              </a:solidFill>
              <a:latin typeface="Avenir"/>
              <a:ea typeface="Avenir"/>
              <a:cs typeface="Avenir"/>
              <a:sym typeface="Avenir"/>
            </a:endParaRPr>
          </a:p>
        </p:txBody>
      </p:sp>
      <p:pic>
        <p:nvPicPr>
          <p:cNvPr id="328" name="Google Shape;328;p35"/>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329" name="Google Shape;329;p3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3</a:t>
            </a:r>
            <a:endParaRPr b="1" i="0" sz="1400" u="none" cap="none" strike="noStrike">
              <a:solidFill>
                <a:srgbClr val="3C4043"/>
              </a:solidFill>
              <a:latin typeface="Proxima Nova"/>
              <a:ea typeface="Proxima Nova"/>
              <a:cs typeface="Proxima Nova"/>
              <a:sym typeface="Proxima Nova"/>
            </a:endParaRPr>
          </a:p>
        </p:txBody>
      </p:sp>
      <p:sp>
        <p:nvSpPr>
          <p:cNvPr id="330" name="Google Shape;330;p35"/>
          <p:cNvSpPr txBox="1"/>
          <p:nvPr/>
        </p:nvSpPr>
        <p:spPr>
          <a:xfrm>
            <a:off x="9456300" y="6634503"/>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331" name="Google Shape;331;p35"/>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grpSp>
        <p:nvGrpSpPr>
          <p:cNvPr id="332" name="Google Shape;332;p35"/>
          <p:cNvGrpSpPr/>
          <p:nvPr/>
        </p:nvGrpSpPr>
        <p:grpSpPr>
          <a:xfrm>
            <a:off x="6558110" y="1939046"/>
            <a:ext cx="1384944" cy="4925114"/>
            <a:chOff x="6360477" y="1939029"/>
            <a:chExt cx="1658616" cy="5898340"/>
          </a:xfrm>
        </p:grpSpPr>
        <p:grpSp>
          <p:nvGrpSpPr>
            <p:cNvPr id="333" name="Google Shape;333;p35"/>
            <p:cNvGrpSpPr/>
            <p:nvPr/>
          </p:nvGrpSpPr>
          <p:grpSpPr>
            <a:xfrm>
              <a:off x="6360477" y="3352271"/>
              <a:ext cx="1658616" cy="1658616"/>
              <a:chOff x="6055677" y="2277364"/>
              <a:chExt cx="1658616" cy="1658616"/>
            </a:xfrm>
          </p:grpSpPr>
          <p:grpSp>
            <p:nvGrpSpPr>
              <p:cNvPr id="334" name="Google Shape;334;p35"/>
              <p:cNvGrpSpPr/>
              <p:nvPr/>
            </p:nvGrpSpPr>
            <p:grpSpPr>
              <a:xfrm>
                <a:off x="6055677" y="2277364"/>
                <a:ext cx="1658616" cy="1658616"/>
                <a:chOff x="5097368" y="1939608"/>
                <a:chExt cx="2163600" cy="2163600"/>
              </a:xfrm>
            </p:grpSpPr>
            <p:sp>
              <p:nvSpPr>
                <p:cNvPr id="335" name="Google Shape;335;p35"/>
                <p:cNvSpPr/>
                <p:nvPr/>
              </p:nvSpPr>
              <p:spPr>
                <a:xfrm flipH="1" rot="5872225">
                  <a:off x="5406818" y="2261068"/>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p35"/>
                <p:cNvSpPr/>
                <p:nvPr/>
              </p:nvSpPr>
              <p:spPr>
                <a:xfrm flipH="1" rot="-2227285">
                  <a:off x="5406931" y="2249171"/>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337" name="Google Shape;337;p35"/>
              <p:cNvPicPr preferRelativeResize="0"/>
              <p:nvPr/>
            </p:nvPicPr>
            <p:blipFill rotWithShape="1">
              <a:blip r:embed="rId6">
                <a:alphaModFix/>
              </a:blip>
              <a:srcRect b="0" l="-10240" r="-8692" t="-12195"/>
              <a:stretch/>
            </p:blipFill>
            <p:spPr>
              <a:xfrm>
                <a:off x="6347753" y="2781301"/>
                <a:ext cx="1035006" cy="624331"/>
              </a:xfrm>
              <a:prstGeom prst="rect">
                <a:avLst/>
              </a:prstGeom>
              <a:noFill/>
              <a:ln>
                <a:noFill/>
              </a:ln>
            </p:spPr>
          </p:pic>
        </p:grpSp>
        <p:grpSp>
          <p:nvGrpSpPr>
            <p:cNvPr id="338" name="Google Shape;338;p35"/>
            <p:cNvGrpSpPr/>
            <p:nvPr/>
          </p:nvGrpSpPr>
          <p:grpSpPr>
            <a:xfrm>
              <a:off x="6360477" y="4765513"/>
              <a:ext cx="1658616" cy="1658616"/>
              <a:chOff x="6055677" y="3577768"/>
              <a:chExt cx="1658616" cy="1658616"/>
            </a:xfrm>
          </p:grpSpPr>
          <p:grpSp>
            <p:nvGrpSpPr>
              <p:cNvPr id="339" name="Google Shape;339;p35"/>
              <p:cNvGrpSpPr/>
              <p:nvPr/>
            </p:nvGrpSpPr>
            <p:grpSpPr>
              <a:xfrm>
                <a:off x="6055677" y="3577768"/>
                <a:ext cx="1658616" cy="1658616"/>
                <a:chOff x="5097368" y="3635935"/>
                <a:chExt cx="2163600" cy="2163600"/>
              </a:xfrm>
            </p:grpSpPr>
            <p:sp>
              <p:nvSpPr>
                <p:cNvPr id="340" name="Google Shape;340;p35"/>
                <p:cNvSpPr/>
                <p:nvPr/>
              </p:nvSpPr>
              <p:spPr>
                <a:xfrm flipH="1" rot="5872225">
                  <a:off x="5406818" y="3957395"/>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35"/>
                <p:cNvSpPr/>
                <p:nvPr/>
              </p:nvSpPr>
              <p:spPr>
                <a:xfrm flipH="1" rot="-2227285">
                  <a:off x="5406931" y="3945498"/>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342" name="Google Shape;342;p35"/>
              <p:cNvPicPr preferRelativeResize="0"/>
              <p:nvPr/>
            </p:nvPicPr>
            <p:blipFill rotWithShape="1">
              <a:blip r:embed="rId7">
                <a:alphaModFix/>
              </a:blip>
              <a:srcRect b="-22829" l="-10238" r="-12672" t="-25802"/>
              <a:stretch/>
            </p:blipFill>
            <p:spPr>
              <a:xfrm>
                <a:off x="6347753" y="4005987"/>
                <a:ext cx="1069523" cy="827177"/>
              </a:xfrm>
              <a:prstGeom prst="rect">
                <a:avLst/>
              </a:prstGeom>
              <a:noFill/>
              <a:ln>
                <a:noFill/>
              </a:ln>
            </p:spPr>
          </p:pic>
        </p:grpSp>
        <p:grpSp>
          <p:nvGrpSpPr>
            <p:cNvPr id="343" name="Google Shape;343;p35"/>
            <p:cNvGrpSpPr/>
            <p:nvPr/>
          </p:nvGrpSpPr>
          <p:grpSpPr>
            <a:xfrm>
              <a:off x="6360477" y="6178754"/>
              <a:ext cx="1658616" cy="1658616"/>
              <a:chOff x="6055677" y="4833096"/>
              <a:chExt cx="1658616" cy="1658616"/>
            </a:xfrm>
          </p:grpSpPr>
          <p:grpSp>
            <p:nvGrpSpPr>
              <p:cNvPr id="344" name="Google Shape;344;p35"/>
              <p:cNvGrpSpPr/>
              <p:nvPr/>
            </p:nvGrpSpPr>
            <p:grpSpPr>
              <a:xfrm>
                <a:off x="6055677" y="4833096"/>
                <a:ext cx="1658616" cy="1658616"/>
                <a:chOff x="5097368" y="5273460"/>
                <a:chExt cx="2163600" cy="2163600"/>
              </a:xfrm>
            </p:grpSpPr>
            <p:sp>
              <p:nvSpPr>
                <p:cNvPr id="345" name="Google Shape;345;p35"/>
                <p:cNvSpPr/>
                <p:nvPr/>
              </p:nvSpPr>
              <p:spPr>
                <a:xfrm flipH="1" rot="5872225">
                  <a:off x="5406818" y="5594920"/>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p35"/>
                <p:cNvSpPr/>
                <p:nvPr/>
              </p:nvSpPr>
              <p:spPr>
                <a:xfrm flipH="1" rot="-2227285">
                  <a:off x="5406931" y="5583023"/>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347" name="Google Shape;347;p35"/>
              <p:cNvPicPr preferRelativeResize="0"/>
              <p:nvPr/>
            </p:nvPicPr>
            <p:blipFill rotWithShape="1">
              <a:blip r:embed="rId8">
                <a:alphaModFix/>
              </a:blip>
              <a:srcRect b="-17104" l="-14200" r="-18021" t="-12579"/>
              <a:stretch/>
            </p:blipFill>
            <p:spPr>
              <a:xfrm>
                <a:off x="6313237" y="5334855"/>
                <a:ext cx="1150552" cy="721691"/>
              </a:xfrm>
              <a:prstGeom prst="rect">
                <a:avLst/>
              </a:prstGeom>
              <a:noFill/>
              <a:ln>
                <a:noFill/>
              </a:ln>
            </p:spPr>
          </p:pic>
        </p:grpSp>
        <p:grpSp>
          <p:nvGrpSpPr>
            <p:cNvPr id="348" name="Google Shape;348;p35"/>
            <p:cNvGrpSpPr/>
            <p:nvPr/>
          </p:nvGrpSpPr>
          <p:grpSpPr>
            <a:xfrm>
              <a:off x="6360477" y="1939029"/>
              <a:ext cx="1658616" cy="1658616"/>
              <a:chOff x="6055677" y="1028688"/>
              <a:chExt cx="1658616" cy="1658616"/>
            </a:xfrm>
          </p:grpSpPr>
          <p:pic>
            <p:nvPicPr>
              <p:cNvPr id="349" name="Google Shape;349;p35"/>
              <p:cNvPicPr preferRelativeResize="0"/>
              <p:nvPr/>
            </p:nvPicPr>
            <p:blipFill rotWithShape="1">
              <a:blip r:embed="rId9">
                <a:alphaModFix/>
              </a:blip>
              <a:srcRect b="0" l="18009" r="18015" t="0"/>
              <a:stretch/>
            </p:blipFill>
            <p:spPr>
              <a:xfrm>
                <a:off x="6593596" y="1600443"/>
                <a:ext cx="556750" cy="556492"/>
              </a:xfrm>
              <a:prstGeom prst="rect">
                <a:avLst/>
              </a:prstGeom>
              <a:noFill/>
              <a:ln>
                <a:noFill/>
              </a:ln>
            </p:spPr>
          </p:pic>
          <p:grpSp>
            <p:nvGrpSpPr>
              <p:cNvPr id="350" name="Google Shape;350;p35"/>
              <p:cNvGrpSpPr/>
              <p:nvPr/>
            </p:nvGrpSpPr>
            <p:grpSpPr>
              <a:xfrm>
                <a:off x="6055677" y="1028688"/>
                <a:ext cx="1658616" cy="1658616"/>
                <a:chOff x="5097368" y="310758"/>
                <a:chExt cx="2163600" cy="2163600"/>
              </a:xfrm>
            </p:grpSpPr>
            <p:sp>
              <p:nvSpPr>
                <p:cNvPr id="351" name="Google Shape;351;p35"/>
                <p:cNvSpPr/>
                <p:nvPr/>
              </p:nvSpPr>
              <p:spPr>
                <a:xfrm flipH="1" rot="5872225">
                  <a:off x="5406818" y="632218"/>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p35"/>
                <p:cNvSpPr/>
                <p:nvPr/>
              </p:nvSpPr>
              <p:spPr>
                <a:xfrm flipH="1" rot="-2227285">
                  <a:off x="5406931" y="620321"/>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353" name="Google Shape;353;p35"/>
          <p:cNvSpPr txBox="1"/>
          <p:nvPr/>
        </p:nvSpPr>
        <p:spPr>
          <a:xfrm>
            <a:off x="6595900" y="1676870"/>
            <a:ext cx="3219000" cy="406800"/>
          </a:xfrm>
          <a:prstGeom prst="rect">
            <a:avLst/>
          </a:prstGeom>
          <a:noFill/>
          <a:ln>
            <a:noFill/>
          </a:ln>
        </p:spPr>
        <p:txBody>
          <a:bodyPr anchorCtr="0" anchor="t" bIns="113100" lIns="113100" spcFirstLastPara="1" rIns="113100" wrap="square" tIns="113100">
            <a:noAutofit/>
          </a:bodyPr>
          <a:lstStyle/>
          <a:p>
            <a:pPr indent="0" lvl="0" marL="0" marR="0" rtl="0" algn="l">
              <a:lnSpc>
                <a:spcPct val="113000"/>
              </a:lnSpc>
              <a:spcBef>
                <a:spcPts val="0"/>
              </a:spcBef>
              <a:spcAft>
                <a:spcPts val="1200"/>
              </a:spcAft>
              <a:buClr>
                <a:srgbClr val="000000"/>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Influencers by audience size</a:t>
            </a:r>
            <a:endParaRPr b="0" baseline="30000" i="0" sz="1300" u="none" cap="none" strike="noStrike">
              <a:solidFill>
                <a:srgbClr val="E40046"/>
              </a:solidFill>
              <a:latin typeface="Proxima Nova Semibold"/>
              <a:ea typeface="Proxima Nova Semibold"/>
              <a:cs typeface="Proxima Nova Semibold"/>
              <a:sym typeface="Proxima Nova Semibold"/>
            </a:endParaRPr>
          </a:p>
        </p:txBody>
      </p:sp>
      <p:sp>
        <p:nvSpPr>
          <p:cNvPr id="354" name="Google Shape;354;p35"/>
          <p:cNvSpPr txBox="1"/>
          <p:nvPr/>
        </p:nvSpPr>
        <p:spPr>
          <a:xfrm>
            <a:off x="4510125" y="3655862"/>
            <a:ext cx="1910700" cy="247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2D3E50"/>
                </a:solidFill>
                <a:latin typeface="Proxima Nova Semibold"/>
                <a:ea typeface="Proxima Nova Semibold"/>
                <a:cs typeface="Proxima Nova Semibold"/>
                <a:sym typeface="Proxima Nova Semibold"/>
              </a:rPr>
              <a:t>10 m + followers </a:t>
            </a:r>
            <a:br>
              <a:rPr b="0" i="0" lang="en" sz="1400" u="none" cap="none" strike="noStrike">
                <a:solidFill>
                  <a:srgbClr val="2D3E50"/>
                </a:solidFill>
                <a:latin typeface="Proxima Nova Semibold"/>
                <a:ea typeface="Proxima Nova Semibold"/>
                <a:cs typeface="Proxima Nova Semibold"/>
                <a:sym typeface="Proxima Nova Semibold"/>
              </a:rPr>
            </a:br>
            <a:br>
              <a:rPr b="0" i="0" lang="en" sz="1400" u="none" cap="none" strike="noStrike">
                <a:solidFill>
                  <a:srgbClr val="2D3E50"/>
                </a:solidFill>
                <a:latin typeface="Proxima Nova Semibold"/>
                <a:ea typeface="Proxima Nova Semibold"/>
                <a:cs typeface="Proxima Nova Semibold"/>
                <a:sym typeface="Proxima Nova Semibold"/>
              </a:rPr>
            </a:br>
            <a:r>
              <a:rPr b="0" i="0" lang="en" sz="1300" u="none" cap="none" strike="noStrike">
                <a:solidFill>
                  <a:srgbClr val="2D3E50"/>
                </a:solidFill>
                <a:latin typeface="Avenir"/>
                <a:ea typeface="Avenir"/>
                <a:cs typeface="Avenir"/>
                <a:sym typeface="Avenir"/>
              </a:rPr>
              <a:t>get only </a:t>
            </a:r>
            <a:br>
              <a:rPr b="0" i="0" lang="en" sz="1300" u="none" cap="none" strike="noStrike">
                <a:solidFill>
                  <a:srgbClr val="3C4043"/>
                </a:solidFill>
                <a:latin typeface="Avenir"/>
                <a:ea typeface="Avenir"/>
                <a:cs typeface="Avenir"/>
                <a:sym typeface="Avenir"/>
              </a:rPr>
            </a:br>
            <a:r>
              <a:rPr b="1" i="0" lang="en" sz="2800" u="none" cap="none" strike="noStrike">
                <a:solidFill>
                  <a:srgbClr val="E40046"/>
                </a:solidFill>
                <a:latin typeface="Proxima Nova"/>
                <a:ea typeface="Proxima Nova"/>
                <a:cs typeface="Proxima Nova"/>
                <a:sym typeface="Proxima Nova"/>
              </a:rPr>
              <a:t>1.6%</a:t>
            </a:r>
            <a:r>
              <a:rPr b="0" i="0" lang="en" sz="1300" u="none" cap="none" strike="noStrike">
                <a:solidFill>
                  <a:srgbClr val="3C4043"/>
                </a:solidFill>
                <a:latin typeface="Avenir"/>
                <a:ea typeface="Avenir"/>
                <a:cs typeface="Avenir"/>
                <a:sym typeface="Avenir"/>
              </a:rPr>
              <a:t> </a:t>
            </a:r>
            <a:br>
              <a:rPr b="0" i="0" lang="en" sz="1300" u="none" cap="none" strike="noStrike">
                <a:solidFill>
                  <a:srgbClr val="3C4043"/>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of their audience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like a post.</a:t>
            </a:r>
            <a:endParaRPr b="0" i="0" sz="1300" u="none" cap="none" strike="noStrike">
              <a:solidFill>
                <a:srgbClr val="2D3E50"/>
              </a:solidFill>
              <a:latin typeface="Avenir"/>
              <a:ea typeface="Avenir"/>
              <a:cs typeface="Avenir"/>
              <a:sym typeface="Avenir"/>
            </a:endParaRPr>
          </a:p>
          <a:p>
            <a:pPr indent="0" lvl="0" marL="0" marR="0" rtl="0" algn="l">
              <a:lnSpc>
                <a:spcPct val="100000"/>
              </a:lnSpc>
              <a:spcBef>
                <a:spcPts val="2000"/>
              </a:spcBef>
              <a:spcAft>
                <a:spcPts val="12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get comments  </a:t>
            </a:r>
            <a:br>
              <a:rPr b="0" i="0" lang="en" sz="1300" u="none" cap="none" strike="noStrike">
                <a:solidFill>
                  <a:srgbClr val="3C4043"/>
                </a:solidFill>
                <a:latin typeface="Avenir"/>
                <a:ea typeface="Avenir"/>
                <a:cs typeface="Avenir"/>
                <a:sym typeface="Avenir"/>
              </a:rPr>
            </a:br>
            <a:r>
              <a:rPr b="1" i="0" lang="en" sz="2800" u="none" cap="none" strike="noStrike">
                <a:solidFill>
                  <a:srgbClr val="E40046"/>
                </a:solidFill>
                <a:latin typeface="Proxima Nova"/>
                <a:ea typeface="Proxima Nova"/>
                <a:cs typeface="Proxima Nova"/>
                <a:sym typeface="Proxima Nova"/>
              </a:rPr>
              <a:t>.04%</a:t>
            </a:r>
            <a:r>
              <a:rPr b="0" i="0" lang="en" sz="1300" u="none" cap="none" strike="noStrike">
                <a:solidFill>
                  <a:srgbClr val="3C4043"/>
                </a:solidFill>
                <a:latin typeface="Avenir"/>
                <a:ea typeface="Avenir"/>
                <a:cs typeface="Avenir"/>
                <a:sym typeface="Avenir"/>
              </a:rPr>
              <a:t> </a:t>
            </a:r>
            <a:br>
              <a:rPr b="0" i="0" lang="en" sz="1300" u="none" cap="none" strike="noStrike">
                <a:solidFill>
                  <a:srgbClr val="3C4043"/>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of the time.</a:t>
            </a:r>
            <a:endParaRPr b="0" i="0" sz="1400" u="none" cap="none" strike="noStrike">
              <a:solidFill>
                <a:srgbClr val="2D3E50"/>
              </a:solidFill>
              <a:latin typeface="Arial"/>
              <a:ea typeface="Arial"/>
              <a:cs typeface="Arial"/>
              <a:sym typeface="Arial"/>
            </a:endParaRPr>
          </a:p>
        </p:txBody>
      </p:sp>
      <p:sp>
        <p:nvSpPr>
          <p:cNvPr id="355" name="Google Shape;355;p35"/>
          <p:cNvSpPr txBox="1"/>
          <p:nvPr/>
        </p:nvSpPr>
        <p:spPr>
          <a:xfrm>
            <a:off x="11377850" y="4260200"/>
            <a:ext cx="3000000" cy="3000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56" name="Google Shape;356;p35">
            <a:hlinkClick r:id="rId10"/>
          </p:cNvPr>
          <p:cNvPicPr preferRelativeResize="0"/>
          <p:nvPr/>
        </p:nvPicPr>
        <p:blipFill rotWithShape="1">
          <a:blip r:embed="rId11">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pic>
        <p:nvPicPr>
          <p:cNvPr id="361" name="Google Shape;361;p36"/>
          <p:cNvPicPr preferRelativeResize="0"/>
          <p:nvPr/>
        </p:nvPicPr>
        <p:blipFill rotWithShape="1">
          <a:blip r:embed="rId3">
            <a:alphaModFix amt="11000"/>
          </a:blip>
          <a:srcRect b="-18562" l="-10379" r="22420" t="-13364"/>
          <a:stretch/>
        </p:blipFill>
        <p:spPr>
          <a:xfrm>
            <a:off x="-6505525" y="-1188375"/>
            <a:ext cx="10637100" cy="10637100"/>
          </a:xfrm>
          <a:prstGeom prst="donut">
            <a:avLst>
              <a:gd fmla="val 19423" name="adj"/>
            </a:avLst>
          </a:prstGeom>
          <a:noFill/>
          <a:ln>
            <a:noFill/>
          </a:ln>
        </p:spPr>
      </p:pic>
      <p:pic>
        <p:nvPicPr>
          <p:cNvPr id="362" name="Google Shape;362;p3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63" name="Google Shape;363;p3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3</a:t>
            </a:r>
            <a:endParaRPr b="1" i="0" sz="1400" u="none" cap="none" strike="noStrike">
              <a:solidFill>
                <a:srgbClr val="3C4043"/>
              </a:solidFill>
              <a:latin typeface="Proxima Nova"/>
              <a:ea typeface="Proxima Nova"/>
              <a:cs typeface="Proxima Nova"/>
              <a:sym typeface="Proxima Nova"/>
            </a:endParaRPr>
          </a:p>
        </p:txBody>
      </p:sp>
      <p:sp>
        <p:nvSpPr>
          <p:cNvPr id="364" name="Google Shape;364;p36"/>
          <p:cNvSpPr txBox="1"/>
          <p:nvPr/>
        </p:nvSpPr>
        <p:spPr>
          <a:xfrm>
            <a:off x="9456300" y="6454807"/>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365" name="Google Shape;365;p3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66" name="Google Shape;366;p36"/>
          <p:cNvSpPr txBox="1"/>
          <p:nvPr/>
        </p:nvSpPr>
        <p:spPr>
          <a:xfrm>
            <a:off x="2474125" y="1086469"/>
            <a:ext cx="69363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Lower number of followers, higher return</a:t>
            </a:r>
            <a:endParaRPr b="0" i="0" sz="1400" u="none" cap="none" strike="noStrike">
              <a:solidFill>
                <a:srgbClr val="E40046"/>
              </a:solidFill>
              <a:latin typeface="Proxima Nova Semibold"/>
              <a:ea typeface="Proxima Nova Semibold"/>
              <a:cs typeface="Proxima Nova Semibold"/>
              <a:sym typeface="Proxima Nova Semibold"/>
            </a:endParaRPr>
          </a:p>
          <a:p>
            <a:pPr indent="0" lvl="0" marL="0" marR="0" rtl="0" algn="l">
              <a:lnSpc>
                <a:spcPct val="130000"/>
              </a:lnSpc>
              <a:spcBef>
                <a:spcPts val="2000"/>
              </a:spcBef>
              <a:spcAft>
                <a:spcPts val="0"/>
              </a:spcAft>
              <a:buClr>
                <a:srgbClr val="000000"/>
              </a:buClr>
              <a:buSzPts val="1100"/>
              <a:buFont typeface="Arial"/>
              <a:buNone/>
            </a:pPr>
            <a:r>
              <a:rPr b="1" i="0" lang="en" sz="1300" u="none" cap="none" strike="noStrike">
                <a:solidFill>
                  <a:srgbClr val="2D3E50"/>
                </a:solidFill>
                <a:latin typeface="Avenir"/>
                <a:ea typeface="Avenir"/>
                <a:cs typeface="Avenir"/>
                <a:sym typeface="Avenir"/>
              </a:rPr>
              <a:t>A 2019 influencer marketing report</a:t>
            </a:r>
            <a:r>
              <a:rPr b="1" baseline="30000" i="0" lang="en" sz="1300" u="none" cap="none" strike="noStrike">
                <a:solidFill>
                  <a:srgbClr val="2D3E50"/>
                </a:solidFill>
                <a:latin typeface="Avenir"/>
                <a:ea typeface="Avenir"/>
                <a:cs typeface="Avenir"/>
                <a:sym typeface="Avenir"/>
              </a:rPr>
              <a:t>1</a:t>
            </a:r>
            <a:r>
              <a:rPr b="1" i="0" lang="en" sz="1300" u="none" cap="none" strike="noStrike">
                <a:solidFill>
                  <a:srgbClr val="2D3E50"/>
                </a:solidFill>
                <a:latin typeface="Avenir"/>
                <a:ea typeface="Avenir"/>
                <a:cs typeface="Avenir"/>
                <a:sym typeface="Avenir"/>
              </a:rPr>
              <a:t> found that influencer partners with 50-250k followers delivered 30% better ROI per dollar spent than those with 250k-1m, and 20% better than those with 1m+ followers. These findings highlight two things: </a:t>
            </a:r>
            <a:endParaRPr b="1"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200"/>
              </a:spcBef>
              <a:spcAft>
                <a:spcPts val="0"/>
              </a:spcAft>
              <a:buClr>
                <a:srgbClr val="E40046"/>
              </a:buClr>
              <a:buSzPts val="1300"/>
              <a:buFont typeface="Avenir"/>
              <a:buChar char="●"/>
            </a:pPr>
            <a:r>
              <a:rPr b="1" i="0" lang="en" sz="1300" u="none" cap="none" strike="noStrike">
                <a:solidFill>
                  <a:srgbClr val="2D3E50"/>
                </a:solidFill>
                <a:latin typeface="Avenir"/>
                <a:ea typeface="Avenir"/>
                <a:cs typeface="Avenir"/>
                <a:sym typeface="Avenir"/>
              </a:rPr>
              <a:t>Scale isn’t everything </a:t>
            </a:r>
            <a:endParaRPr b="1"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200"/>
              </a:spcBef>
              <a:spcAft>
                <a:spcPts val="0"/>
              </a:spcAft>
              <a:buClr>
                <a:srgbClr val="E40046"/>
              </a:buClr>
              <a:buSzPts val="1300"/>
              <a:buFont typeface="Avenir"/>
              <a:buChar char="●"/>
            </a:pPr>
            <a:r>
              <a:rPr b="1" i="0" lang="en" sz="1300" u="none" cap="none" strike="noStrike">
                <a:solidFill>
                  <a:srgbClr val="2D3E50"/>
                </a:solidFill>
                <a:latin typeface="Avenir"/>
                <a:ea typeface="Avenir"/>
                <a:cs typeface="Avenir"/>
                <a:sym typeface="Avenir"/>
              </a:rPr>
              <a:t>Nurturing a diverse list of influencers, including nano, micro, macro, and mega influencers, is important</a:t>
            </a:r>
            <a:endParaRPr b="0" baseline="30000" i="0" sz="14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12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Echoing these thoughts, in a recent article in </a:t>
            </a:r>
            <a:r>
              <a:rPr b="0" i="1" lang="en" sz="1300" u="none" cap="none" strike="noStrike">
                <a:solidFill>
                  <a:srgbClr val="2D3E50"/>
                </a:solidFill>
                <a:latin typeface="Avenir"/>
                <a:ea typeface="Avenir"/>
                <a:cs typeface="Avenir"/>
                <a:sym typeface="Avenir"/>
              </a:rPr>
              <a:t>The Drum</a:t>
            </a:r>
            <a:r>
              <a:rPr b="0" i="0" lang="en" sz="1300" u="none" cap="none" strike="noStrike">
                <a:solidFill>
                  <a:srgbClr val="2D3E50"/>
                </a:solidFill>
                <a:latin typeface="Avenir"/>
                <a:ea typeface="Avenir"/>
                <a:cs typeface="Avenir"/>
                <a:sym typeface="Avenir"/>
              </a:rPr>
              <a:t>,</a:t>
            </a:r>
            <a:r>
              <a:rPr b="0" baseline="30000" i="0" lang="en" sz="1300" u="none" cap="none" strike="noStrike">
                <a:solidFill>
                  <a:srgbClr val="2D3E50"/>
                </a:solidFill>
                <a:latin typeface="Avenir"/>
                <a:ea typeface="Avenir"/>
                <a:cs typeface="Avenir"/>
                <a:sym typeface="Avenir"/>
              </a:rPr>
              <a:t>2</a:t>
            </a:r>
            <a:r>
              <a:rPr b="0" i="0" lang="en" sz="1300" u="none" cap="none" strike="noStrike">
                <a:solidFill>
                  <a:srgbClr val="2D3E50"/>
                </a:solidFill>
                <a:latin typeface="Avenir"/>
                <a:ea typeface="Avenir"/>
                <a:cs typeface="Avenir"/>
                <a:sym typeface="Avenir"/>
              </a:rPr>
              <a:t> Head of Affiliates at Vouchercloud Clare Gore said:</a:t>
            </a:r>
            <a:endParaRPr b="0" i="0" sz="1300" u="none" cap="none" strike="noStrike">
              <a:solidFill>
                <a:srgbClr val="2D3E50"/>
              </a:solidFill>
              <a:latin typeface="Avenir"/>
              <a:ea typeface="Avenir"/>
              <a:cs typeface="Avenir"/>
              <a:sym typeface="Avenir"/>
            </a:endParaRPr>
          </a:p>
          <a:p>
            <a:pPr indent="0" lvl="0" marL="1097280" marR="0" rtl="0" algn="l">
              <a:lnSpc>
                <a:spcPct val="130000"/>
              </a:lnSpc>
              <a:spcBef>
                <a:spcPts val="1200"/>
              </a:spcBef>
              <a:spcAft>
                <a:spcPts val="0"/>
              </a:spcAft>
              <a:buClr>
                <a:srgbClr val="000000"/>
              </a:buClr>
              <a:buSzPts val="1300"/>
              <a:buFont typeface="Arial"/>
              <a:buNone/>
            </a:pPr>
            <a:r>
              <a:rPr b="0" i="0" lang="en" sz="1300" u="none" cap="none" strike="noStrike">
                <a:solidFill>
                  <a:srgbClr val="2D3E50"/>
                </a:solidFill>
                <a:latin typeface="Proxima Nova Semibold"/>
                <a:ea typeface="Proxima Nova Semibold"/>
                <a:cs typeface="Proxima Nova Semibold"/>
                <a:sym typeface="Proxima Nova Semibold"/>
              </a:rPr>
              <a:t>“Influencer marketing has just come out of the ‘Wild West’ phase. People have realized that just because there are a few zeros in a follower count, it doesn’t equal guaranteed return on investment…. An audience of 2,000 where 50% are directly interested is far better than an audience of 2 million where 0.005% are interested. It’s targeted, it’s cost effective, and it’s efficient.”</a:t>
            </a:r>
            <a:endParaRPr b="0" i="0" sz="13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12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It’s important to create a robust mix of influencer partners and make room for micro and nano influencers that can drive a lot more value in the long term. While there are many partner and social discovery platforms out there, many of them have limited access to influencers and their actual “influence” is often overstated.</a:t>
            </a:r>
            <a:endParaRPr b="0" i="0" sz="1300" u="none" cap="none" strike="noStrike">
              <a:solidFill>
                <a:srgbClr val="2D3E50"/>
              </a:solidFill>
              <a:latin typeface="Avenir"/>
              <a:ea typeface="Avenir"/>
              <a:cs typeface="Avenir"/>
              <a:sym typeface="Avenir"/>
            </a:endParaRPr>
          </a:p>
          <a:p>
            <a:pPr indent="0" lvl="0" marL="0" marR="0" rtl="0" algn="l">
              <a:lnSpc>
                <a:spcPct val="114000"/>
              </a:lnSpc>
              <a:spcBef>
                <a:spcPts val="1200"/>
              </a:spcBef>
              <a:spcAft>
                <a:spcPts val="200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p:txBody>
      </p:sp>
      <p:pic>
        <p:nvPicPr>
          <p:cNvPr id="367" name="Google Shape;367;p36"/>
          <p:cNvPicPr preferRelativeResize="0"/>
          <p:nvPr/>
        </p:nvPicPr>
        <p:blipFill rotWithShape="1">
          <a:blip r:embed="rId5">
            <a:alphaModFix/>
          </a:blip>
          <a:srcRect b="19358" l="13773" r="14900" t="9315"/>
          <a:stretch/>
        </p:blipFill>
        <p:spPr>
          <a:xfrm>
            <a:off x="2606580" y="4453321"/>
            <a:ext cx="685800" cy="685800"/>
          </a:xfrm>
          <a:prstGeom prst="ellipse">
            <a:avLst/>
          </a:prstGeom>
          <a:noFill/>
          <a:ln>
            <a:noFill/>
          </a:ln>
        </p:spPr>
      </p:pic>
      <p:cxnSp>
        <p:nvCxnSpPr>
          <p:cNvPr id="368" name="Google Shape;368;p36"/>
          <p:cNvCxnSpPr/>
          <p:nvPr/>
        </p:nvCxnSpPr>
        <p:spPr>
          <a:xfrm>
            <a:off x="3481500" y="4413475"/>
            <a:ext cx="0" cy="1392900"/>
          </a:xfrm>
          <a:prstGeom prst="straightConnector1">
            <a:avLst/>
          </a:prstGeom>
          <a:noFill/>
          <a:ln cap="flat" cmpd="sng" w="28575">
            <a:solidFill>
              <a:srgbClr val="E40046"/>
            </a:solidFill>
            <a:prstDash val="solid"/>
            <a:round/>
            <a:headEnd len="sm" w="sm" type="none"/>
            <a:tailEnd len="sm" w="sm" type="none"/>
          </a:ln>
        </p:spPr>
      </p:cxnSp>
      <p:sp>
        <p:nvSpPr>
          <p:cNvPr id="369" name="Google Shape;369;p36"/>
          <p:cNvSpPr txBox="1"/>
          <p:nvPr/>
        </p:nvSpPr>
        <p:spPr>
          <a:xfrm>
            <a:off x="2506297" y="7351139"/>
            <a:ext cx="5808000" cy="233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000000"/>
                </a:solidFill>
                <a:latin typeface="Avenir"/>
                <a:ea typeface="Avenir"/>
                <a:cs typeface="Avenir"/>
                <a:sym typeface="Avenir"/>
              </a:rPr>
              <a:t>1. </a:t>
            </a:r>
            <a:r>
              <a:rPr b="0" i="0" lang="en" sz="600" u="sng" cap="none" strike="noStrike">
                <a:solidFill>
                  <a:schemeClr val="hlink"/>
                </a:solidFill>
                <a:latin typeface="Avenir"/>
                <a:ea typeface="Avenir"/>
                <a:cs typeface="Avenir"/>
                <a:sym typeface="Avenir"/>
                <a:hlinkClick r:id="rId6"/>
              </a:rPr>
              <a:t>https://influencermarketinghub.com/influencer-marketing-2019-benchmark-report/</a:t>
            </a:r>
            <a:endParaRPr b="0" i="0" sz="6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000000"/>
                </a:solidFill>
                <a:latin typeface="Avenir"/>
                <a:ea typeface="Avenir"/>
                <a:cs typeface="Avenir"/>
                <a:sym typeface="Avenir"/>
              </a:rPr>
              <a:t>2. </a:t>
            </a:r>
            <a:r>
              <a:rPr b="0" i="0" lang="en" sz="600" u="sng" cap="none" strike="noStrike">
                <a:solidFill>
                  <a:schemeClr val="hlink"/>
                </a:solidFill>
                <a:latin typeface="Avenir"/>
                <a:ea typeface="Avenir"/>
                <a:cs typeface="Avenir"/>
                <a:sym typeface="Avenir"/>
                <a:hlinkClick r:id="rId7"/>
              </a:rPr>
              <a:t>https://www.thedrum.com/opinion/2018/11/12/influencer-recommendations-are-not-celebrity-endorsements</a:t>
            </a:r>
            <a:endParaRPr b="0" i="0" sz="6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600"/>
              <a:buFont typeface="Arial"/>
              <a:buNone/>
            </a:pPr>
            <a:r>
              <a:t/>
            </a:r>
            <a:endParaRPr b="0" i="0" sz="600" u="none" cap="none" strike="noStrike">
              <a:solidFill>
                <a:srgbClr val="0FA1E2"/>
              </a:solidFill>
              <a:latin typeface="Avenir"/>
              <a:ea typeface="Avenir"/>
              <a:cs typeface="Avenir"/>
              <a:sym typeface="Avenir"/>
            </a:endParaRPr>
          </a:p>
          <a:p>
            <a:pPr indent="0" lvl="0" marL="0" marR="0" rtl="0" algn="l">
              <a:lnSpc>
                <a:spcPct val="115000"/>
              </a:lnSpc>
              <a:spcBef>
                <a:spcPts val="600"/>
              </a:spcBef>
              <a:spcAft>
                <a:spcPts val="1000"/>
              </a:spcAft>
              <a:buClr>
                <a:srgbClr val="000000"/>
              </a:buClr>
              <a:buSzPts val="600"/>
              <a:buFont typeface="Arial"/>
              <a:buNone/>
            </a:pPr>
            <a:r>
              <a:t/>
            </a:r>
            <a:endParaRPr b="1" i="0" sz="600" u="none" cap="none" strike="noStrike">
              <a:solidFill>
                <a:srgbClr val="000000"/>
              </a:solidFill>
              <a:latin typeface="Avenir"/>
              <a:ea typeface="Avenir"/>
              <a:cs typeface="Avenir"/>
              <a:sym typeface="Avenir"/>
            </a:endParaRPr>
          </a:p>
        </p:txBody>
      </p:sp>
      <p:pic>
        <p:nvPicPr>
          <p:cNvPr id="370" name="Google Shape;370;p36">
            <a:hlinkClick r:id="rId8"/>
          </p:cNvPr>
          <p:cNvPicPr preferRelativeResize="0"/>
          <p:nvPr/>
        </p:nvPicPr>
        <p:blipFill rotWithShape="1">
          <a:blip r:embed="rId9">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cxnSp>
        <p:nvCxnSpPr>
          <p:cNvPr id="375" name="Google Shape;375;p37"/>
          <p:cNvCxnSpPr/>
          <p:nvPr/>
        </p:nvCxnSpPr>
        <p:spPr>
          <a:xfrm>
            <a:off x="475750" y="836975"/>
            <a:ext cx="224100" cy="0"/>
          </a:xfrm>
          <a:prstGeom prst="straightConnector1">
            <a:avLst/>
          </a:prstGeom>
          <a:noFill/>
          <a:ln cap="flat" cmpd="sng" w="9525">
            <a:solidFill>
              <a:srgbClr val="CCCCCC"/>
            </a:solidFill>
            <a:prstDash val="solid"/>
            <a:round/>
            <a:headEnd len="sm" w="sm" type="none"/>
            <a:tailEnd len="sm" w="sm" type="none"/>
          </a:ln>
        </p:spPr>
      </p:cxnSp>
      <p:pic>
        <p:nvPicPr>
          <p:cNvPr id="376" name="Google Shape;376;p37"/>
          <p:cNvPicPr preferRelativeResize="0"/>
          <p:nvPr/>
        </p:nvPicPr>
        <p:blipFill rotWithShape="1">
          <a:blip r:embed="rId3">
            <a:alphaModFix amt="11000"/>
          </a:blip>
          <a:srcRect b="-18562" l="-10379" r="22420" t="-13364"/>
          <a:stretch/>
        </p:blipFill>
        <p:spPr>
          <a:xfrm>
            <a:off x="-6505525" y="-1188375"/>
            <a:ext cx="10637100" cy="10637100"/>
          </a:xfrm>
          <a:prstGeom prst="donut">
            <a:avLst>
              <a:gd fmla="val 19423" name="adj"/>
            </a:avLst>
          </a:prstGeom>
          <a:noFill/>
          <a:ln>
            <a:noFill/>
          </a:ln>
        </p:spPr>
      </p:pic>
      <p:pic>
        <p:nvPicPr>
          <p:cNvPr id="377" name="Google Shape;377;p37"/>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78" name="Google Shape;378;p3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3</a:t>
            </a:r>
            <a:endParaRPr b="1" i="0" sz="1400" u="none" cap="none" strike="noStrike">
              <a:solidFill>
                <a:srgbClr val="3C4043"/>
              </a:solidFill>
              <a:latin typeface="Proxima Nova"/>
              <a:ea typeface="Proxima Nova"/>
              <a:cs typeface="Proxima Nova"/>
              <a:sym typeface="Proxima Nova"/>
            </a:endParaRPr>
          </a:p>
        </p:txBody>
      </p:sp>
      <p:sp>
        <p:nvSpPr>
          <p:cNvPr id="379" name="Google Shape;379;p37"/>
          <p:cNvSpPr txBox="1"/>
          <p:nvPr/>
        </p:nvSpPr>
        <p:spPr>
          <a:xfrm>
            <a:off x="9456300" y="6591021"/>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380" name="Google Shape;380;p3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81" name="Google Shape;381;p37"/>
          <p:cNvSpPr txBox="1"/>
          <p:nvPr/>
        </p:nvSpPr>
        <p:spPr>
          <a:xfrm>
            <a:off x="2474125" y="1070283"/>
            <a:ext cx="69363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13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solution: “Diversify your list”</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Invest in a discovery platform that offers an unlimited and diverse resource of professional influencers to include:</a:t>
            </a:r>
            <a:endParaRPr b="1" i="0" sz="1300" u="none" cap="none" strike="noStrike">
              <a:solidFill>
                <a:srgbClr val="2D3E50"/>
              </a:solidFill>
              <a:latin typeface="Avenir"/>
              <a:ea typeface="Avenir"/>
              <a:cs typeface="Avenir"/>
              <a:sym typeface="Avenir"/>
            </a:endParaRPr>
          </a:p>
          <a:p>
            <a:pPr indent="0" lvl="0" marL="457200" marR="0" rtl="0" algn="l">
              <a:lnSpc>
                <a:spcPct val="114000"/>
              </a:lnSpc>
              <a:spcBef>
                <a:spcPts val="2000"/>
              </a:spcBef>
              <a:spcAft>
                <a:spcPts val="0"/>
              </a:spcAft>
              <a:buClr>
                <a:srgbClr val="000000"/>
              </a:buClr>
              <a:buSzPts val="1300"/>
              <a:buFont typeface="Arial"/>
              <a:buNone/>
            </a:pPr>
            <a:r>
              <a:t/>
            </a:r>
            <a:endParaRPr b="1" i="0" sz="1300" u="none" cap="none" strike="noStrike">
              <a:solidFill>
                <a:srgbClr val="2D3E50"/>
              </a:solidFill>
              <a:latin typeface="Avenir"/>
              <a:ea typeface="Avenir"/>
              <a:cs typeface="Avenir"/>
              <a:sym typeface="Avenir"/>
            </a:endParaRPr>
          </a:p>
          <a:p>
            <a:pPr indent="0" lvl="0" marL="457200" marR="0" rtl="0" algn="l">
              <a:lnSpc>
                <a:spcPct val="114000"/>
              </a:lnSpc>
              <a:spcBef>
                <a:spcPts val="2000"/>
              </a:spcBef>
              <a:spcAft>
                <a:spcPts val="0"/>
              </a:spcAft>
              <a:buClr>
                <a:srgbClr val="000000"/>
              </a:buClr>
              <a:buSzPts val="1300"/>
              <a:buFont typeface="Arial"/>
              <a:buNone/>
            </a:pPr>
            <a:r>
              <a:t/>
            </a:r>
            <a:endParaRPr b="1" i="0" sz="1300" u="none" cap="none" strike="noStrike">
              <a:solidFill>
                <a:srgbClr val="2D3E50"/>
              </a:solidFill>
              <a:latin typeface="Avenir"/>
              <a:ea typeface="Avenir"/>
              <a:cs typeface="Avenir"/>
              <a:sym typeface="Avenir"/>
            </a:endParaRPr>
          </a:p>
          <a:p>
            <a:pPr indent="0" lvl="0" marL="457200" marR="0" rtl="0" algn="l">
              <a:lnSpc>
                <a:spcPct val="114000"/>
              </a:lnSpc>
              <a:spcBef>
                <a:spcPts val="2000"/>
              </a:spcBef>
              <a:spcAft>
                <a:spcPts val="0"/>
              </a:spcAft>
              <a:buClr>
                <a:srgbClr val="000000"/>
              </a:buClr>
              <a:buSzPts val="1300"/>
              <a:buFont typeface="Arial"/>
              <a:buNone/>
            </a:pPr>
            <a:r>
              <a:t/>
            </a:r>
            <a:endParaRPr b="1" i="0" sz="1300" u="none" cap="none" strike="noStrike">
              <a:solidFill>
                <a:srgbClr val="2D3E50"/>
              </a:solidFill>
              <a:latin typeface="Avenir"/>
              <a:ea typeface="Avenir"/>
              <a:cs typeface="Avenir"/>
              <a:sym typeface="Avenir"/>
            </a:endParaRPr>
          </a:p>
          <a:p>
            <a:pPr indent="0" lvl="0" marL="457200" marR="0" rtl="0" algn="l">
              <a:lnSpc>
                <a:spcPct val="114000"/>
              </a:lnSpc>
              <a:spcBef>
                <a:spcPts val="2000"/>
              </a:spcBef>
              <a:spcAft>
                <a:spcPts val="0"/>
              </a:spcAft>
              <a:buClr>
                <a:srgbClr val="000000"/>
              </a:buClr>
              <a:buSzPts val="1300"/>
              <a:buFont typeface="Arial"/>
              <a:buNone/>
            </a:pPr>
            <a:r>
              <a:t/>
            </a:r>
            <a:endParaRPr b="1"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Using a varied mix of influencers is far more powerful than sticking to one kind alone. For example, macro influencers can increase engagement by 180% and micro influencers convert 60% more than macro influencers.</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Bringing the two together gives you a program that delivers better results than either in isolation.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Your customers and your employees are also fantastic vehicles for advocacy, so there is no reason you can’t include some internal outreach or approach a loyal customer for collaboration. </a:t>
            </a:r>
            <a:endParaRPr b="0" i="0" sz="1300" u="none" cap="none" strike="noStrike">
              <a:solidFill>
                <a:srgbClr val="2D3E50"/>
              </a:solidFill>
              <a:latin typeface="Avenir"/>
              <a:ea typeface="Avenir"/>
              <a:cs typeface="Avenir"/>
              <a:sym typeface="Avenir"/>
            </a:endParaRPr>
          </a:p>
          <a:p>
            <a:pPr indent="0" lvl="0" marL="0" marR="0" rtl="0" algn="l">
              <a:lnSpc>
                <a:spcPct val="114000"/>
              </a:lnSpc>
              <a:spcBef>
                <a:spcPts val="1200"/>
              </a:spcBef>
              <a:spcAft>
                <a:spcPts val="200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p:txBody>
      </p:sp>
      <p:sp>
        <p:nvSpPr>
          <p:cNvPr id="382" name="Google Shape;382;p37"/>
          <p:cNvSpPr txBox="1"/>
          <p:nvPr/>
        </p:nvSpPr>
        <p:spPr>
          <a:xfrm>
            <a:off x="2509778" y="7021157"/>
            <a:ext cx="68790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0FA1E2"/>
                </a:solidFill>
                <a:latin typeface="Avenir"/>
                <a:ea typeface="Avenir"/>
                <a:cs typeface="Avenir"/>
                <a:sym typeface="Avenir"/>
              </a:rPr>
              <a:t>1. . </a:t>
            </a:r>
            <a:r>
              <a:rPr b="0" i="0" lang="en" sz="600" u="sng" cap="none" strike="noStrike">
                <a:solidFill>
                  <a:schemeClr val="hlink"/>
                </a:solidFill>
                <a:latin typeface="Avenir"/>
                <a:ea typeface="Avenir"/>
                <a:cs typeface="Avenir"/>
                <a:sym typeface="Avenir"/>
                <a:hlinkClick r:id="rId5"/>
              </a:rPr>
              <a:t>https://www.autopilothq.com/blog/influencer-marketing/</a:t>
            </a:r>
            <a:endParaRPr b="0" i="0" sz="600" u="none" cap="none" strike="noStrike">
              <a:solidFill>
                <a:srgbClr val="0FA1E2"/>
              </a:solidFill>
              <a:latin typeface="Avenir"/>
              <a:ea typeface="Avenir"/>
              <a:cs typeface="Avenir"/>
              <a:sym typeface="Avenir"/>
            </a:endParaRPr>
          </a:p>
        </p:txBody>
      </p:sp>
      <p:grpSp>
        <p:nvGrpSpPr>
          <p:cNvPr id="383" name="Google Shape;383;p37"/>
          <p:cNvGrpSpPr/>
          <p:nvPr/>
        </p:nvGrpSpPr>
        <p:grpSpPr>
          <a:xfrm>
            <a:off x="2678900" y="2415830"/>
            <a:ext cx="6376975" cy="1773145"/>
            <a:chOff x="10499525" y="2087730"/>
            <a:chExt cx="6376975" cy="1773145"/>
          </a:xfrm>
        </p:grpSpPr>
        <p:grpSp>
          <p:nvGrpSpPr>
            <p:cNvPr id="384" name="Google Shape;384;p37"/>
            <p:cNvGrpSpPr/>
            <p:nvPr/>
          </p:nvGrpSpPr>
          <p:grpSpPr>
            <a:xfrm>
              <a:off x="10499525" y="2087730"/>
              <a:ext cx="1527000" cy="1773145"/>
              <a:chOff x="10499525" y="2087730"/>
              <a:chExt cx="1527000" cy="1773145"/>
            </a:xfrm>
          </p:grpSpPr>
          <p:grpSp>
            <p:nvGrpSpPr>
              <p:cNvPr id="385" name="Google Shape;385;p37"/>
              <p:cNvGrpSpPr/>
              <p:nvPr/>
            </p:nvGrpSpPr>
            <p:grpSpPr>
              <a:xfrm>
                <a:off x="10570496" y="2087730"/>
                <a:ext cx="1384920" cy="1384920"/>
                <a:chOff x="5097368" y="5273460"/>
                <a:chExt cx="2163600" cy="2163600"/>
              </a:xfrm>
            </p:grpSpPr>
            <p:sp>
              <p:nvSpPr>
                <p:cNvPr id="386" name="Google Shape;386;p37"/>
                <p:cNvSpPr/>
                <p:nvPr/>
              </p:nvSpPr>
              <p:spPr>
                <a:xfrm flipH="1" rot="5872225">
                  <a:off x="5406818" y="5594920"/>
                  <a:ext cx="1544549" cy="1544549"/>
                </a:xfrm>
                <a:prstGeom prst="blockArc">
                  <a:avLst>
                    <a:gd fmla="val 19501078" name="adj1"/>
                    <a:gd fmla="val 7224510" name="adj2"/>
                    <a:gd fmla="val 3692" name="adj3"/>
                  </a:avLst>
                </a:prstGeom>
                <a:solidFill>
                  <a:srgbClr val="B7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p37"/>
                <p:cNvSpPr/>
                <p:nvPr/>
              </p:nvSpPr>
              <p:spPr>
                <a:xfrm flipH="1" rot="-2227285">
                  <a:off x="5406931" y="5583023"/>
                  <a:ext cx="1544475" cy="1544475"/>
                </a:xfrm>
                <a:prstGeom prst="blockArc">
                  <a:avLst>
                    <a:gd fmla="val 3776185" name="adj1"/>
                    <a:gd fmla="val 7224510" name="adj2"/>
                    <a:gd fmla="val 3692" name="adj3"/>
                  </a:avLst>
                </a:prstGeom>
                <a:solidFill>
                  <a:srgbClr val="B7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388" name="Google Shape;388;p37"/>
              <p:cNvPicPr preferRelativeResize="0"/>
              <p:nvPr/>
            </p:nvPicPr>
            <p:blipFill rotWithShape="1">
              <a:blip r:embed="rId6">
                <a:alphaModFix/>
              </a:blip>
              <a:srcRect b="-17104" l="-14200" r="-18021" t="-12579"/>
              <a:stretch/>
            </p:blipFill>
            <p:spPr>
              <a:xfrm>
                <a:off x="10782670" y="2506758"/>
                <a:ext cx="960710" cy="602612"/>
              </a:xfrm>
              <a:prstGeom prst="rect">
                <a:avLst/>
              </a:prstGeom>
              <a:noFill/>
              <a:ln>
                <a:noFill/>
              </a:ln>
            </p:spPr>
          </p:pic>
          <p:sp>
            <p:nvSpPr>
              <p:cNvPr id="389" name="Google Shape;389;p37"/>
              <p:cNvSpPr txBox="1"/>
              <p:nvPr/>
            </p:nvSpPr>
            <p:spPr>
              <a:xfrm>
                <a:off x="10499525" y="3330175"/>
                <a:ext cx="1527000" cy="530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Celebrity and mega influencers</a:t>
                </a:r>
                <a:endParaRPr b="0" i="0" sz="1400" u="none" cap="none" strike="noStrike">
                  <a:solidFill>
                    <a:srgbClr val="000000"/>
                  </a:solidFill>
                  <a:latin typeface="Arial"/>
                  <a:ea typeface="Arial"/>
                  <a:cs typeface="Arial"/>
                  <a:sym typeface="Arial"/>
                </a:endParaRPr>
              </a:p>
            </p:txBody>
          </p:sp>
        </p:grpSp>
        <p:grpSp>
          <p:nvGrpSpPr>
            <p:cNvPr id="390" name="Google Shape;390;p37"/>
            <p:cNvGrpSpPr/>
            <p:nvPr/>
          </p:nvGrpSpPr>
          <p:grpSpPr>
            <a:xfrm>
              <a:off x="12115983" y="2087748"/>
              <a:ext cx="1527000" cy="1773127"/>
              <a:chOff x="12217583" y="2087748"/>
              <a:chExt cx="1527000" cy="1773127"/>
            </a:xfrm>
          </p:grpSpPr>
          <p:grpSp>
            <p:nvGrpSpPr>
              <p:cNvPr id="391" name="Google Shape;391;p37"/>
              <p:cNvGrpSpPr/>
              <p:nvPr/>
            </p:nvGrpSpPr>
            <p:grpSpPr>
              <a:xfrm>
                <a:off x="12288554" y="2087748"/>
                <a:ext cx="1384920" cy="1384920"/>
                <a:chOff x="5097368" y="3635935"/>
                <a:chExt cx="2163600" cy="2163600"/>
              </a:xfrm>
            </p:grpSpPr>
            <p:sp>
              <p:nvSpPr>
                <p:cNvPr id="392" name="Google Shape;392;p37"/>
                <p:cNvSpPr/>
                <p:nvPr/>
              </p:nvSpPr>
              <p:spPr>
                <a:xfrm flipH="1" rot="5872225">
                  <a:off x="5406818" y="3957395"/>
                  <a:ext cx="1544549" cy="1544549"/>
                </a:xfrm>
                <a:prstGeom prst="blockArc">
                  <a:avLst>
                    <a:gd fmla="val 19501078" name="adj1"/>
                    <a:gd fmla="val 7224510" name="adj2"/>
                    <a:gd fmla="val 3692" name="adj3"/>
                  </a:avLst>
                </a:prstGeom>
                <a:solidFill>
                  <a:srgbClr val="B7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p37"/>
                <p:cNvSpPr/>
                <p:nvPr/>
              </p:nvSpPr>
              <p:spPr>
                <a:xfrm flipH="1" rot="-2227285">
                  <a:off x="5406931" y="3945498"/>
                  <a:ext cx="1544475" cy="1544475"/>
                </a:xfrm>
                <a:prstGeom prst="blockArc">
                  <a:avLst>
                    <a:gd fmla="val 3776185" name="adj1"/>
                    <a:gd fmla="val 7224510" name="adj2"/>
                    <a:gd fmla="val 3692" name="adj3"/>
                  </a:avLst>
                </a:prstGeom>
                <a:solidFill>
                  <a:srgbClr val="B7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394" name="Google Shape;394;p37"/>
              <p:cNvPicPr preferRelativeResize="0"/>
              <p:nvPr/>
            </p:nvPicPr>
            <p:blipFill rotWithShape="1">
              <a:blip r:embed="rId7">
                <a:alphaModFix/>
              </a:blip>
              <a:srcRect b="-22829" l="-10238" r="-12672" t="-25802"/>
              <a:stretch/>
            </p:blipFill>
            <p:spPr>
              <a:xfrm>
                <a:off x="12534558" y="2445350"/>
                <a:ext cx="893051" cy="690692"/>
              </a:xfrm>
              <a:prstGeom prst="rect">
                <a:avLst/>
              </a:prstGeom>
              <a:noFill/>
              <a:ln>
                <a:noFill/>
              </a:ln>
            </p:spPr>
          </p:pic>
          <p:sp>
            <p:nvSpPr>
              <p:cNvPr id="395" name="Google Shape;395;p37"/>
              <p:cNvSpPr txBox="1"/>
              <p:nvPr/>
            </p:nvSpPr>
            <p:spPr>
              <a:xfrm>
                <a:off x="12217583" y="3330175"/>
                <a:ext cx="1527000" cy="530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Macro </a:t>
                </a:r>
                <a:br>
                  <a:rPr b="0" i="0" lang="en" sz="1200" u="none" cap="none" strike="noStrike">
                    <a:solidFill>
                      <a:srgbClr val="2D3E50"/>
                    </a:solidFill>
                    <a:latin typeface="Avenir"/>
                    <a:ea typeface="Avenir"/>
                    <a:cs typeface="Avenir"/>
                    <a:sym typeface="Avenir"/>
                  </a:rPr>
                </a:br>
                <a:r>
                  <a:rPr b="0" i="0" lang="en" sz="1200" u="none" cap="none" strike="noStrike">
                    <a:solidFill>
                      <a:srgbClr val="2D3E50"/>
                    </a:solidFill>
                    <a:latin typeface="Avenir"/>
                    <a:ea typeface="Avenir"/>
                    <a:cs typeface="Avenir"/>
                    <a:sym typeface="Avenir"/>
                  </a:rPr>
                  <a:t>influencers</a:t>
                </a:r>
                <a:endParaRPr b="0" i="0" sz="1400" u="none" cap="none" strike="noStrike">
                  <a:solidFill>
                    <a:srgbClr val="000000"/>
                  </a:solidFill>
                  <a:latin typeface="Arial"/>
                  <a:ea typeface="Arial"/>
                  <a:cs typeface="Arial"/>
                  <a:sym typeface="Arial"/>
                </a:endParaRPr>
              </a:p>
            </p:txBody>
          </p:sp>
        </p:grpSp>
        <p:grpSp>
          <p:nvGrpSpPr>
            <p:cNvPr id="396" name="Google Shape;396;p37"/>
            <p:cNvGrpSpPr/>
            <p:nvPr/>
          </p:nvGrpSpPr>
          <p:grpSpPr>
            <a:xfrm>
              <a:off x="13732442" y="2087766"/>
              <a:ext cx="1527000" cy="1773109"/>
              <a:chOff x="13935642" y="2087766"/>
              <a:chExt cx="1527000" cy="1773109"/>
            </a:xfrm>
          </p:grpSpPr>
          <p:grpSp>
            <p:nvGrpSpPr>
              <p:cNvPr id="397" name="Google Shape;397;p37"/>
              <p:cNvGrpSpPr/>
              <p:nvPr/>
            </p:nvGrpSpPr>
            <p:grpSpPr>
              <a:xfrm>
                <a:off x="14006614" y="2087766"/>
                <a:ext cx="1384920" cy="1384920"/>
                <a:chOff x="5097368" y="1939608"/>
                <a:chExt cx="2163600" cy="2163600"/>
              </a:xfrm>
            </p:grpSpPr>
            <p:sp>
              <p:nvSpPr>
                <p:cNvPr id="398" name="Google Shape;398;p37"/>
                <p:cNvSpPr/>
                <p:nvPr/>
              </p:nvSpPr>
              <p:spPr>
                <a:xfrm flipH="1" rot="5872225">
                  <a:off x="5406818" y="2261068"/>
                  <a:ext cx="1544549" cy="1544549"/>
                </a:xfrm>
                <a:prstGeom prst="blockArc">
                  <a:avLst>
                    <a:gd fmla="val 19501078" name="adj1"/>
                    <a:gd fmla="val 7224510" name="adj2"/>
                    <a:gd fmla="val 3692" name="adj3"/>
                  </a:avLst>
                </a:prstGeom>
                <a:solidFill>
                  <a:srgbClr val="B7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p37"/>
                <p:cNvSpPr/>
                <p:nvPr/>
              </p:nvSpPr>
              <p:spPr>
                <a:xfrm flipH="1" rot="-2227285">
                  <a:off x="5406931" y="2249171"/>
                  <a:ext cx="1544475" cy="1544475"/>
                </a:xfrm>
                <a:prstGeom prst="blockArc">
                  <a:avLst>
                    <a:gd fmla="val 3776185" name="adj1"/>
                    <a:gd fmla="val 7224510" name="adj2"/>
                    <a:gd fmla="val 3692" name="adj3"/>
                  </a:avLst>
                </a:prstGeom>
                <a:solidFill>
                  <a:srgbClr val="B7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400" name="Google Shape;400;p37"/>
              <p:cNvPicPr preferRelativeResize="0"/>
              <p:nvPr/>
            </p:nvPicPr>
            <p:blipFill rotWithShape="1">
              <a:blip r:embed="rId8">
                <a:alphaModFix/>
              </a:blip>
              <a:srcRect b="0" l="-10240" r="-8692" t="-12195"/>
              <a:stretch/>
            </p:blipFill>
            <p:spPr>
              <a:xfrm>
                <a:off x="14267027" y="2508575"/>
                <a:ext cx="864230" cy="521316"/>
              </a:xfrm>
              <a:prstGeom prst="rect">
                <a:avLst/>
              </a:prstGeom>
              <a:noFill/>
              <a:ln>
                <a:noFill/>
              </a:ln>
            </p:spPr>
          </p:pic>
          <p:sp>
            <p:nvSpPr>
              <p:cNvPr id="401" name="Google Shape;401;p37"/>
              <p:cNvSpPr txBox="1"/>
              <p:nvPr/>
            </p:nvSpPr>
            <p:spPr>
              <a:xfrm>
                <a:off x="13935642" y="3330175"/>
                <a:ext cx="1527000" cy="530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Micro </a:t>
                </a:r>
                <a:br>
                  <a:rPr b="0" i="0" lang="en" sz="1200" u="none" cap="none" strike="noStrike">
                    <a:solidFill>
                      <a:srgbClr val="2D3E50"/>
                    </a:solidFill>
                    <a:latin typeface="Avenir"/>
                    <a:ea typeface="Avenir"/>
                    <a:cs typeface="Avenir"/>
                    <a:sym typeface="Avenir"/>
                  </a:rPr>
                </a:br>
                <a:r>
                  <a:rPr b="0" i="0" lang="en" sz="1200" u="none" cap="none" strike="noStrike">
                    <a:solidFill>
                      <a:srgbClr val="2D3E50"/>
                    </a:solidFill>
                    <a:latin typeface="Avenir"/>
                    <a:ea typeface="Avenir"/>
                    <a:cs typeface="Avenir"/>
                    <a:sym typeface="Avenir"/>
                  </a:rPr>
                  <a:t>influencers</a:t>
                </a:r>
                <a:endParaRPr b="0" i="0" sz="1400" u="none" cap="none" strike="noStrike">
                  <a:solidFill>
                    <a:srgbClr val="000000"/>
                  </a:solidFill>
                  <a:latin typeface="Arial"/>
                  <a:ea typeface="Arial"/>
                  <a:cs typeface="Arial"/>
                  <a:sym typeface="Arial"/>
                </a:endParaRPr>
              </a:p>
            </p:txBody>
          </p:sp>
        </p:grpSp>
        <p:grpSp>
          <p:nvGrpSpPr>
            <p:cNvPr id="402" name="Google Shape;402;p37"/>
            <p:cNvGrpSpPr/>
            <p:nvPr/>
          </p:nvGrpSpPr>
          <p:grpSpPr>
            <a:xfrm>
              <a:off x="15348900" y="2087788"/>
              <a:ext cx="1527600" cy="1773087"/>
              <a:chOff x="15653700" y="2087788"/>
              <a:chExt cx="1527600" cy="1773087"/>
            </a:xfrm>
          </p:grpSpPr>
          <p:pic>
            <p:nvPicPr>
              <p:cNvPr id="403" name="Google Shape;403;p37"/>
              <p:cNvPicPr preferRelativeResize="0"/>
              <p:nvPr/>
            </p:nvPicPr>
            <p:blipFill rotWithShape="1">
              <a:blip r:embed="rId9">
                <a:alphaModFix/>
              </a:blip>
              <a:srcRect b="0" l="18009" r="18015" t="0"/>
              <a:stretch/>
            </p:blipFill>
            <p:spPr>
              <a:xfrm>
                <a:off x="16174191" y="2565203"/>
                <a:ext cx="464886" cy="464671"/>
              </a:xfrm>
              <a:prstGeom prst="rect">
                <a:avLst/>
              </a:prstGeom>
              <a:noFill/>
              <a:ln>
                <a:noFill/>
              </a:ln>
            </p:spPr>
          </p:pic>
          <p:grpSp>
            <p:nvGrpSpPr>
              <p:cNvPr id="404" name="Google Shape;404;p37"/>
              <p:cNvGrpSpPr/>
              <p:nvPr/>
            </p:nvGrpSpPr>
            <p:grpSpPr>
              <a:xfrm>
                <a:off x="15725027" y="2087788"/>
                <a:ext cx="1384944" cy="1384944"/>
                <a:chOff x="5097368" y="310758"/>
                <a:chExt cx="2163600" cy="2163600"/>
              </a:xfrm>
            </p:grpSpPr>
            <p:sp>
              <p:nvSpPr>
                <p:cNvPr id="405" name="Google Shape;405;p37"/>
                <p:cNvSpPr/>
                <p:nvPr/>
              </p:nvSpPr>
              <p:spPr>
                <a:xfrm flipH="1" rot="5872225">
                  <a:off x="5406818" y="632218"/>
                  <a:ext cx="1544549" cy="1544549"/>
                </a:xfrm>
                <a:prstGeom prst="blockArc">
                  <a:avLst>
                    <a:gd fmla="val 19501078" name="adj1"/>
                    <a:gd fmla="val 7224510" name="adj2"/>
                    <a:gd fmla="val 3692" name="adj3"/>
                  </a:avLst>
                </a:prstGeom>
                <a:solidFill>
                  <a:srgbClr val="B7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37"/>
                <p:cNvSpPr/>
                <p:nvPr/>
              </p:nvSpPr>
              <p:spPr>
                <a:xfrm flipH="1" rot="-2227285">
                  <a:off x="5406931" y="620321"/>
                  <a:ext cx="1544475" cy="1544475"/>
                </a:xfrm>
                <a:prstGeom prst="blockArc">
                  <a:avLst>
                    <a:gd fmla="val 3776185" name="adj1"/>
                    <a:gd fmla="val 7224510" name="adj2"/>
                    <a:gd fmla="val 3692" name="adj3"/>
                  </a:avLst>
                </a:prstGeom>
                <a:solidFill>
                  <a:srgbClr val="B7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07" name="Google Shape;407;p37"/>
              <p:cNvSpPr txBox="1"/>
              <p:nvPr/>
            </p:nvSpPr>
            <p:spPr>
              <a:xfrm>
                <a:off x="15653700" y="3330175"/>
                <a:ext cx="1527600" cy="530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Nano influencers or brand ambassadors</a:t>
                </a:r>
                <a:endParaRPr b="0" i="0" sz="1400" u="none" cap="none" strike="noStrike">
                  <a:solidFill>
                    <a:srgbClr val="000000"/>
                  </a:solidFill>
                  <a:latin typeface="Arial"/>
                  <a:ea typeface="Arial"/>
                  <a:cs typeface="Arial"/>
                  <a:sym typeface="Arial"/>
                </a:endParaRPr>
              </a:p>
            </p:txBody>
          </p:sp>
        </p:grpSp>
      </p:grpSp>
      <p:pic>
        <p:nvPicPr>
          <p:cNvPr id="408" name="Google Shape;408;p37">
            <a:hlinkClick r:id="rId10"/>
          </p:cNvPr>
          <p:cNvPicPr preferRelativeResize="0"/>
          <p:nvPr/>
        </p:nvPicPr>
        <p:blipFill rotWithShape="1">
          <a:blip r:embed="rId11">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20"/>
          <p:cNvSpPr/>
          <p:nvPr/>
        </p:nvSpPr>
        <p:spPr>
          <a:xfrm>
            <a:off x="1913375" y="0"/>
            <a:ext cx="81450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7" name="Google Shape;77;p20"/>
          <p:cNvPicPr preferRelativeResize="0"/>
          <p:nvPr/>
        </p:nvPicPr>
        <p:blipFill rotWithShape="1">
          <a:blip r:embed="rId3">
            <a:alphaModFix amt="58000"/>
          </a:blip>
          <a:srcRect b="0" l="27867" r="2268" t="0"/>
          <a:stretch/>
        </p:blipFill>
        <p:spPr>
          <a:xfrm rot="10800000">
            <a:off x="1913375" y="0"/>
            <a:ext cx="8145029" cy="7772400"/>
          </a:xfrm>
          <a:prstGeom prst="rect">
            <a:avLst/>
          </a:prstGeom>
          <a:noFill/>
          <a:ln>
            <a:noFill/>
          </a:ln>
        </p:spPr>
      </p:pic>
      <p:cxnSp>
        <p:nvCxnSpPr>
          <p:cNvPr id="78" name="Google Shape;78;p20"/>
          <p:cNvCxnSpPr/>
          <p:nvPr/>
        </p:nvCxnSpPr>
        <p:spPr>
          <a:xfrm>
            <a:off x="971400" y="7341825"/>
            <a:ext cx="0" cy="941400"/>
          </a:xfrm>
          <a:prstGeom prst="straightConnector1">
            <a:avLst/>
          </a:prstGeom>
          <a:noFill/>
          <a:ln cap="flat" cmpd="sng" w="19050">
            <a:solidFill>
              <a:srgbClr val="D9D9D9"/>
            </a:solidFill>
            <a:prstDash val="solid"/>
            <a:round/>
            <a:headEnd len="sm" w="sm" type="none"/>
            <a:tailEnd len="sm" w="sm" type="none"/>
          </a:ln>
        </p:spPr>
      </p:cxnSp>
      <p:sp>
        <p:nvSpPr>
          <p:cNvPr id="79" name="Google Shape;79;p20"/>
          <p:cNvSpPr txBox="1"/>
          <p:nvPr/>
        </p:nvSpPr>
        <p:spPr>
          <a:xfrm rot="-5400000">
            <a:off x="-1913816" y="3812203"/>
            <a:ext cx="5794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2600" u="none" cap="none" strike="noStrike">
                <a:solidFill>
                  <a:srgbClr val="2D3E50"/>
                </a:solidFill>
                <a:latin typeface="Proxima Nova"/>
                <a:ea typeface="Proxima Nova"/>
                <a:cs typeface="Proxima Nova"/>
                <a:sym typeface="Proxima Nova"/>
              </a:rPr>
              <a:t>Contents</a:t>
            </a:r>
            <a:endParaRPr b="1" i="0" sz="2600" u="none" cap="none" strike="noStrike">
              <a:solidFill>
                <a:srgbClr val="2D3E50"/>
              </a:solidFill>
              <a:latin typeface="Proxima Nova"/>
              <a:ea typeface="Proxima Nova"/>
              <a:cs typeface="Proxima Nova"/>
              <a:sym typeface="Proxima Nova"/>
            </a:endParaRPr>
          </a:p>
        </p:txBody>
      </p:sp>
      <p:sp>
        <p:nvSpPr>
          <p:cNvPr id="80" name="Google Shape;80;p20"/>
          <p:cNvSpPr txBox="1"/>
          <p:nvPr/>
        </p:nvSpPr>
        <p:spPr>
          <a:xfrm>
            <a:off x="3197646" y="669400"/>
            <a:ext cx="60603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Influencer marketing isn’t what it used to be</a:t>
            </a:r>
            <a:endParaRPr b="0" i="0" sz="1800" u="none" cap="none" strike="noStrike">
              <a:solidFill>
                <a:srgbClr val="FFFFFF"/>
              </a:solidFill>
              <a:latin typeface="Avenir"/>
              <a:ea typeface="Avenir"/>
              <a:cs typeface="Avenir"/>
              <a:sym typeface="Avenir"/>
            </a:endParaRPr>
          </a:p>
        </p:txBody>
      </p:sp>
      <p:sp>
        <p:nvSpPr>
          <p:cNvPr id="81" name="Google Shape;81;p20"/>
          <p:cNvSpPr txBox="1"/>
          <p:nvPr/>
        </p:nvSpPr>
        <p:spPr>
          <a:xfrm>
            <a:off x="3197646" y="1581419"/>
            <a:ext cx="60603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The 6 most common mistakes</a:t>
            </a:r>
            <a:endParaRPr b="0" i="0" sz="1800" u="none" cap="none" strike="noStrike">
              <a:solidFill>
                <a:srgbClr val="FFFFFF"/>
              </a:solidFill>
              <a:latin typeface="Avenir"/>
              <a:ea typeface="Avenir"/>
              <a:cs typeface="Avenir"/>
              <a:sym typeface="Avenir"/>
            </a:endParaRPr>
          </a:p>
        </p:txBody>
      </p:sp>
      <p:sp>
        <p:nvSpPr>
          <p:cNvPr id="82" name="Google Shape;82;p20"/>
          <p:cNvSpPr txBox="1"/>
          <p:nvPr/>
        </p:nvSpPr>
        <p:spPr>
          <a:xfrm>
            <a:off x="3197646" y="2493438"/>
            <a:ext cx="60603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0" i="0" lang="en" sz="1800" u="none" cap="none" strike="noStrike">
                <a:solidFill>
                  <a:schemeClr val="lt1"/>
                </a:solidFill>
                <a:latin typeface="Avenir"/>
                <a:ea typeface="Avenir"/>
                <a:cs typeface="Avenir"/>
                <a:sym typeface="Avenir"/>
              </a:rPr>
              <a:t>Key takeaways</a:t>
            </a:r>
            <a:endParaRPr b="0" i="0" sz="1800" u="none" cap="none" strike="noStrike">
              <a:solidFill>
                <a:srgbClr val="FFFFFF"/>
              </a:solidFill>
              <a:latin typeface="Avenir"/>
              <a:ea typeface="Avenir"/>
              <a:cs typeface="Avenir"/>
              <a:sym typeface="Avenir"/>
            </a:endParaRPr>
          </a:p>
        </p:txBody>
      </p:sp>
      <p:sp>
        <p:nvSpPr>
          <p:cNvPr id="83" name="Google Shape;83;p20"/>
          <p:cNvSpPr txBox="1"/>
          <p:nvPr/>
        </p:nvSpPr>
        <p:spPr>
          <a:xfrm>
            <a:off x="3197646" y="3405458"/>
            <a:ext cx="60603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800" u="none" cap="none" strike="noStrike">
                <a:solidFill>
                  <a:srgbClr val="FFFFFF"/>
                </a:solidFill>
                <a:latin typeface="Avenir"/>
                <a:ea typeface="Avenir"/>
                <a:cs typeface="Avenir"/>
                <a:sym typeface="Avenir"/>
              </a:rPr>
              <a:t>Making your influencer program epic</a:t>
            </a:r>
            <a:endParaRPr b="0" i="0" sz="1800" u="none" cap="none" strike="noStrike">
              <a:solidFill>
                <a:srgbClr val="FFFFFF"/>
              </a:solidFill>
              <a:latin typeface="Avenir"/>
              <a:ea typeface="Avenir"/>
              <a:cs typeface="Avenir"/>
              <a:sym typeface="Avenir"/>
            </a:endParaRPr>
          </a:p>
        </p:txBody>
      </p:sp>
      <p:sp>
        <p:nvSpPr>
          <p:cNvPr id="84" name="Google Shape;84;p20"/>
          <p:cNvSpPr txBox="1"/>
          <p:nvPr/>
        </p:nvSpPr>
        <p:spPr>
          <a:xfrm>
            <a:off x="2186470" y="911095"/>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1</a:t>
            </a:r>
            <a:endParaRPr b="1" i="0" sz="3000" u="none" cap="none" strike="noStrike">
              <a:solidFill>
                <a:srgbClr val="FFFFFF"/>
              </a:solidFill>
              <a:latin typeface="Proxima Nova"/>
              <a:ea typeface="Proxima Nova"/>
              <a:cs typeface="Proxima Nova"/>
              <a:sym typeface="Proxima Nova"/>
            </a:endParaRPr>
          </a:p>
        </p:txBody>
      </p:sp>
      <p:sp>
        <p:nvSpPr>
          <p:cNvPr id="85" name="Google Shape;85;p20"/>
          <p:cNvSpPr txBox="1"/>
          <p:nvPr/>
        </p:nvSpPr>
        <p:spPr>
          <a:xfrm>
            <a:off x="2186470" y="1823141"/>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2</a:t>
            </a:r>
            <a:endParaRPr b="1" i="0" sz="3000" u="none" cap="none" strike="noStrike">
              <a:solidFill>
                <a:srgbClr val="FFFFFF"/>
              </a:solidFill>
              <a:latin typeface="Proxima Nova"/>
              <a:ea typeface="Proxima Nova"/>
              <a:cs typeface="Proxima Nova"/>
              <a:sym typeface="Proxima Nova"/>
            </a:endParaRPr>
          </a:p>
        </p:txBody>
      </p:sp>
      <p:sp>
        <p:nvSpPr>
          <p:cNvPr id="86" name="Google Shape;86;p20"/>
          <p:cNvSpPr txBox="1"/>
          <p:nvPr/>
        </p:nvSpPr>
        <p:spPr>
          <a:xfrm>
            <a:off x="2186470" y="2735162"/>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3</a:t>
            </a:r>
            <a:endParaRPr b="1" i="0" sz="3000" u="none" cap="none" strike="noStrike">
              <a:solidFill>
                <a:srgbClr val="FFFFFF"/>
              </a:solidFill>
              <a:latin typeface="Proxima Nova"/>
              <a:ea typeface="Proxima Nova"/>
              <a:cs typeface="Proxima Nova"/>
              <a:sym typeface="Proxima Nova"/>
            </a:endParaRPr>
          </a:p>
        </p:txBody>
      </p:sp>
      <p:sp>
        <p:nvSpPr>
          <p:cNvPr id="87" name="Google Shape;87;p20"/>
          <p:cNvSpPr txBox="1"/>
          <p:nvPr/>
        </p:nvSpPr>
        <p:spPr>
          <a:xfrm>
            <a:off x="2186470" y="3647183"/>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4</a:t>
            </a:r>
            <a:endParaRPr b="1" i="0" sz="3000" u="none" cap="none" strike="noStrike">
              <a:solidFill>
                <a:srgbClr val="FFFFFF"/>
              </a:solidFill>
              <a:latin typeface="Proxima Nova"/>
              <a:ea typeface="Proxima Nova"/>
              <a:cs typeface="Proxima Nova"/>
              <a:sym typeface="Proxima Nova"/>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38"/>
          <p:cNvSpPr txBox="1"/>
          <p:nvPr/>
        </p:nvSpPr>
        <p:spPr>
          <a:xfrm>
            <a:off x="7249725" y="426235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Only 23%</a:t>
            </a:r>
            <a:r>
              <a:rPr b="0" baseline="30000" i="0" lang="en" sz="1200" u="none" cap="none" strike="noStrike">
                <a:solidFill>
                  <a:srgbClr val="FFFFFF"/>
                </a:solidFill>
                <a:latin typeface="Avenir"/>
                <a:ea typeface="Avenir"/>
                <a:cs typeface="Avenir"/>
                <a:sym typeface="Avenir"/>
              </a:rPr>
              <a:t>3</a:t>
            </a:r>
            <a:r>
              <a:rPr b="0" i="0" lang="en" sz="1200" u="none" cap="none" strike="noStrike">
                <a:solidFill>
                  <a:srgbClr val="FFFFFF"/>
                </a:solidFill>
                <a:latin typeface="Avenir"/>
                <a:ea typeface="Avenir"/>
                <a:cs typeface="Avenir"/>
                <a:sym typeface="Avenir"/>
              </a:rPr>
              <a:t> believe content from celebrities and influencers is influential</a:t>
            </a:r>
            <a:endParaRPr b="0" baseline="30000" i="0" sz="1200" u="none" cap="none" strike="noStrike">
              <a:solidFill>
                <a:srgbClr val="FFFFFF"/>
              </a:solidFill>
              <a:latin typeface="Avenir"/>
              <a:ea typeface="Avenir"/>
              <a:cs typeface="Avenir"/>
              <a:sym typeface="Avenir"/>
            </a:endParaRPr>
          </a:p>
        </p:txBody>
      </p:sp>
      <p:sp>
        <p:nvSpPr>
          <p:cNvPr id="414" name="Google Shape;414;p38"/>
          <p:cNvSpPr txBox="1"/>
          <p:nvPr/>
        </p:nvSpPr>
        <p:spPr>
          <a:xfrm>
            <a:off x="7249725" y="592787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60%</a:t>
            </a:r>
            <a:r>
              <a:rPr b="0" baseline="30000" i="0" lang="en" sz="1200" u="none" cap="none" strike="noStrike">
                <a:solidFill>
                  <a:srgbClr val="FFFFFF"/>
                </a:solidFill>
                <a:latin typeface="Avenir"/>
                <a:ea typeface="Avenir"/>
                <a:cs typeface="Avenir"/>
                <a:sym typeface="Avenir"/>
              </a:rPr>
              <a:t>3  </a:t>
            </a:r>
            <a:r>
              <a:rPr b="0" i="0" lang="en" sz="1200" u="none" cap="none" strike="noStrike">
                <a:solidFill>
                  <a:srgbClr val="FFFFFF"/>
                </a:solidFill>
                <a:latin typeface="Avenir"/>
                <a:ea typeface="Avenir"/>
                <a:cs typeface="Avenir"/>
                <a:sym typeface="Avenir"/>
              </a:rPr>
              <a:t>are much more likely to trust their close friends and family </a:t>
            </a:r>
            <a:endParaRPr b="0" baseline="30000" i="0" sz="1200" u="none" cap="none" strike="noStrike">
              <a:solidFill>
                <a:srgbClr val="FFFFFF"/>
              </a:solidFill>
              <a:latin typeface="Avenir"/>
              <a:ea typeface="Avenir"/>
              <a:cs typeface="Avenir"/>
              <a:sym typeface="Avenir"/>
            </a:endParaRPr>
          </a:p>
        </p:txBody>
      </p:sp>
      <p:sp>
        <p:nvSpPr>
          <p:cNvPr id="415" name="Google Shape;415;p38"/>
          <p:cNvSpPr txBox="1"/>
          <p:nvPr/>
        </p:nvSpPr>
        <p:spPr>
          <a:xfrm>
            <a:off x="548640" y="1071996"/>
            <a:ext cx="8735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Mistake 4: Keeping your influencers in a box </a:t>
            </a:r>
            <a:endParaRPr b="1" i="0" sz="2000" u="none" cap="none" strike="noStrike">
              <a:solidFill>
                <a:srgbClr val="2D3E50"/>
              </a:solidFill>
              <a:latin typeface="Proxima Nova"/>
              <a:ea typeface="Proxima Nova"/>
              <a:cs typeface="Proxima Nova"/>
              <a:sym typeface="Proxima Nova"/>
            </a:endParaRPr>
          </a:p>
          <a:p>
            <a:pPr indent="0" lvl="0" marL="0" marR="338328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One of the biggest mistakes that holds many brands back is boxing influencer marketing into a pre-existing traditional channel definition.</a:t>
            </a:r>
            <a:endParaRPr b="0" i="0" sz="1400" u="none" cap="none" strike="noStrike">
              <a:solidFill>
                <a:srgbClr val="E40046"/>
              </a:solidFill>
              <a:latin typeface="Proxima Nova Semibold"/>
              <a:ea typeface="Proxima Nova Semibold"/>
              <a:cs typeface="Proxima Nova Semibold"/>
              <a:sym typeface="Proxima Nova Semibold"/>
            </a:endParaRPr>
          </a:p>
          <a:p>
            <a:pPr indent="0" lvl="0" marL="0" marR="3383280" rtl="0" algn="l">
              <a:lnSpc>
                <a:spcPct val="130000"/>
              </a:lnSpc>
              <a:spcBef>
                <a:spcPts val="12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Here’s a few examples of siloed approaches:</a:t>
            </a:r>
            <a:endParaRPr b="0" i="0" sz="1300" u="none" cap="none" strike="noStrike">
              <a:solidFill>
                <a:srgbClr val="2D3E50"/>
              </a:solidFill>
              <a:latin typeface="Avenir"/>
              <a:ea typeface="Avenir"/>
              <a:cs typeface="Avenir"/>
              <a:sym typeface="Avenir"/>
            </a:endParaRPr>
          </a:p>
          <a:p>
            <a:pPr indent="-311150" lvl="0" marL="457200" marR="3383280" rtl="0" algn="l">
              <a:lnSpc>
                <a:spcPct val="130000"/>
              </a:lnSpc>
              <a:spcBef>
                <a:spcPts val="1200"/>
              </a:spcBef>
              <a:spcAft>
                <a:spcPts val="0"/>
              </a:spcAft>
              <a:buClr>
                <a:srgbClr val="E40046"/>
              </a:buClr>
              <a:buSzPts val="1300"/>
              <a:buFont typeface="Avenir"/>
              <a:buChar char="●"/>
            </a:pPr>
            <a:r>
              <a:rPr b="1" i="0" lang="en" sz="1300" u="none" cap="none" strike="noStrike">
                <a:solidFill>
                  <a:srgbClr val="2D3E50"/>
                </a:solidFill>
                <a:latin typeface="Avenir"/>
                <a:ea typeface="Avenir"/>
                <a:cs typeface="Avenir"/>
                <a:sym typeface="Avenir"/>
              </a:rPr>
              <a:t>The social media standpoint: focusing on engagement and </a:t>
            </a:r>
            <a:br>
              <a:rPr b="1" i="0" lang="en" sz="1300" u="none" cap="none" strike="noStrike">
                <a:solidFill>
                  <a:srgbClr val="2D3E50"/>
                </a:solidFill>
                <a:latin typeface="Avenir"/>
                <a:ea typeface="Avenir"/>
                <a:cs typeface="Avenir"/>
                <a:sym typeface="Avenir"/>
              </a:rPr>
            </a:br>
            <a:r>
              <a:rPr b="1" i="0" lang="en" sz="1300" u="none" cap="none" strike="noStrike">
                <a:solidFill>
                  <a:srgbClr val="2D3E50"/>
                </a:solidFill>
                <a:latin typeface="Avenir"/>
                <a:ea typeface="Avenir"/>
                <a:cs typeface="Avenir"/>
                <a:sym typeface="Avenir"/>
              </a:rPr>
              <a:t>sentiment etc</a:t>
            </a:r>
            <a:endParaRPr b="1" i="0" sz="1300" u="none" cap="none" strike="noStrike">
              <a:solidFill>
                <a:srgbClr val="2D3E50"/>
              </a:solidFill>
              <a:latin typeface="Avenir"/>
              <a:ea typeface="Avenir"/>
              <a:cs typeface="Avenir"/>
              <a:sym typeface="Avenir"/>
            </a:endParaRPr>
          </a:p>
          <a:p>
            <a:pPr indent="-311150" lvl="0" marL="457200" marR="3383280" rtl="0" algn="l">
              <a:lnSpc>
                <a:spcPct val="130000"/>
              </a:lnSpc>
              <a:spcBef>
                <a:spcPts val="800"/>
              </a:spcBef>
              <a:spcAft>
                <a:spcPts val="0"/>
              </a:spcAft>
              <a:buClr>
                <a:srgbClr val="E40046"/>
              </a:buClr>
              <a:buSzPts val="1300"/>
              <a:buFont typeface="Avenir"/>
              <a:buChar char="●"/>
            </a:pPr>
            <a:r>
              <a:rPr b="1" i="0" lang="en" sz="1300" u="none" cap="none" strike="noStrike">
                <a:solidFill>
                  <a:srgbClr val="2D3E50"/>
                </a:solidFill>
                <a:latin typeface="Avenir"/>
                <a:ea typeface="Avenir"/>
                <a:cs typeface="Avenir"/>
                <a:sym typeface="Avenir"/>
              </a:rPr>
              <a:t>Performance channel: focusing on direct sale traffic tactics like </a:t>
            </a:r>
            <a:br>
              <a:rPr b="1" i="0" lang="en" sz="1300" u="none" cap="none" strike="noStrike">
                <a:solidFill>
                  <a:srgbClr val="2D3E50"/>
                </a:solidFill>
                <a:latin typeface="Avenir"/>
                <a:ea typeface="Avenir"/>
                <a:cs typeface="Avenir"/>
                <a:sym typeface="Avenir"/>
              </a:rPr>
            </a:br>
            <a:r>
              <a:rPr b="1" i="0" lang="en" sz="1300" u="none" cap="none" strike="noStrike">
                <a:solidFill>
                  <a:srgbClr val="2D3E50"/>
                </a:solidFill>
                <a:latin typeface="Avenir"/>
                <a:ea typeface="Avenir"/>
                <a:cs typeface="Avenir"/>
                <a:sym typeface="Avenir"/>
              </a:rPr>
              <a:t>coupons</a:t>
            </a:r>
            <a:endParaRPr b="1" i="0" sz="1300" u="none" cap="none" strike="noStrike">
              <a:solidFill>
                <a:srgbClr val="2D3E50"/>
              </a:solidFill>
              <a:latin typeface="Avenir"/>
              <a:ea typeface="Avenir"/>
              <a:cs typeface="Avenir"/>
              <a:sym typeface="Avenir"/>
            </a:endParaRPr>
          </a:p>
          <a:p>
            <a:pPr indent="0" lvl="0" marL="0" marR="3383280" rtl="0" algn="l">
              <a:lnSpc>
                <a:spcPct val="130000"/>
              </a:lnSpc>
              <a:spcBef>
                <a:spcPts val="12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The latter is exasperated by fear-based decisions from teams keen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hit their bottom line and jumping on the bandwagon after reading that “Influencer Marketing strategy X increased sales by Y%.” VP of Mediarails by impact.com Max Ciccotosto explains:</a:t>
            </a:r>
            <a:r>
              <a:rPr b="0" baseline="30000" i="0" lang="en" sz="1300" u="none" cap="none" strike="noStrike">
                <a:solidFill>
                  <a:srgbClr val="2D3E50"/>
                </a:solidFill>
                <a:latin typeface="Avenir"/>
                <a:ea typeface="Avenir"/>
                <a:cs typeface="Avenir"/>
                <a:sym typeface="Avenir"/>
              </a:rPr>
              <a:t>1 </a:t>
            </a:r>
            <a:r>
              <a:rPr b="0" i="0" lang="en" sz="1300" u="none" cap="none" strike="noStrike">
                <a:solidFill>
                  <a:srgbClr val="2D3E50"/>
                </a:solidFill>
                <a:latin typeface="Avenir"/>
                <a:ea typeface="Avenir"/>
                <a:cs typeface="Avenir"/>
                <a:sym typeface="Avenir"/>
              </a:rPr>
              <a:t>The PR angle: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focusing too much on metrics like views or reach.</a:t>
            </a:r>
            <a:endParaRPr b="1" i="0" sz="1300" u="none" cap="none" strike="noStrike">
              <a:solidFill>
                <a:srgbClr val="2D3E50"/>
              </a:solidFill>
              <a:latin typeface="Avenir"/>
              <a:ea typeface="Avenir"/>
              <a:cs typeface="Avenir"/>
              <a:sym typeface="Avenir"/>
            </a:endParaRPr>
          </a:p>
          <a:p>
            <a:pPr indent="0" lvl="0" marL="1097280" marR="3383280" rtl="0" algn="l">
              <a:lnSpc>
                <a:spcPct val="130000"/>
              </a:lnSpc>
              <a:spcBef>
                <a:spcPts val="1200"/>
              </a:spcBef>
              <a:spcAft>
                <a:spcPts val="0"/>
              </a:spcAft>
              <a:buClr>
                <a:srgbClr val="000000"/>
              </a:buClr>
              <a:buSzPts val="12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“This silo-based approach can have a negative impact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all round. Not only will you be unlikely to get a decent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ROI on influencer produced content, you will also miss </a:t>
            </a:r>
            <a:br>
              <a:rPr b="0" i="0" lang="en" sz="1200" u="none" cap="none" strike="noStrike">
                <a:solidFill>
                  <a:srgbClr val="2D3E50"/>
                </a:solidFill>
                <a:latin typeface="Proxima Nova Semibold"/>
                <a:ea typeface="Proxima Nova Semibold"/>
                <a:cs typeface="Proxima Nova Semibold"/>
                <a:sym typeface="Proxima Nova Semibold"/>
              </a:rPr>
            </a:br>
            <a:r>
              <a:rPr b="0" i="0" lang="en" sz="1200" u="none" cap="none" strike="noStrike">
                <a:solidFill>
                  <a:srgbClr val="2D3E50"/>
                </a:solidFill>
                <a:latin typeface="Proxima Nova Semibold"/>
                <a:ea typeface="Proxima Nova Semibold"/>
                <a:cs typeface="Proxima Nova Semibold"/>
                <a:sym typeface="Proxima Nova Semibold"/>
              </a:rPr>
              <a:t>out on the opportunity to create content that is usable across multiple channels.” </a:t>
            </a:r>
            <a:endParaRPr b="0" i="0" sz="14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1200"/>
              </a:spcBef>
              <a:spcAft>
                <a:spcPts val="0"/>
              </a:spcAft>
              <a:buClr>
                <a:srgbClr val="000000"/>
              </a:buClr>
              <a:buSzPts val="2000"/>
              <a:buFont typeface="Arial"/>
              <a:buNone/>
            </a:pPr>
            <a:r>
              <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1200"/>
              </a:spcBef>
              <a:spcAft>
                <a:spcPts val="1200"/>
              </a:spcAft>
              <a:buClr>
                <a:srgbClr val="000000"/>
              </a:buClr>
              <a:buSzPts val="1100"/>
              <a:buFont typeface="Arial"/>
              <a:buNone/>
            </a:pPr>
            <a:r>
              <a:t/>
            </a:r>
            <a:endParaRPr b="1" i="0" sz="2000" u="none" cap="none" strike="noStrike">
              <a:solidFill>
                <a:srgbClr val="2D3E50"/>
              </a:solidFill>
              <a:latin typeface="Proxima Nova"/>
              <a:ea typeface="Proxima Nova"/>
              <a:cs typeface="Proxima Nova"/>
              <a:sym typeface="Proxima Nova"/>
            </a:endParaRPr>
          </a:p>
        </p:txBody>
      </p:sp>
      <p:sp>
        <p:nvSpPr>
          <p:cNvPr id="416" name="Google Shape;416;p38"/>
          <p:cNvSpPr txBox="1"/>
          <p:nvPr/>
        </p:nvSpPr>
        <p:spPr>
          <a:xfrm>
            <a:off x="590479" y="7012626"/>
            <a:ext cx="4635900" cy="5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2D3E50"/>
                </a:solidFill>
                <a:latin typeface="Avenir"/>
                <a:ea typeface="Avenir"/>
                <a:cs typeface="Avenir"/>
                <a:sym typeface="Avenir"/>
              </a:rPr>
              <a:t>1 </a:t>
            </a:r>
            <a:r>
              <a:rPr b="0" i="0" lang="en" sz="700" u="none" cap="none" strike="noStrike">
                <a:solidFill>
                  <a:srgbClr val="0FA1E2"/>
                </a:solidFill>
                <a:latin typeface="Avenir"/>
                <a:ea typeface="Avenir"/>
                <a:cs typeface="Avenir"/>
                <a:sym typeface="Avenir"/>
              </a:rPr>
              <a:t>.</a:t>
            </a:r>
            <a:r>
              <a:rPr b="0" i="0" lang="en" sz="700" u="sng" cap="none" strike="noStrike">
                <a:solidFill>
                  <a:schemeClr val="hlink"/>
                </a:solidFill>
                <a:latin typeface="Avenir"/>
                <a:ea typeface="Avenir"/>
                <a:cs typeface="Avenir"/>
                <a:sym typeface="Avenir"/>
                <a:hlinkClick r:id="rId3"/>
              </a:rPr>
              <a:t>http://influencermarketingdays.com/blog/2016/10/interview-influencer-marketing-strategies/</a:t>
            </a:r>
            <a:endParaRPr b="0" i="0" sz="700" u="none" cap="none" strike="noStrike">
              <a:solidFill>
                <a:srgbClr val="0FA1E2"/>
              </a:solidFill>
              <a:latin typeface="Avenir"/>
              <a:ea typeface="Avenir"/>
              <a:cs typeface="Avenir"/>
              <a:sym typeface="Avenir"/>
            </a:endParaRPr>
          </a:p>
        </p:txBody>
      </p:sp>
      <p:pic>
        <p:nvPicPr>
          <p:cNvPr id="417" name="Google Shape;417;p38"/>
          <p:cNvPicPr preferRelativeResize="0"/>
          <p:nvPr/>
        </p:nvPicPr>
        <p:blipFill rotWithShape="1">
          <a:blip r:embed="rId4">
            <a:alphaModFix/>
          </a:blip>
          <a:srcRect b="12722" l="9862" r="2860" t="0"/>
          <a:stretch/>
        </p:blipFill>
        <p:spPr>
          <a:xfrm>
            <a:off x="676718" y="5682825"/>
            <a:ext cx="685800" cy="685800"/>
          </a:xfrm>
          <a:prstGeom prst="ellipse">
            <a:avLst/>
          </a:prstGeom>
          <a:noFill/>
          <a:ln>
            <a:noFill/>
          </a:ln>
        </p:spPr>
      </p:pic>
      <p:cxnSp>
        <p:nvCxnSpPr>
          <p:cNvPr id="418" name="Google Shape;418;p38"/>
          <p:cNvCxnSpPr/>
          <p:nvPr/>
        </p:nvCxnSpPr>
        <p:spPr>
          <a:xfrm>
            <a:off x="1551650" y="5682825"/>
            <a:ext cx="0" cy="1067700"/>
          </a:xfrm>
          <a:prstGeom prst="straightConnector1">
            <a:avLst/>
          </a:prstGeom>
          <a:noFill/>
          <a:ln cap="flat" cmpd="sng" w="28575">
            <a:solidFill>
              <a:srgbClr val="E40046"/>
            </a:solidFill>
            <a:prstDash val="solid"/>
            <a:round/>
            <a:headEnd len="sm" w="sm" type="none"/>
            <a:tailEnd len="sm" w="sm" type="none"/>
          </a:ln>
        </p:spPr>
      </p:cxnSp>
      <p:pic>
        <p:nvPicPr>
          <p:cNvPr id="419" name="Google Shape;419;p38"/>
          <p:cNvPicPr preferRelativeResize="0"/>
          <p:nvPr/>
        </p:nvPicPr>
        <p:blipFill rotWithShape="1">
          <a:blip r:embed="rId5">
            <a:alphaModFix/>
          </a:blip>
          <a:srcRect b="0" l="16639" r="16637" t="0"/>
          <a:stretch/>
        </p:blipFill>
        <p:spPr>
          <a:xfrm>
            <a:off x="6044200" y="2750403"/>
            <a:ext cx="4666500" cy="4666500"/>
          </a:xfrm>
          <a:prstGeom prst="ellipse">
            <a:avLst/>
          </a:prstGeom>
          <a:noFill/>
          <a:ln>
            <a:noFill/>
          </a:ln>
        </p:spPr>
      </p:pic>
      <p:pic>
        <p:nvPicPr>
          <p:cNvPr id="420" name="Google Shape;420;p38">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pic>
        <p:nvPicPr>
          <p:cNvPr id="425" name="Google Shape;425;p39"/>
          <p:cNvPicPr preferRelativeResize="0"/>
          <p:nvPr/>
        </p:nvPicPr>
        <p:blipFill rotWithShape="1">
          <a:blip r:embed="rId3">
            <a:alphaModFix amt="14000"/>
          </a:blip>
          <a:srcRect b="-20949" l="-40240" r="50538" t="-13512"/>
          <a:stretch/>
        </p:blipFill>
        <p:spPr>
          <a:xfrm>
            <a:off x="-6505525" y="-1188375"/>
            <a:ext cx="10637100" cy="10637100"/>
          </a:xfrm>
          <a:prstGeom prst="donut">
            <a:avLst>
              <a:gd fmla="val 19423" name="adj"/>
            </a:avLst>
          </a:prstGeom>
          <a:noFill/>
          <a:ln>
            <a:noFill/>
          </a:ln>
        </p:spPr>
      </p:pic>
      <p:pic>
        <p:nvPicPr>
          <p:cNvPr id="426" name="Google Shape;426;p39"/>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27" name="Google Shape;427;p3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4</a:t>
            </a:r>
            <a:endParaRPr b="1" i="0" sz="1400" u="none" cap="none" strike="noStrike">
              <a:solidFill>
                <a:srgbClr val="3C4043"/>
              </a:solidFill>
              <a:latin typeface="Proxima Nova"/>
              <a:ea typeface="Proxima Nova"/>
              <a:cs typeface="Proxima Nova"/>
              <a:sym typeface="Proxima Nova"/>
            </a:endParaRPr>
          </a:p>
        </p:txBody>
      </p:sp>
      <p:sp>
        <p:nvSpPr>
          <p:cNvPr id="428" name="Google Shape;428;p3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29" name="Google Shape;429;p39"/>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30" name="Google Shape;430;p39"/>
          <p:cNvSpPr txBox="1"/>
          <p:nvPr/>
        </p:nvSpPr>
        <p:spPr>
          <a:xfrm>
            <a:off x="2474125" y="1078992"/>
            <a:ext cx="6936300" cy="1741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solution: “Take a universal approach”</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1" i="0" lang="en" sz="1300" u="none" cap="none" strike="noStrike">
                <a:solidFill>
                  <a:srgbClr val="2D3E50"/>
                </a:solidFill>
                <a:latin typeface="Avenir"/>
                <a:ea typeface="Avenir"/>
                <a:cs typeface="Avenir"/>
                <a:sym typeface="Avenir"/>
              </a:rPr>
              <a:t>Using influencers too narrowly, like legacy affiliates, is a common mistake. All of the content produced by your influencers is additional content for you to use across multiple channels. It can be repurpose far beyond the promotion you’re paying them on a performance or revenue basis to do.</a:t>
            </a:r>
            <a:endParaRPr b="1"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A universal approach will help you increase ROI on spend</a:t>
            </a:r>
            <a:endParaRPr b="1"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Your influencers can also be part promoters, part creative agencies whereby everything they create is another tool to your creative armoury. Consider the bigger picture and encourage them to create content that isn’t just hyper focused on the campaign and hand and can be used more broadly. For example, you could use influencer content for:</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rgbClr val="000000"/>
              </a:buClr>
              <a:buSzPts val="1100"/>
              <a:buFont typeface="Arial"/>
              <a:buNone/>
            </a:pPr>
            <a:br>
              <a:rPr b="0" i="0" lang="en" sz="1300" u="none" cap="none" strike="noStrike">
                <a:solidFill>
                  <a:srgbClr val="2D3E50"/>
                </a:solidFill>
                <a:latin typeface="Avenir"/>
                <a:ea typeface="Avenir"/>
                <a:cs typeface="Avenir"/>
                <a:sym typeface="Avenir"/>
              </a:rPr>
            </a:b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Once to start to tap into the full lifetime value of influencer content, you will start get the best out of influencer marketing and unlock previously unseen opportunities. </a:t>
            </a:r>
            <a:endParaRPr b="0" i="0" sz="1300" u="none" cap="none" strike="noStrike">
              <a:solidFill>
                <a:srgbClr val="2D3E50"/>
              </a:solidFill>
              <a:latin typeface="Avenir"/>
              <a:ea typeface="Avenir"/>
              <a:cs typeface="Avenir"/>
              <a:sym typeface="Avenir"/>
            </a:endParaRPr>
          </a:p>
          <a:p>
            <a:pPr indent="0" lvl="0" marL="0" marR="0" rtl="0" algn="l">
              <a:lnSpc>
                <a:spcPct val="113000"/>
              </a:lnSpc>
              <a:spcBef>
                <a:spcPts val="20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13000"/>
              </a:lnSpc>
              <a:spcBef>
                <a:spcPts val="1200"/>
              </a:spcBef>
              <a:spcAft>
                <a:spcPts val="1200"/>
              </a:spcAft>
              <a:buClr>
                <a:srgbClr val="000000"/>
              </a:buClr>
              <a:buSzPts val="1100"/>
              <a:buFont typeface="Arial"/>
              <a:buNone/>
            </a:pPr>
            <a:r>
              <a:t/>
            </a:r>
            <a:endParaRPr b="0" i="0" sz="1300" u="none" cap="none" strike="noStrike">
              <a:solidFill>
                <a:srgbClr val="3C4043"/>
              </a:solidFill>
              <a:latin typeface="Avenir"/>
              <a:ea typeface="Avenir"/>
              <a:cs typeface="Avenir"/>
              <a:sym typeface="Avenir"/>
            </a:endParaRPr>
          </a:p>
        </p:txBody>
      </p:sp>
      <p:grpSp>
        <p:nvGrpSpPr>
          <p:cNvPr id="431" name="Google Shape;431;p39"/>
          <p:cNvGrpSpPr/>
          <p:nvPr/>
        </p:nvGrpSpPr>
        <p:grpSpPr>
          <a:xfrm>
            <a:off x="2597875" y="4797245"/>
            <a:ext cx="6437675" cy="1313916"/>
            <a:chOff x="2597875" y="3539684"/>
            <a:chExt cx="6437675" cy="3345000"/>
          </a:xfrm>
        </p:grpSpPr>
        <p:sp>
          <p:nvSpPr>
            <p:cNvPr id="432" name="Google Shape;432;p39"/>
            <p:cNvSpPr txBox="1"/>
            <p:nvPr/>
          </p:nvSpPr>
          <p:spPr>
            <a:xfrm>
              <a:off x="2597875" y="3539691"/>
              <a:ext cx="3000000" cy="26253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Advertisement creatives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Onsite testimonials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Demand generation assets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Blog content</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800"/>
                </a:spcAft>
                <a:buClr>
                  <a:srgbClr val="000000"/>
                </a:buClr>
                <a:buSzPts val="1400"/>
                <a:buFont typeface="Arial"/>
                <a:buNone/>
              </a:pPr>
              <a:r>
                <a:t/>
              </a:r>
              <a:endParaRPr b="0" i="0" sz="1400" u="none" cap="none" strike="noStrike">
                <a:solidFill>
                  <a:srgbClr val="2D3E50"/>
                </a:solidFill>
                <a:latin typeface="Arial"/>
                <a:ea typeface="Arial"/>
                <a:cs typeface="Arial"/>
                <a:sym typeface="Arial"/>
              </a:endParaRPr>
            </a:p>
          </p:txBody>
        </p:sp>
        <p:sp>
          <p:nvSpPr>
            <p:cNvPr id="433" name="Google Shape;433;p39"/>
            <p:cNvSpPr txBox="1"/>
            <p:nvPr/>
          </p:nvSpPr>
          <p:spPr>
            <a:xfrm>
              <a:off x="6035550" y="3539684"/>
              <a:ext cx="3000000" cy="33450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Press release imagery</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Event collateral</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Email marketing</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8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800"/>
                </a:spcAft>
                <a:buClr>
                  <a:srgbClr val="000000"/>
                </a:buClr>
                <a:buSzPts val="1400"/>
                <a:buFont typeface="Arial"/>
                <a:buNone/>
              </a:pPr>
              <a:r>
                <a:t/>
              </a:r>
              <a:endParaRPr b="0" i="0" sz="1400" u="none" cap="none" strike="noStrike">
                <a:solidFill>
                  <a:srgbClr val="2D3E50"/>
                </a:solidFill>
                <a:latin typeface="Arial"/>
                <a:ea typeface="Arial"/>
                <a:cs typeface="Arial"/>
                <a:sym typeface="Arial"/>
              </a:endParaRPr>
            </a:p>
          </p:txBody>
        </p:sp>
      </p:grpSp>
      <p:pic>
        <p:nvPicPr>
          <p:cNvPr id="434" name="Google Shape;434;p39">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40"/>
          <p:cNvSpPr txBox="1"/>
          <p:nvPr/>
        </p:nvSpPr>
        <p:spPr>
          <a:xfrm>
            <a:off x="546425" y="1084186"/>
            <a:ext cx="8735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Mistake 5: Your objectives don’t align with the bottom line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DF2F4D"/>
                </a:solidFill>
                <a:latin typeface="Proxima Nova Semibold"/>
                <a:ea typeface="Proxima Nova Semibold"/>
                <a:cs typeface="Proxima Nova Semibold"/>
                <a:sym typeface="Proxima Nova Semibold"/>
              </a:rPr>
              <a:t>Like any top-funnel marketing activity and brand awareness campaign, proving the value of influencer marketing has historically been difficult. </a:t>
            </a:r>
            <a:endParaRPr b="1" i="0" sz="1300" u="none" cap="none" strike="noStrike">
              <a:solidFill>
                <a:srgbClr val="DF2F4D"/>
              </a:solidFill>
              <a:latin typeface="Proxima Nova"/>
              <a:ea typeface="Proxima Nova"/>
              <a:cs typeface="Proxima Nova"/>
              <a:sym typeface="Proxima Nova"/>
            </a:endParaRPr>
          </a:p>
          <a:p>
            <a:pPr indent="0" lvl="0" marL="0" marR="4114800" rtl="0" algn="l">
              <a:lnSpc>
                <a:spcPct val="130000"/>
              </a:lnSpc>
              <a:spcBef>
                <a:spcPts val="2000"/>
              </a:spcBef>
              <a:spcAft>
                <a:spcPts val="20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However, as budgets for influencer marketing increase, so does the need for accountability. As it stands, less than a fifth (18%) of companies</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are able to integrate influencer marketing into their broader ROI calculations, even though they believe understanding performance is critical. Many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advertisers are still relying on “vanity metrics,” which don’t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really hold any meaning and includes metrics such as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number of followers, likes, and first-click. </a:t>
            </a:r>
            <a:endParaRPr b="1" i="0" sz="1300" u="none" cap="none" strike="noStrike">
              <a:solidFill>
                <a:srgbClr val="2D3E50"/>
              </a:solidFill>
              <a:latin typeface="Proxima Nova"/>
              <a:ea typeface="Proxima Nova"/>
              <a:cs typeface="Proxima Nova"/>
              <a:sym typeface="Proxima Nova"/>
            </a:endParaRPr>
          </a:p>
        </p:txBody>
      </p:sp>
      <p:sp>
        <p:nvSpPr>
          <p:cNvPr id="440" name="Google Shape;440;p40"/>
          <p:cNvSpPr txBox="1"/>
          <p:nvPr/>
        </p:nvSpPr>
        <p:spPr>
          <a:xfrm>
            <a:off x="582434" y="7014135"/>
            <a:ext cx="4070400" cy="5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 sz="700" u="none" cap="none" strike="noStrike">
                <a:solidFill>
                  <a:srgbClr val="2D3E50"/>
                </a:solidFill>
                <a:latin typeface="Avenir"/>
                <a:ea typeface="Avenir"/>
                <a:cs typeface="Avenir"/>
                <a:sym typeface="Avenir"/>
              </a:rPr>
              <a:t>1. </a:t>
            </a:r>
            <a:r>
              <a:rPr b="0" i="0" lang="en" sz="700" u="none" cap="none" strike="noStrike">
                <a:solidFill>
                  <a:srgbClr val="0FA1E2"/>
                </a:solidFill>
                <a:latin typeface="Avenir"/>
                <a:ea typeface="Avenir"/>
                <a:cs typeface="Avenir"/>
                <a:sym typeface="Avenir"/>
              </a:rPr>
              <a:t>https://econsultancy.com/18-percent-marketers-include-influencer-marketing-roi-calculations/</a:t>
            </a:r>
            <a:endParaRPr b="0" i="0" sz="700" u="none" cap="none" strike="noStrike">
              <a:solidFill>
                <a:srgbClr val="0FA1E2"/>
              </a:solidFill>
              <a:latin typeface="Avenir"/>
              <a:ea typeface="Avenir"/>
              <a:cs typeface="Avenir"/>
              <a:sym typeface="Avenir"/>
            </a:endParaRPr>
          </a:p>
        </p:txBody>
      </p:sp>
      <p:pic>
        <p:nvPicPr>
          <p:cNvPr id="441" name="Google Shape;441;p40"/>
          <p:cNvPicPr preferRelativeResize="0"/>
          <p:nvPr/>
        </p:nvPicPr>
        <p:blipFill rotWithShape="1">
          <a:blip r:embed="rId3">
            <a:alphaModFix/>
          </a:blip>
          <a:srcRect b="26932" l="5729" r="85937" t="18034"/>
          <a:stretch/>
        </p:blipFill>
        <p:spPr>
          <a:xfrm>
            <a:off x="9587937" y="7256250"/>
            <a:ext cx="145026" cy="359526"/>
          </a:xfrm>
          <a:prstGeom prst="rect">
            <a:avLst/>
          </a:prstGeom>
          <a:noFill/>
          <a:ln>
            <a:noFill/>
          </a:ln>
        </p:spPr>
      </p:pic>
      <p:sp>
        <p:nvSpPr>
          <p:cNvPr id="442" name="Google Shape;442;p40"/>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443" name="Google Shape;443;p40"/>
          <p:cNvPicPr preferRelativeResize="0"/>
          <p:nvPr/>
        </p:nvPicPr>
        <p:blipFill rotWithShape="1">
          <a:blip r:embed="rId4">
            <a:alphaModFix/>
          </a:blip>
          <a:srcRect b="-13638" l="14845" r="9755" t="531"/>
          <a:stretch/>
        </p:blipFill>
        <p:spPr>
          <a:xfrm>
            <a:off x="5356300" y="3233050"/>
            <a:ext cx="5692200" cy="5692200"/>
          </a:xfrm>
          <a:prstGeom prst="ellipse">
            <a:avLst/>
          </a:prstGeom>
          <a:noFill/>
          <a:ln>
            <a:noFill/>
          </a:ln>
        </p:spPr>
      </p:pic>
      <p:sp>
        <p:nvSpPr>
          <p:cNvPr id="444" name="Google Shape;444;p40"/>
          <p:cNvSpPr/>
          <p:nvPr/>
        </p:nvSpPr>
        <p:spPr>
          <a:xfrm>
            <a:off x="777246" y="5234530"/>
            <a:ext cx="1307400" cy="1307400"/>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5" name="Google Shape;445;p40"/>
          <p:cNvSpPr/>
          <p:nvPr/>
        </p:nvSpPr>
        <p:spPr>
          <a:xfrm flipH="1" rot="-8789312">
            <a:off x="777047" y="5233913"/>
            <a:ext cx="1307906" cy="1307906"/>
          </a:xfrm>
          <a:prstGeom prst="blockArc">
            <a:avLst>
              <a:gd fmla="val 3361964"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p40"/>
          <p:cNvSpPr/>
          <p:nvPr/>
        </p:nvSpPr>
        <p:spPr>
          <a:xfrm>
            <a:off x="1640008" y="4936821"/>
            <a:ext cx="515100" cy="515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Proxima Nova"/>
              <a:ea typeface="Proxima Nova"/>
              <a:cs typeface="Proxima Nova"/>
              <a:sym typeface="Proxima Nova"/>
            </a:endParaRPr>
          </a:p>
        </p:txBody>
      </p:sp>
      <p:sp>
        <p:nvSpPr>
          <p:cNvPr id="447" name="Google Shape;447;p40"/>
          <p:cNvSpPr txBox="1"/>
          <p:nvPr/>
        </p:nvSpPr>
        <p:spPr>
          <a:xfrm>
            <a:off x="1505514" y="4995173"/>
            <a:ext cx="783900" cy="398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FFFFFF"/>
                </a:solidFill>
                <a:latin typeface="Proxima Nova"/>
                <a:ea typeface="Proxima Nova"/>
                <a:cs typeface="Proxima Nova"/>
                <a:sym typeface="Proxima Nova"/>
              </a:rPr>
              <a:t>18%</a:t>
            </a:r>
            <a:endParaRPr b="1" baseline="30000" i="0" sz="1200" u="none" cap="none" strike="noStrike">
              <a:solidFill>
                <a:srgbClr val="FFFFFF"/>
              </a:solidFill>
              <a:latin typeface="Proxima Nova"/>
              <a:ea typeface="Proxima Nova"/>
              <a:cs typeface="Proxima Nova"/>
              <a:sym typeface="Proxima Nova"/>
            </a:endParaRPr>
          </a:p>
        </p:txBody>
      </p:sp>
      <p:pic>
        <p:nvPicPr>
          <p:cNvPr id="448" name="Google Shape;448;p40"/>
          <p:cNvPicPr preferRelativeResize="0"/>
          <p:nvPr/>
        </p:nvPicPr>
        <p:blipFill rotWithShape="1">
          <a:blip r:embed="rId5">
            <a:alphaModFix/>
          </a:blip>
          <a:srcRect b="0" l="0" r="10" t="0"/>
          <a:stretch/>
        </p:blipFill>
        <p:spPr>
          <a:xfrm>
            <a:off x="1087405" y="5535948"/>
            <a:ext cx="706800" cy="706850"/>
          </a:xfrm>
          <a:prstGeom prst="rect">
            <a:avLst/>
          </a:prstGeom>
          <a:noFill/>
          <a:ln>
            <a:noFill/>
          </a:ln>
        </p:spPr>
      </p:pic>
      <p:sp>
        <p:nvSpPr>
          <p:cNvPr id="449" name="Google Shape;449;p40"/>
          <p:cNvSpPr txBox="1"/>
          <p:nvPr/>
        </p:nvSpPr>
        <p:spPr>
          <a:xfrm>
            <a:off x="2279950" y="5210148"/>
            <a:ext cx="2013900" cy="1028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2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Less than a fifth (18%) of companies</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are able to integrate influencer marketing into their broader ROI calculations</a:t>
            </a:r>
            <a:endParaRPr b="1" baseline="30000" i="0" sz="1100" u="none" cap="none" strike="noStrike">
              <a:solidFill>
                <a:srgbClr val="2D3E50"/>
              </a:solidFill>
              <a:latin typeface="Proxima Nova"/>
              <a:ea typeface="Proxima Nova"/>
              <a:cs typeface="Proxima Nova"/>
              <a:sym typeface="Proxima Nova"/>
            </a:endParaRPr>
          </a:p>
        </p:txBody>
      </p:sp>
      <p:pic>
        <p:nvPicPr>
          <p:cNvPr id="450" name="Google Shape;450;p40">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pic>
        <p:nvPicPr>
          <p:cNvPr id="455" name="Google Shape;455;p41"/>
          <p:cNvPicPr preferRelativeResize="0"/>
          <p:nvPr/>
        </p:nvPicPr>
        <p:blipFill rotWithShape="1">
          <a:blip r:embed="rId3">
            <a:alphaModFix amt="17000"/>
          </a:blip>
          <a:srcRect b="1063" l="-4004" r="40135" t="3131"/>
          <a:stretch/>
        </p:blipFill>
        <p:spPr>
          <a:xfrm>
            <a:off x="-6505525" y="-1188375"/>
            <a:ext cx="10637100" cy="10637100"/>
          </a:xfrm>
          <a:prstGeom prst="donut">
            <a:avLst>
              <a:gd fmla="val 19423" name="adj"/>
            </a:avLst>
          </a:prstGeom>
          <a:noFill/>
          <a:ln>
            <a:noFill/>
          </a:ln>
        </p:spPr>
      </p:pic>
      <p:pic>
        <p:nvPicPr>
          <p:cNvPr id="456" name="Google Shape;456;p41"/>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57" name="Google Shape;457;p4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5</a:t>
            </a:r>
            <a:endParaRPr b="1" i="0" sz="1400" u="none" cap="none" strike="noStrike">
              <a:solidFill>
                <a:srgbClr val="3C4043"/>
              </a:solidFill>
              <a:latin typeface="Proxima Nova"/>
              <a:ea typeface="Proxima Nova"/>
              <a:cs typeface="Proxima Nova"/>
              <a:sym typeface="Proxima Nova"/>
            </a:endParaRPr>
          </a:p>
        </p:txBody>
      </p:sp>
      <p:sp>
        <p:nvSpPr>
          <p:cNvPr id="458" name="Google Shape;458;p41"/>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59" name="Google Shape;459;p41"/>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60" name="Google Shape;460;p41"/>
          <p:cNvSpPr txBox="1"/>
          <p:nvPr/>
        </p:nvSpPr>
        <p:spPr>
          <a:xfrm>
            <a:off x="2474125" y="1054986"/>
            <a:ext cx="6936300" cy="1741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problem: “Lack of insight into ROI”</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Still caught up in vanity metrics?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1" i="0" lang="en" sz="1300" u="none" cap="none" strike="noStrike">
                <a:solidFill>
                  <a:srgbClr val="2D3E50"/>
                </a:solidFill>
                <a:latin typeface="Avenir"/>
                <a:ea typeface="Avenir"/>
                <a:cs typeface="Avenir"/>
                <a:sym typeface="Avenir"/>
              </a:rPr>
              <a:t>As influencer marketer standards continue to mature, advertisers and agencies are becoming more dissatisfied with vanity metrics and often frustrated with the seemingly impossible task of establishing the true value of their influencers. </a:t>
            </a:r>
            <a:endParaRPr b="1"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1" i="0" lang="en" sz="1300" u="none" cap="none" strike="noStrike">
                <a:solidFill>
                  <a:srgbClr val="2D3E50"/>
                </a:solidFill>
                <a:latin typeface="Avenir"/>
                <a:ea typeface="Avenir"/>
                <a:cs typeface="Avenir"/>
                <a:sym typeface="Avenir"/>
              </a:rPr>
              <a:t>Ask yourself these questions:</a:t>
            </a:r>
            <a:endParaRPr b="1"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2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Are the new followers actually likely to convert or relevant?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What are the “likers” liking—your product or the influencers themselves?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What did they do after they made that first click?</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If you have decent tracking in place, you will be able to answer all of these questions—but many don’t. In fact, </a:t>
            </a:r>
            <a:r>
              <a:rPr b="0" i="0" lang="en" sz="1300" u="sng" cap="none" strike="noStrike">
                <a:solidFill>
                  <a:schemeClr val="hlink"/>
                </a:solidFill>
                <a:latin typeface="Avenir"/>
                <a:ea typeface="Avenir"/>
                <a:cs typeface="Avenir"/>
                <a:sym typeface="Avenir"/>
                <a:hlinkClick r:id="rId5"/>
              </a:rPr>
              <a:t>fewer than a third</a:t>
            </a:r>
            <a:r>
              <a:rPr b="0" i="0" lang="en" sz="1300" u="none" cap="none" strike="noStrike">
                <a:solidFill>
                  <a:srgbClr val="2D3E50"/>
                </a:solidFill>
                <a:latin typeface="Avenir"/>
                <a:ea typeface="Avenir"/>
                <a:cs typeface="Avenir"/>
                <a:sym typeface="Avenir"/>
              </a:rPr>
              <a:t> of influencer campaigns use trackable links in their content for attribution.</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If you’re currently running an influencer program without performance management, not only is your program probably broken, you will have no idea how to fix it. </a:t>
            </a:r>
            <a:endParaRPr b="0" i="0" sz="1300" u="none" cap="none" strike="noStrike">
              <a:solidFill>
                <a:srgbClr val="2D3E50"/>
              </a:solidFill>
              <a:latin typeface="Avenir"/>
              <a:ea typeface="Avenir"/>
              <a:cs typeface="Avenir"/>
              <a:sym typeface="Avenir"/>
            </a:endParaRPr>
          </a:p>
          <a:p>
            <a:pPr indent="0" lvl="0" marL="0" marR="0" rtl="0" algn="l">
              <a:lnSpc>
                <a:spcPct val="113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13000"/>
              </a:lnSpc>
              <a:spcBef>
                <a:spcPts val="1200"/>
              </a:spcBef>
              <a:spcAft>
                <a:spcPts val="1200"/>
              </a:spcAft>
              <a:buClr>
                <a:srgbClr val="000000"/>
              </a:buClr>
              <a:buSzPts val="1100"/>
              <a:buFont typeface="Arial"/>
              <a:buNone/>
            </a:pPr>
            <a:r>
              <a:t/>
            </a:r>
            <a:endParaRPr b="0" i="0" sz="1300" u="none" cap="none" strike="noStrike">
              <a:solidFill>
                <a:srgbClr val="3C4043"/>
              </a:solidFill>
              <a:latin typeface="Avenir"/>
              <a:ea typeface="Avenir"/>
              <a:cs typeface="Avenir"/>
              <a:sym typeface="Avenir"/>
            </a:endParaRPr>
          </a:p>
        </p:txBody>
      </p:sp>
      <p:sp>
        <p:nvSpPr>
          <p:cNvPr id="461" name="Google Shape;461;p41"/>
          <p:cNvSpPr txBox="1"/>
          <p:nvPr/>
        </p:nvSpPr>
        <p:spPr>
          <a:xfrm>
            <a:off x="2498131" y="7019806"/>
            <a:ext cx="5015700" cy="5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 sz="700" u="none" cap="none" strike="noStrike">
                <a:solidFill>
                  <a:srgbClr val="2D3E50"/>
                </a:solidFill>
                <a:latin typeface="Avenir"/>
                <a:ea typeface="Avenir"/>
                <a:cs typeface="Avenir"/>
                <a:sym typeface="Avenir"/>
              </a:rPr>
              <a:t>1. </a:t>
            </a:r>
            <a:r>
              <a:rPr b="0" i="0" lang="en" sz="700" u="none" cap="none" strike="noStrike">
                <a:solidFill>
                  <a:srgbClr val="0FA1E2"/>
                </a:solidFill>
                <a:latin typeface="Avenir"/>
                <a:ea typeface="Avenir"/>
                <a:cs typeface="Avenir"/>
                <a:sym typeface="Avenir"/>
              </a:rPr>
              <a:t>http://go.impact.com/IG-PC-AW-How-to-Harness-Your-Influencers-for-your-Performance-Program.html</a:t>
            </a:r>
            <a:endParaRPr b="0" i="0" sz="7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100"/>
              <a:buFont typeface="Arial"/>
              <a:buNone/>
            </a:pPr>
            <a:r>
              <a:t/>
            </a:r>
            <a:endParaRPr b="0" i="0" sz="7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100"/>
              <a:buFont typeface="Arial"/>
              <a:buNone/>
            </a:pPr>
            <a:r>
              <a:t/>
            </a:r>
            <a:endParaRPr b="0" i="0" sz="700" u="none" cap="none" strike="noStrike">
              <a:solidFill>
                <a:srgbClr val="0FA1E2"/>
              </a:solidFill>
              <a:latin typeface="Avenir"/>
              <a:ea typeface="Avenir"/>
              <a:cs typeface="Avenir"/>
              <a:sym typeface="Avenir"/>
            </a:endParaRPr>
          </a:p>
        </p:txBody>
      </p:sp>
      <p:pic>
        <p:nvPicPr>
          <p:cNvPr id="462" name="Google Shape;462;p41">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pic>
        <p:nvPicPr>
          <p:cNvPr id="467" name="Google Shape;467;p42"/>
          <p:cNvPicPr preferRelativeResize="0"/>
          <p:nvPr/>
        </p:nvPicPr>
        <p:blipFill rotWithShape="1">
          <a:blip r:embed="rId3">
            <a:alphaModFix amt="17000"/>
          </a:blip>
          <a:srcRect b="1063" l="-4004" r="40135" t="3131"/>
          <a:stretch/>
        </p:blipFill>
        <p:spPr>
          <a:xfrm>
            <a:off x="-6505525" y="-1188375"/>
            <a:ext cx="10637100" cy="10637100"/>
          </a:xfrm>
          <a:prstGeom prst="donut">
            <a:avLst>
              <a:gd fmla="val 19423" name="adj"/>
            </a:avLst>
          </a:prstGeom>
          <a:noFill/>
          <a:ln>
            <a:noFill/>
          </a:ln>
        </p:spPr>
      </p:pic>
      <p:pic>
        <p:nvPicPr>
          <p:cNvPr id="468" name="Google Shape;468;p42"/>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69" name="Google Shape;469;p4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5</a:t>
            </a:r>
            <a:endParaRPr b="1" i="0" sz="1400" u="none" cap="none" strike="noStrike">
              <a:solidFill>
                <a:srgbClr val="2D3E50"/>
              </a:solidFill>
              <a:latin typeface="Proxima Nova"/>
              <a:ea typeface="Proxima Nova"/>
              <a:cs typeface="Proxima Nova"/>
              <a:sym typeface="Proxima Nova"/>
            </a:endParaRPr>
          </a:p>
        </p:txBody>
      </p:sp>
      <p:sp>
        <p:nvSpPr>
          <p:cNvPr id="470" name="Google Shape;470;p4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71" name="Google Shape;471;p4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72" name="Google Shape;472;p42"/>
          <p:cNvSpPr txBox="1"/>
          <p:nvPr/>
        </p:nvSpPr>
        <p:spPr>
          <a:xfrm>
            <a:off x="2474125" y="1066989"/>
            <a:ext cx="6936300" cy="1741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solution: “Attribution and conversion tracking”</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Measure performance through attribution</a:t>
            </a:r>
            <a:endParaRPr b="1" i="0" sz="2400" u="none" cap="none" strike="noStrike">
              <a:solidFill>
                <a:srgbClr val="2D3E50"/>
              </a:solidFill>
              <a:latin typeface="Proxima Nova"/>
              <a:ea typeface="Proxima Nova"/>
              <a:cs typeface="Proxima Nova"/>
              <a:sym typeface="Proxima Nova"/>
            </a:endParaRPr>
          </a:p>
          <a:p>
            <a:pPr indent="0" lvl="0" marL="0" marR="3200400" rtl="0" algn="l">
              <a:lnSpc>
                <a:spcPct val="130000"/>
              </a:lnSpc>
              <a:spcBef>
                <a:spcPts val="2000"/>
              </a:spcBef>
              <a:spcAft>
                <a:spcPts val="0"/>
              </a:spcAft>
              <a:buClr>
                <a:srgbClr val="000000"/>
              </a:buClr>
              <a:buSzPts val="1100"/>
              <a:buFont typeface="Arial"/>
              <a:buNone/>
            </a:pPr>
            <a:r>
              <a:rPr b="1" i="0" lang="en" sz="1300" u="none" cap="none" strike="noStrike">
                <a:solidFill>
                  <a:srgbClr val="2D3E50"/>
                </a:solidFill>
                <a:latin typeface="Avenir"/>
                <a:ea typeface="Avenir"/>
                <a:cs typeface="Avenir"/>
                <a:sym typeface="Avenir"/>
              </a:rPr>
              <a:t>Chances are you already know that much of your influencer performance tracking has been “best guess.” </a:t>
            </a:r>
            <a:endParaRPr b="1" i="0" sz="1300" u="none" cap="none" strike="noStrike">
              <a:solidFill>
                <a:srgbClr val="2D3E50"/>
              </a:solidFill>
              <a:latin typeface="Avenir"/>
              <a:ea typeface="Avenir"/>
              <a:cs typeface="Avenir"/>
              <a:sym typeface="Avenir"/>
            </a:endParaRPr>
          </a:p>
          <a:p>
            <a:pPr indent="0" lvl="0" marL="0" marR="3200400" rtl="0" algn="l">
              <a:lnSpc>
                <a:spcPct val="130000"/>
              </a:lnSpc>
              <a:spcBef>
                <a:spcPts val="1200"/>
              </a:spcBef>
              <a:spcAft>
                <a:spcPts val="1200"/>
              </a:spcAft>
              <a:buClr>
                <a:srgbClr val="000000"/>
              </a:buClr>
              <a:buSzPts val="1100"/>
              <a:buFont typeface="Arial"/>
              <a:buNone/>
            </a:pPr>
            <a:r>
              <a:rPr b="1" i="0" lang="en" sz="1300" u="none" cap="none" strike="noStrike">
                <a:solidFill>
                  <a:srgbClr val="2D3E50"/>
                </a:solidFill>
                <a:latin typeface="Avenir"/>
                <a:ea typeface="Avenir"/>
                <a:cs typeface="Avenir"/>
                <a:sym typeface="Avenir"/>
              </a:rPr>
              <a:t>To avoid guesswork and overuse of random graphs to prove a point at board meetings, leverage attribution and conversion tracking tools built to capture the real, measurable value of influencer partners, campaigns, and programs and tie the results to business KPIs that your finance stakeholders really care about. </a:t>
            </a:r>
            <a:endParaRPr b="0" i="0" sz="1300" u="none" cap="none" strike="noStrike">
              <a:solidFill>
                <a:srgbClr val="3C4043"/>
              </a:solidFill>
              <a:latin typeface="Avenir"/>
              <a:ea typeface="Avenir"/>
              <a:cs typeface="Avenir"/>
              <a:sym typeface="Avenir"/>
            </a:endParaRPr>
          </a:p>
        </p:txBody>
      </p:sp>
      <p:grpSp>
        <p:nvGrpSpPr>
          <p:cNvPr id="473" name="Google Shape;473;p42"/>
          <p:cNvGrpSpPr/>
          <p:nvPr/>
        </p:nvGrpSpPr>
        <p:grpSpPr>
          <a:xfrm>
            <a:off x="6436356" y="2009873"/>
            <a:ext cx="2163600" cy="2163600"/>
            <a:chOff x="6436356" y="2009873"/>
            <a:chExt cx="2163600" cy="2163600"/>
          </a:xfrm>
        </p:grpSpPr>
        <p:grpSp>
          <p:nvGrpSpPr>
            <p:cNvPr id="474" name="Google Shape;474;p42"/>
            <p:cNvGrpSpPr/>
            <p:nvPr/>
          </p:nvGrpSpPr>
          <p:grpSpPr>
            <a:xfrm>
              <a:off x="6436356" y="2009873"/>
              <a:ext cx="2163600" cy="2163600"/>
              <a:chOff x="6494606" y="1933673"/>
              <a:chExt cx="2163600" cy="2163600"/>
            </a:xfrm>
          </p:grpSpPr>
          <p:sp>
            <p:nvSpPr>
              <p:cNvPr id="475" name="Google Shape;475;p42"/>
              <p:cNvSpPr/>
              <p:nvPr/>
            </p:nvSpPr>
            <p:spPr>
              <a:xfrm flipH="1" rot="5872225">
                <a:off x="6804056" y="2255133"/>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6" name="Google Shape;476;p42"/>
              <p:cNvSpPr/>
              <p:nvPr/>
            </p:nvSpPr>
            <p:spPr>
              <a:xfrm flipH="1" rot="-2227285">
                <a:off x="6804169" y="2243236"/>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477" name="Google Shape;477;p42"/>
            <p:cNvPicPr preferRelativeResize="0"/>
            <p:nvPr/>
          </p:nvPicPr>
          <p:blipFill rotWithShape="1">
            <a:blip r:embed="rId5">
              <a:alphaModFix/>
            </a:blip>
            <a:srcRect b="0" l="0" r="0" t="0"/>
            <a:stretch/>
          </p:blipFill>
          <p:spPr>
            <a:xfrm>
              <a:off x="7088286" y="2661797"/>
              <a:ext cx="859740" cy="859753"/>
            </a:xfrm>
            <a:prstGeom prst="rect">
              <a:avLst/>
            </a:prstGeom>
            <a:noFill/>
            <a:ln>
              <a:noFill/>
            </a:ln>
          </p:spPr>
        </p:pic>
      </p:grpSp>
      <p:pic>
        <p:nvPicPr>
          <p:cNvPr id="478" name="Google Shape;478;p42">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pic>
        <p:nvPicPr>
          <p:cNvPr id="483" name="Google Shape;483;p43"/>
          <p:cNvPicPr preferRelativeResize="0"/>
          <p:nvPr/>
        </p:nvPicPr>
        <p:blipFill rotWithShape="1">
          <a:blip r:embed="rId3">
            <a:alphaModFix amt="14000"/>
          </a:blip>
          <a:srcRect b="1063" l="-4004" r="40135" t="3131"/>
          <a:stretch/>
        </p:blipFill>
        <p:spPr>
          <a:xfrm>
            <a:off x="-6505525" y="-1188375"/>
            <a:ext cx="10637100" cy="10637100"/>
          </a:xfrm>
          <a:prstGeom prst="donut">
            <a:avLst>
              <a:gd fmla="val 19423" name="adj"/>
            </a:avLst>
          </a:prstGeom>
          <a:noFill/>
          <a:ln>
            <a:noFill/>
          </a:ln>
        </p:spPr>
      </p:pic>
      <p:pic>
        <p:nvPicPr>
          <p:cNvPr id="484" name="Google Shape;484;p43"/>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85" name="Google Shape;485;p43"/>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5</a:t>
            </a:r>
            <a:endParaRPr b="1" i="0" sz="1400" u="none" cap="none" strike="noStrike">
              <a:solidFill>
                <a:srgbClr val="2D3E50"/>
              </a:solidFill>
              <a:latin typeface="Proxima Nova"/>
              <a:ea typeface="Proxima Nova"/>
              <a:cs typeface="Proxima Nova"/>
              <a:sym typeface="Proxima Nova"/>
            </a:endParaRPr>
          </a:p>
        </p:txBody>
      </p:sp>
      <p:sp>
        <p:nvSpPr>
          <p:cNvPr id="486" name="Google Shape;486;p43"/>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87" name="Google Shape;487;p43"/>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88" name="Google Shape;488;p43"/>
          <p:cNvSpPr txBox="1"/>
          <p:nvPr/>
        </p:nvSpPr>
        <p:spPr>
          <a:xfrm>
            <a:off x="2474125" y="1091000"/>
            <a:ext cx="6381300" cy="1741500"/>
          </a:xfrm>
          <a:prstGeom prst="rect">
            <a:avLst/>
          </a:prstGeom>
          <a:noFill/>
          <a:ln>
            <a:noFill/>
          </a:ln>
        </p:spPr>
        <p:txBody>
          <a:bodyPr anchorCtr="0" anchor="t" bIns="113100" lIns="113100" spcFirstLastPara="1" rIns="113100" wrap="square" tIns="113100">
            <a:noAutofit/>
          </a:bodyPr>
          <a:lstStyle/>
          <a:p>
            <a:pPr indent="0" lvl="0" marL="0" marR="1828800" rtl="0" algn="l">
              <a:lnSpc>
                <a:spcPct val="130000"/>
              </a:lnSpc>
              <a:spcBef>
                <a:spcPts val="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Custom reporting for greater transparency</a:t>
            </a:r>
            <a:endParaRPr b="0" i="0" sz="1300" u="none" cap="none" strike="noStrike">
              <a:solidFill>
                <a:srgbClr val="2D3E50"/>
              </a:solidFill>
              <a:latin typeface="Avenir"/>
              <a:ea typeface="Avenir"/>
              <a:cs typeface="Avenir"/>
              <a:sym typeface="Avenir"/>
            </a:endParaRPr>
          </a:p>
          <a:p>
            <a:pPr indent="0" lvl="0" marL="0" marR="1828800" rtl="0" algn="l">
              <a:lnSpc>
                <a:spcPct val="130000"/>
              </a:lnSpc>
              <a:spcBef>
                <a:spcPts val="20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For example, the impact.com partnership management platform enables you to generate custom revenue reports and track metrics that align with your objectives. Through impact.com’s Partner Insights, you can also review the impact of each individual influencer on the path to conversion. Better yet, you can also compensate influencers with dynamic automated payments based on that influencer’s performance and set up a participation bonus to guarantee compensation, even when influencers don’t win the last click. </a:t>
            </a:r>
            <a:endParaRPr b="0" i="0" sz="1300" u="none" cap="none" strike="noStrike">
              <a:solidFill>
                <a:srgbClr val="2D3E50"/>
              </a:solidFill>
              <a:latin typeface="Avenir"/>
              <a:ea typeface="Avenir"/>
              <a:cs typeface="Avenir"/>
              <a:sym typeface="Avenir"/>
            </a:endParaRPr>
          </a:p>
          <a:p>
            <a:pPr indent="0" lvl="0" marL="0" marR="1828800" rtl="0" algn="l">
              <a:lnSpc>
                <a:spcPct val="130000"/>
              </a:lnSpc>
              <a:spcBef>
                <a:spcPts val="200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Customer acquisition model with incentives</a:t>
            </a:r>
            <a:endParaRPr b="0" i="0" sz="1400" u="none" cap="none" strike="noStrike">
              <a:solidFill>
                <a:srgbClr val="E40046"/>
              </a:solidFill>
              <a:latin typeface="Proxima Nova Semibold"/>
              <a:ea typeface="Proxima Nova Semibold"/>
              <a:cs typeface="Proxima Nova Semibold"/>
              <a:sym typeface="Proxima Nova Semibold"/>
            </a:endParaRPr>
          </a:p>
          <a:p>
            <a:pPr indent="0" lvl="0" marL="0" marR="1828800" rtl="0" algn="l">
              <a:lnSpc>
                <a:spcPct val="130000"/>
              </a:lnSpc>
              <a:spcBef>
                <a:spcPts val="2000"/>
              </a:spcBef>
              <a:spcAft>
                <a:spcPts val="12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For example, if the goal is to introduce a lot of new customers to a brand, then influencers who introduce or participate in the conversion path of new customers can be rewarded, even if they are not the one closing the transaction. This will not only help you align your influencer marketing efforts with the wider business goals, but you will also be able to prove ROI and motivate influencer partners to provide exceptional content all in one fell swoop. </a:t>
            </a:r>
            <a:endParaRPr b="1" i="0" sz="2400" u="none" cap="none" strike="noStrike">
              <a:solidFill>
                <a:srgbClr val="2D3E50"/>
              </a:solidFill>
              <a:latin typeface="Proxima Nova"/>
              <a:ea typeface="Proxima Nova"/>
              <a:cs typeface="Proxima Nova"/>
              <a:sym typeface="Proxima Nova"/>
            </a:endParaRPr>
          </a:p>
        </p:txBody>
      </p:sp>
      <p:sp>
        <p:nvSpPr>
          <p:cNvPr id="489" name="Google Shape;489;p43"/>
          <p:cNvSpPr txBox="1"/>
          <p:nvPr/>
        </p:nvSpPr>
        <p:spPr>
          <a:xfrm>
            <a:off x="2495480" y="6994355"/>
            <a:ext cx="4070400" cy="5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7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100"/>
              <a:buFont typeface="Arial"/>
              <a:buNone/>
            </a:pPr>
            <a:r>
              <a:t/>
            </a:r>
            <a:endParaRPr b="0" i="0" sz="7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100"/>
              <a:buFont typeface="Arial"/>
              <a:buNone/>
            </a:pPr>
            <a:r>
              <a:t/>
            </a:r>
            <a:endParaRPr b="0" i="0" sz="700" u="none" cap="none" strike="noStrike">
              <a:solidFill>
                <a:srgbClr val="0FA1E2"/>
              </a:solidFill>
              <a:latin typeface="Avenir"/>
              <a:ea typeface="Avenir"/>
              <a:cs typeface="Avenir"/>
              <a:sym typeface="Avenir"/>
            </a:endParaRPr>
          </a:p>
        </p:txBody>
      </p:sp>
      <p:grpSp>
        <p:nvGrpSpPr>
          <p:cNvPr id="490" name="Google Shape;490;p43"/>
          <p:cNvGrpSpPr/>
          <p:nvPr/>
        </p:nvGrpSpPr>
        <p:grpSpPr>
          <a:xfrm>
            <a:off x="6964531" y="1313260"/>
            <a:ext cx="2163600" cy="2163600"/>
            <a:chOff x="6964531" y="1313260"/>
            <a:chExt cx="2163600" cy="2163600"/>
          </a:xfrm>
        </p:grpSpPr>
        <p:pic>
          <p:nvPicPr>
            <p:cNvPr id="491" name="Google Shape;491;p43"/>
            <p:cNvPicPr preferRelativeResize="0"/>
            <p:nvPr/>
          </p:nvPicPr>
          <p:blipFill rotWithShape="1">
            <a:blip r:embed="rId5">
              <a:alphaModFix/>
            </a:blip>
            <a:srcRect b="0" l="0" r="0" t="0"/>
            <a:stretch/>
          </p:blipFill>
          <p:spPr>
            <a:xfrm>
              <a:off x="7616461" y="1965185"/>
              <a:ext cx="859740" cy="859753"/>
            </a:xfrm>
            <a:prstGeom prst="rect">
              <a:avLst/>
            </a:prstGeom>
            <a:noFill/>
            <a:ln>
              <a:noFill/>
            </a:ln>
          </p:spPr>
        </p:pic>
        <p:grpSp>
          <p:nvGrpSpPr>
            <p:cNvPr id="492" name="Google Shape;492;p43"/>
            <p:cNvGrpSpPr/>
            <p:nvPr/>
          </p:nvGrpSpPr>
          <p:grpSpPr>
            <a:xfrm>
              <a:off x="6964531" y="1313260"/>
              <a:ext cx="2163600" cy="2163600"/>
              <a:chOff x="6494606" y="1933673"/>
              <a:chExt cx="2163600" cy="2163600"/>
            </a:xfrm>
          </p:grpSpPr>
          <p:sp>
            <p:nvSpPr>
              <p:cNvPr id="493" name="Google Shape;493;p43"/>
              <p:cNvSpPr/>
              <p:nvPr/>
            </p:nvSpPr>
            <p:spPr>
              <a:xfrm flipH="1" rot="5872225">
                <a:off x="6804056" y="2255133"/>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p43"/>
              <p:cNvSpPr/>
              <p:nvPr/>
            </p:nvSpPr>
            <p:spPr>
              <a:xfrm flipH="1" rot="-2227285">
                <a:off x="6804169" y="2243236"/>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495" name="Google Shape;495;p43"/>
          <p:cNvGrpSpPr/>
          <p:nvPr/>
        </p:nvGrpSpPr>
        <p:grpSpPr>
          <a:xfrm>
            <a:off x="6964531" y="4572148"/>
            <a:ext cx="2163600" cy="2163600"/>
            <a:chOff x="7130406" y="6851248"/>
            <a:chExt cx="2163600" cy="2163600"/>
          </a:xfrm>
        </p:grpSpPr>
        <p:pic>
          <p:nvPicPr>
            <p:cNvPr id="496" name="Google Shape;496;p43"/>
            <p:cNvPicPr preferRelativeResize="0"/>
            <p:nvPr/>
          </p:nvPicPr>
          <p:blipFill rotWithShape="1">
            <a:blip r:embed="rId6">
              <a:alphaModFix/>
            </a:blip>
            <a:srcRect b="0" l="0" r="0" t="0"/>
            <a:stretch/>
          </p:blipFill>
          <p:spPr>
            <a:xfrm>
              <a:off x="7782336" y="7503172"/>
              <a:ext cx="859740" cy="859753"/>
            </a:xfrm>
            <a:prstGeom prst="rect">
              <a:avLst/>
            </a:prstGeom>
            <a:noFill/>
            <a:ln>
              <a:noFill/>
            </a:ln>
          </p:spPr>
        </p:pic>
        <p:grpSp>
          <p:nvGrpSpPr>
            <p:cNvPr id="497" name="Google Shape;497;p43"/>
            <p:cNvGrpSpPr/>
            <p:nvPr/>
          </p:nvGrpSpPr>
          <p:grpSpPr>
            <a:xfrm>
              <a:off x="7130406" y="6851248"/>
              <a:ext cx="2163600" cy="2163600"/>
              <a:chOff x="6494606" y="1933673"/>
              <a:chExt cx="2163600" cy="2163600"/>
            </a:xfrm>
          </p:grpSpPr>
          <p:sp>
            <p:nvSpPr>
              <p:cNvPr id="498" name="Google Shape;498;p43"/>
              <p:cNvSpPr/>
              <p:nvPr/>
            </p:nvSpPr>
            <p:spPr>
              <a:xfrm flipH="1" rot="5872225">
                <a:off x="6804056" y="2255133"/>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p43"/>
              <p:cNvSpPr/>
              <p:nvPr/>
            </p:nvSpPr>
            <p:spPr>
              <a:xfrm flipH="1" rot="-2227285">
                <a:off x="6804169" y="2243236"/>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500" name="Google Shape;500;p43"/>
          <p:cNvPicPr preferRelativeResize="0"/>
          <p:nvPr/>
        </p:nvPicPr>
        <p:blipFill rotWithShape="1">
          <a:blip r:embed="rId7">
            <a:alphaModFix/>
          </a:blip>
          <a:srcRect b="0" l="0" r="0" t="0"/>
          <a:stretch/>
        </p:blipFill>
        <p:spPr>
          <a:xfrm>
            <a:off x="546425" y="312366"/>
            <a:ext cx="1887932" cy="5306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44"/>
          <p:cNvSpPr txBox="1"/>
          <p:nvPr/>
        </p:nvSpPr>
        <p:spPr>
          <a:xfrm>
            <a:off x="13389850" y="471850"/>
            <a:ext cx="4046400" cy="9564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t/>
            </a:r>
            <a:endParaRPr b="1" i="0" sz="1300" u="none" cap="none" strike="noStrike">
              <a:solidFill>
                <a:srgbClr val="DF2F4D"/>
              </a:solidFill>
              <a:latin typeface="Proxima Nova"/>
              <a:ea typeface="Proxima Nova"/>
              <a:cs typeface="Proxima Nova"/>
              <a:sym typeface="Proxima Nova"/>
            </a:endParaRPr>
          </a:p>
          <a:p>
            <a:pPr indent="0" lvl="0" marL="0" marR="0" rtl="0" algn="l">
              <a:lnSpc>
                <a:spcPct val="115000"/>
              </a:lnSpc>
              <a:spcBef>
                <a:spcPts val="0"/>
              </a:spcBef>
              <a:spcAft>
                <a:spcPts val="0"/>
              </a:spcAft>
              <a:buClr>
                <a:srgbClr val="000000"/>
              </a:buClr>
              <a:buSzPts val="1300"/>
              <a:buFont typeface="Arial"/>
              <a:buNone/>
            </a:pPr>
            <a:r>
              <a:t/>
            </a:r>
            <a:endParaRPr b="1" i="0" sz="1300" u="none" cap="none" strike="noStrike">
              <a:solidFill>
                <a:srgbClr val="DF2F4D"/>
              </a:solidFill>
              <a:latin typeface="Avenir"/>
              <a:ea typeface="Avenir"/>
              <a:cs typeface="Avenir"/>
              <a:sym typeface="Avenir"/>
            </a:endParaRPr>
          </a:p>
        </p:txBody>
      </p:sp>
      <p:pic>
        <p:nvPicPr>
          <p:cNvPr id="506" name="Google Shape;506;p44"/>
          <p:cNvPicPr preferRelativeResize="0"/>
          <p:nvPr/>
        </p:nvPicPr>
        <p:blipFill rotWithShape="1">
          <a:blip r:embed="rId3">
            <a:alphaModFix/>
          </a:blip>
          <a:srcRect b="0" l="23487" r="9823" t="0"/>
          <a:stretch/>
        </p:blipFill>
        <p:spPr>
          <a:xfrm>
            <a:off x="5162050" y="2502074"/>
            <a:ext cx="6114900" cy="6114900"/>
          </a:xfrm>
          <a:prstGeom prst="ellipse">
            <a:avLst/>
          </a:prstGeom>
          <a:noFill/>
          <a:ln>
            <a:noFill/>
          </a:ln>
        </p:spPr>
      </p:pic>
      <p:sp>
        <p:nvSpPr>
          <p:cNvPr id="507" name="Google Shape;507;p44"/>
          <p:cNvSpPr txBox="1"/>
          <p:nvPr/>
        </p:nvSpPr>
        <p:spPr>
          <a:xfrm>
            <a:off x="548655" y="1075875"/>
            <a:ext cx="8789700" cy="2739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Mistake 6: You’re using influencers that are “too good” to be true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Like-for-like behaviors and inauthentic marketing tactics are causing havoc for influencer marketing. </a:t>
            </a:r>
            <a:endParaRPr b="0" i="0" sz="1300" u="none" cap="none" strike="noStrike">
              <a:solidFill>
                <a:srgbClr val="2D3E50"/>
              </a:solidFill>
              <a:latin typeface="Avenir"/>
              <a:ea typeface="Avenir"/>
              <a:cs typeface="Avenir"/>
              <a:sym typeface="Avenir"/>
            </a:endParaRPr>
          </a:p>
          <a:p>
            <a:pPr indent="0" lvl="0" marL="0" marR="4114800" rtl="0" algn="l">
              <a:lnSpc>
                <a:spcPct val="130000"/>
              </a:lnSpc>
              <a:spcBef>
                <a:spcPts val="20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While fake “follower factories” have not helped, with an estimated 3.5 million fake Twitter accounts</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a top challenge in the industry at the moment is attracting high-quality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followers who are actually engaged with their brand.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Low-quality users:</a:t>
            </a:r>
            <a:endParaRPr b="1" i="0" sz="1300" u="none" cap="none" strike="noStrike">
              <a:solidFill>
                <a:srgbClr val="2D3E50"/>
              </a:solidFill>
              <a:latin typeface="Avenir"/>
              <a:ea typeface="Avenir"/>
              <a:cs typeface="Avenir"/>
              <a:sym typeface="Avenir"/>
            </a:endParaRPr>
          </a:p>
          <a:p>
            <a:pPr indent="-311150" lvl="0" marL="457200" marR="4114800" rtl="0" algn="l">
              <a:lnSpc>
                <a:spcPct val="130000"/>
              </a:lnSpc>
              <a:spcBef>
                <a:spcPts val="20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Provide a like-for-like and activity drops off quickly</a:t>
            </a:r>
            <a:endParaRPr b="0" i="0" sz="1300" u="none" cap="none" strike="noStrike">
              <a:solidFill>
                <a:srgbClr val="2D3E50"/>
              </a:solidFill>
              <a:latin typeface="Avenir"/>
              <a:ea typeface="Avenir"/>
              <a:cs typeface="Avenir"/>
              <a:sym typeface="Avenir"/>
            </a:endParaRPr>
          </a:p>
          <a:p>
            <a:pPr indent="-311150" lvl="0" marL="457200" marR="411480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Only comment to drive their own interests</a:t>
            </a:r>
            <a:endParaRPr b="0" i="0" sz="1300" u="none" cap="none" strike="noStrike">
              <a:solidFill>
                <a:srgbClr val="2D3E50"/>
              </a:solidFill>
              <a:latin typeface="Avenir"/>
              <a:ea typeface="Avenir"/>
              <a:cs typeface="Avenir"/>
              <a:sym typeface="Avenir"/>
            </a:endParaRPr>
          </a:p>
          <a:p>
            <a:pPr indent="-311150" lvl="0" marL="457200" marR="411480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Follow so many accounts they are unlikely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actually “follow” you</a:t>
            </a:r>
            <a:endParaRPr b="0" i="0" sz="1300" u="none" cap="none" strike="noStrike">
              <a:solidFill>
                <a:srgbClr val="2D3E50"/>
              </a:solidFill>
              <a:latin typeface="Avenir"/>
              <a:ea typeface="Avenir"/>
              <a:cs typeface="Avenir"/>
              <a:sym typeface="Avenir"/>
            </a:endParaRPr>
          </a:p>
          <a:p>
            <a:pPr indent="0" lvl="0" marL="0" marR="4114800" rtl="0" algn="l">
              <a:lnSpc>
                <a:spcPct val="130000"/>
              </a:lnSpc>
              <a:spcBef>
                <a:spcPts val="2000"/>
              </a:spcBef>
              <a:spcAft>
                <a:spcPts val="2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This ongoing challenge of spotting the fakes and inactive users from the “actually interested” has caused marketers, influencers, and consumers alike to lose trust in social platforms and move away from “following” metrics to measure value. </a:t>
            </a:r>
            <a:endParaRPr b="0" i="0" sz="1300" u="none" cap="none" strike="noStrike">
              <a:solidFill>
                <a:srgbClr val="2D3E50"/>
              </a:solidFill>
              <a:latin typeface="Avenir"/>
              <a:ea typeface="Avenir"/>
              <a:cs typeface="Avenir"/>
              <a:sym typeface="Avenir"/>
            </a:endParaRPr>
          </a:p>
        </p:txBody>
      </p:sp>
      <p:sp>
        <p:nvSpPr>
          <p:cNvPr id="508" name="Google Shape;508;p44"/>
          <p:cNvSpPr txBox="1"/>
          <p:nvPr/>
        </p:nvSpPr>
        <p:spPr>
          <a:xfrm>
            <a:off x="575805" y="6964656"/>
            <a:ext cx="4046400" cy="372600"/>
          </a:xfrm>
          <a:prstGeom prst="rect">
            <a:avLst/>
          </a:prstGeom>
          <a:noFill/>
          <a:ln>
            <a:noFill/>
          </a:ln>
        </p:spPr>
        <p:txBody>
          <a:bodyPr anchorCtr="0" anchor="ctr" bIns="91425" lIns="91425" spcFirstLastPara="1" rIns="91425" wrap="square" tIns="91425">
            <a:noAutofit/>
          </a:bodyPr>
          <a:lstStyle/>
          <a:p>
            <a:pPr indent="-118871" lvl="0" marL="118871" marR="0" rtl="0" algn="l">
              <a:lnSpc>
                <a:spcPct val="100000"/>
              </a:lnSpc>
              <a:spcBef>
                <a:spcPts val="0"/>
              </a:spcBef>
              <a:spcAft>
                <a:spcPts val="0"/>
              </a:spcAft>
              <a:buClr>
                <a:srgbClr val="000000"/>
              </a:buClr>
              <a:buSzPts val="600"/>
              <a:buFont typeface="Arial"/>
              <a:buNone/>
            </a:pPr>
            <a:r>
              <a:rPr b="0" i="0" lang="en" sz="600" u="none" cap="none" strike="noStrike">
                <a:solidFill>
                  <a:srgbClr val="2D3E50"/>
                </a:solidFill>
                <a:latin typeface="Arial"/>
                <a:ea typeface="Arial"/>
                <a:cs typeface="Arial"/>
                <a:sym typeface="Arial"/>
              </a:rPr>
              <a:t>1.</a:t>
            </a:r>
            <a:r>
              <a:rPr b="0" i="0" lang="en" sz="600" u="none" cap="none" strike="noStrike">
                <a:solidFill>
                  <a:srgbClr val="0FA1E2"/>
                </a:solidFill>
                <a:latin typeface="Arial"/>
                <a:ea typeface="Arial"/>
                <a:cs typeface="Arial"/>
                <a:sym typeface="Arial"/>
              </a:rPr>
              <a:t> 	https://www.nytimes.com/interactive/2018/01/27/technology/social-media-bots.html</a:t>
            </a:r>
            <a:endParaRPr b="0" i="0" sz="600" u="none" cap="none" strike="noStrike">
              <a:solidFill>
                <a:srgbClr val="0FA1E2"/>
              </a:solidFill>
              <a:latin typeface="Arial"/>
              <a:ea typeface="Arial"/>
              <a:cs typeface="Arial"/>
              <a:sym typeface="Arial"/>
            </a:endParaRPr>
          </a:p>
        </p:txBody>
      </p:sp>
      <p:pic>
        <p:nvPicPr>
          <p:cNvPr id="509" name="Google Shape;509;p44">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pic>
        <p:nvPicPr>
          <p:cNvPr id="514" name="Google Shape;514;p45"/>
          <p:cNvPicPr preferRelativeResize="0"/>
          <p:nvPr/>
        </p:nvPicPr>
        <p:blipFill rotWithShape="1">
          <a:blip r:embed="rId3">
            <a:alphaModFix amt="10000"/>
          </a:blip>
          <a:srcRect b="-16318" l="-14361" r="35276" t="-2277"/>
          <a:stretch/>
        </p:blipFill>
        <p:spPr>
          <a:xfrm>
            <a:off x="-6505525" y="-1188375"/>
            <a:ext cx="10637100" cy="10637100"/>
          </a:xfrm>
          <a:prstGeom prst="donut">
            <a:avLst>
              <a:gd fmla="val 19423" name="adj"/>
            </a:avLst>
          </a:prstGeom>
          <a:noFill/>
          <a:ln>
            <a:noFill/>
          </a:ln>
        </p:spPr>
      </p:pic>
      <p:sp>
        <p:nvSpPr>
          <p:cNvPr id="515" name="Google Shape;515;p45"/>
          <p:cNvSpPr txBox="1"/>
          <p:nvPr/>
        </p:nvSpPr>
        <p:spPr>
          <a:xfrm>
            <a:off x="2474125" y="1070283"/>
            <a:ext cx="69363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problem: “Low-quality followers”</a:t>
            </a:r>
            <a:endParaRPr b="1" i="0" sz="2000" u="none" cap="none" strike="noStrike">
              <a:solidFill>
                <a:srgbClr val="2D3E50"/>
              </a:solidFill>
              <a:latin typeface="Proxima Nova"/>
              <a:ea typeface="Proxima Nova"/>
              <a:cs typeface="Proxima Nova"/>
              <a:sym typeface="Proxima Nova"/>
            </a:endParaRPr>
          </a:p>
          <a:p>
            <a:pPr indent="0" lvl="0" marL="0" marR="3383280" rtl="0" algn="l">
              <a:lnSpc>
                <a:spcPct val="130000"/>
              </a:lnSpc>
              <a:spcBef>
                <a:spcPts val="2000"/>
              </a:spcBef>
              <a:spcAft>
                <a:spcPts val="0"/>
              </a:spcAft>
              <a:buClr>
                <a:srgbClr val="000000"/>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Finding high-quality followers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In response to fake following factories, all of the major social platforms have hit back, with Facebook/Instagram in particular beginning a major crackdown. Millions of accounts have been removed in the last year, and many influencers have seen their follower numbers nosedive.</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No one wants to be paying to get in front of an influencer’s huge following if that following consists largely of bots — bots don’t become customers, after all. Spotting fake followers and bots is a top concern for 42% of marketers.</a:t>
            </a:r>
            <a:r>
              <a:rPr b="0" baseline="30000" i="0" lang="en" sz="1300" u="none" cap="none" strike="noStrike">
                <a:solidFill>
                  <a:srgbClr val="2D3E50"/>
                </a:solidFill>
                <a:latin typeface="Avenir"/>
                <a:ea typeface="Avenir"/>
                <a:cs typeface="Avenir"/>
                <a:sym typeface="Avenir"/>
              </a:rPr>
              <a:t>2</a:t>
            </a:r>
            <a:r>
              <a:rPr b="0" i="0" lang="en" sz="1300" u="none" cap="none" strike="noStrike">
                <a:solidFill>
                  <a:srgbClr val="2D3E50"/>
                </a:solidFill>
                <a:latin typeface="Avenir"/>
                <a:ea typeface="Avenir"/>
                <a:cs typeface="Avenir"/>
                <a:sym typeface="Avenir"/>
              </a:rPr>
              <a:t> </a:t>
            </a:r>
            <a:endParaRPr b="0" i="0" sz="1300" u="none" cap="none" strike="noStrike">
              <a:solidFill>
                <a:srgbClr val="2D3E50"/>
              </a:solidFill>
              <a:latin typeface="Avenir"/>
              <a:ea typeface="Avenir"/>
              <a:cs typeface="Avenir"/>
              <a:sym typeface="Avenir"/>
            </a:endParaRPr>
          </a:p>
          <a:p>
            <a:pPr indent="0" lvl="0" marL="0" marR="338328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Like-for-like co-ops and mass follow-for-follow behavior has also had an impact, as brands and influencers desperately try to raise their own follower count.</a:t>
            </a:r>
            <a:endParaRPr b="0" i="0" sz="1300" u="none" cap="none" strike="noStrike">
              <a:solidFill>
                <a:srgbClr val="2D3E50"/>
              </a:solidFill>
              <a:latin typeface="Avenir"/>
              <a:ea typeface="Avenir"/>
              <a:cs typeface="Avenir"/>
              <a:sym typeface="Avenir"/>
            </a:endParaRPr>
          </a:p>
          <a:p>
            <a:pPr indent="0" lvl="0" marL="0" marR="3383280" rtl="0" algn="l">
              <a:lnSpc>
                <a:spcPct val="130000"/>
              </a:lnSpc>
              <a:spcBef>
                <a:spcPts val="1200"/>
              </a:spcBef>
              <a:spcAft>
                <a:spcPts val="12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It’s time to stop being dazzled by big shiny numbers and take a more critical approach to evaluating potential influencers.</a:t>
            </a:r>
            <a:endParaRPr b="1" i="0" sz="2400" u="none" cap="none" strike="noStrike">
              <a:solidFill>
                <a:srgbClr val="2D3E50"/>
              </a:solidFill>
              <a:latin typeface="Proxima Nova"/>
              <a:ea typeface="Proxima Nova"/>
              <a:cs typeface="Proxima Nova"/>
              <a:sym typeface="Proxima Nova"/>
            </a:endParaRPr>
          </a:p>
        </p:txBody>
      </p:sp>
      <p:pic>
        <p:nvPicPr>
          <p:cNvPr id="516" name="Google Shape;516;p45"/>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17" name="Google Shape;517;p4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6</a:t>
            </a:r>
            <a:endParaRPr b="0" i="0" sz="1400" u="none" cap="none" strike="noStrike">
              <a:solidFill>
                <a:srgbClr val="E40046"/>
              </a:solidFill>
              <a:latin typeface="Proxima Nova"/>
              <a:ea typeface="Proxima Nova"/>
              <a:cs typeface="Proxima Nova"/>
              <a:sym typeface="Proxima Nova"/>
            </a:endParaRPr>
          </a:p>
        </p:txBody>
      </p:sp>
      <p:sp>
        <p:nvSpPr>
          <p:cNvPr id="518" name="Google Shape;518;p4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519" name="Google Shape;519;p45"/>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20" name="Google Shape;520;p45"/>
          <p:cNvSpPr txBox="1"/>
          <p:nvPr/>
        </p:nvSpPr>
        <p:spPr>
          <a:xfrm>
            <a:off x="2498131" y="6900444"/>
            <a:ext cx="6688800" cy="520500"/>
          </a:xfrm>
          <a:prstGeom prst="rect">
            <a:avLst/>
          </a:prstGeom>
          <a:noFill/>
          <a:ln>
            <a:noFill/>
          </a:ln>
        </p:spPr>
        <p:txBody>
          <a:bodyPr anchorCtr="0" anchor="ctr" bIns="91425" lIns="91425" spcFirstLastPara="1" rIns="91425" wrap="square" tIns="91425">
            <a:noAutofit/>
          </a:bodyPr>
          <a:lstStyle/>
          <a:p>
            <a:pPr indent="-91440" lvl="0" marL="91440" marR="0" rtl="0" algn="l">
              <a:lnSpc>
                <a:spcPct val="100000"/>
              </a:lnSpc>
              <a:spcBef>
                <a:spcPts val="0"/>
              </a:spcBef>
              <a:spcAft>
                <a:spcPts val="0"/>
              </a:spcAft>
              <a:buClr>
                <a:srgbClr val="000000"/>
              </a:buClr>
              <a:buSzPts val="600"/>
              <a:buFont typeface="Arial"/>
              <a:buNone/>
            </a:pPr>
            <a:r>
              <a:rPr b="0" i="0" lang="en" sz="600" u="none" cap="none" strike="noStrike">
                <a:solidFill>
                  <a:srgbClr val="2D3E50"/>
                </a:solidFill>
                <a:latin typeface="Avenir"/>
                <a:ea typeface="Avenir"/>
                <a:cs typeface="Avenir"/>
                <a:sym typeface="Avenir"/>
              </a:rPr>
              <a:t>1. </a:t>
            </a:r>
            <a:r>
              <a:rPr b="0" i="0" lang="en" sz="600" u="none" cap="none" strike="noStrike">
                <a:solidFill>
                  <a:srgbClr val="0FA1E2"/>
                </a:solidFill>
                <a:latin typeface="Avenir"/>
                <a:ea typeface="Avenir"/>
                <a:cs typeface="Avenir"/>
                <a:sym typeface="Avenir"/>
              </a:rPr>
              <a:t> https://thenextweb.com/facebook/2018/11/16/facebook-removed-1-5-billion-fake-accounts-between-april-and-september/</a:t>
            </a:r>
            <a:endParaRPr b="0" i="0" sz="600" u="none" cap="none" strike="noStrike">
              <a:solidFill>
                <a:srgbClr val="0FA1E2"/>
              </a:solidFill>
              <a:latin typeface="Avenir"/>
              <a:ea typeface="Avenir"/>
              <a:cs typeface="Avenir"/>
              <a:sym typeface="Avenir"/>
            </a:endParaRPr>
          </a:p>
          <a:p>
            <a:pPr indent="-91440" lvl="0" marL="91440" marR="0" rtl="0" algn="l">
              <a:lnSpc>
                <a:spcPct val="100000"/>
              </a:lnSpc>
              <a:spcBef>
                <a:spcPts val="0"/>
              </a:spcBef>
              <a:spcAft>
                <a:spcPts val="0"/>
              </a:spcAft>
              <a:buClr>
                <a:schemeClr val="dk1"/>
              </a:buClr>
              <a:buSzPts val="1100"/>
              <a:buFont typeface="Arial"/>
              <a:buNone/>
            </a:pPr>
            <a:r>
              <a:rPr b="0" i="0" lang="en" sz="600" u="none" cap="none" strike="noStrike">
                <a:solidFill>
                  <a:srgbClr val="2D3E50"/>
                </a:solidFill>
                <a:latin typeface="Avenir"/>
                <a:ea typeface="Avenir"/>
                <a:cs typeface="Avenir"/>
                <a:sym typeface="Avenir"/>
              </a:rPr>
              <a:t>2. </a:t>
            </a:r>
            <a:r>
              <a:rPr b="0" i="0" lang="en" sz="600" u="none" cap="none" strike="noStrike">
                <a:solidFill>
                  <a:srgbClr val="0FA1E2"/>
                </a:solidFill>
                <a:latin typeface="Avenir"/>
                <a:ea typeface="Avenir"/>
                <a:cs typeface="Avenir"/>
                <a:sym typeface="Avenir"/>
              </a:rPr>
              <a:t> https://hypeauditor.com/blog/the-state-of-influencer-marketing-2019-five-key-takeaways-to-remember/</a:t>
            </a:r>
            <a:endParaRPr b="1" i="0" sz="6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600"/>
              <a:buFont typeface="Arial"/>
              <a:buNone/>
            </a:pPr>
            <a:r>
              <a:t/>
            </a:r>
            <a:endParaRPr b="0" i="0" sz="600" u="none" cap="none" strike="noStrike">
              <a:solidFill>
                <a:srgbClr val="0FA1E2"/>
              </a:solidFill>
              <a:latin typeface="Avenir"/>
              <a:ea typeface="Avenir"/>
              <a:cs typeface="Avenir"/>
              <a:sym typeface="Avenir"/>
            </a:endParaRPr>
          </a:p>
        </p:txBody>
      </p:sp>
      <p:sp>
        <p:nvSpPr>
          <p:cNvPr id="521" name="Google Shape;521;p45"/>
          <p:cNvSpPr/>
          <p:nvPr/>
        </p:nvSpPr>
        <p:spPr>
          <a:xfrm flipH="1" rot="5872225">
            <a:off x="7330765" y="4307614"/>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2" name="Google Shape;522;p45"/>
          <p:cNvSpPr/>
          <p:nvPr/>
        </p:nvSpPr>
        <p:spPr>
          <a:xfrm flipH="1" rot="-2227285">
            <a:off x="7330878" y="4295717"/>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3" name="Google Shape;523;p45"/>
          <p:cNvSpPr txBox="1"/>
          <p:nvPr/>
        </p:nvSpPr>
        <p:spPr>
          <a:xfrm>
            <a:off x="6676971" y="6327753"/>
            <a:ext cx="27810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2D3E50"/>
                </a:solidFill>
                <a:latin typeface="Avenir"/>
                <a:ea typeface="Avenir"/>
                <a:cs typeface="Avenir"/>
                <a:sym typeface="Avenir"/>
              </a:rPr>
              <a:t>Spotting fake followers and bots is a top concern for 42% of marketers.</a:t>
            </a:r>
            <a:r>
              <a:rPr b="1" baseline="30000" i="0" lang="en" sz="1100" u="none" cap="none" strike="noStrike">
                <a:solidFill>
                  <a:srgbClr val="2D3E50"/>
                </a:solidFill>
                <a:latin typeface="Avenir"/>
                <a:ea typeface="Avenir"/>
                <a:cs typeface="Avenir"/>
                <a:sym typeface="Avenir"/>
              </a:rPr>
              <a:t>2</a:t>
            </a:r>
            <a:endParaRPr b="1" baseline="30000" i="0" sz="1100" u="none" cap="none" strike="noStrike">
              <a:solidFill>
                <a:srgbClr val="000000"/>
              </a:solidFill>
              <a:latin typeface="Proxima Nova"/>
              <a:ea typeface="Proxima Nova"/>
              <a:cs typeface="Proxima Nova"/>
              <a:sym typeface="Proxima Nova"/>
            </a:endParaRPr>
          </a:p>
        </p:txBody>
      </p:sp>
      <p:sp>
        <p:nvSpPr>
          <p:cNvPr id="524" name="Google Shape;524;p45"/>
          <p:cNvSpPr txBox="1"/>
          <p:nvPr/>
        </p:nvSpPr>
        <p:spPr>
          <a:xfrm>
            <a:off x="6676956" y="5933856"/>
            <a:ext cx="2781000" cy="4701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100"/>
              <a:buFont typeface="Arial"/>
              <a:buNone/>
            </a:pPr>
            <a:r>
              <a:rPr b="1" i="0" lang="en" sz="3000" u="none" cap="none" strike="noStrike">
                <a:solidFill>
                  <a:srgbClr val="E40046"/>
                </a:solidFill>
                <a:latin typeface="Proxima Nova"/>
                <a:ea typeface="Proxima Nova"/>
                <a:cs typeface="Proxima Nova"/>
                <a:sym typeface="Proxima Nova"/>
              </a:rPr>
              <a:t>42%</a:t>
            </a:r>
            <a:endParaRPr b="1" baseline="30000" i="0" sz="3000" u="none" cap="none" strike="noStrike">
              <a:solidFill>
                <a:srgbClr val="E40046"/>
              </a:solidFill>
              <a:latin typeface="Proxima Nova"/>
              <a:ea typeface="Proxima Nova"/>
              <a:cs typeface="Proxima Nova"/>
              <a:sym typeface="Proxima Nova"/>
            </a:endParaRPr>
          </a:p>
        </p:txBody>
      </p:sp>
      <p:pic>
        <p:nvPicPr>
          <p:cNvPr id="525" name="Google Shape;525;p45"/>
          <p:cNvPicPr preferRelativeResize="0"/>
          <p:nvPr/>
        </p:nvPicPr>
        <p:blipFill rotWithShape="1">
          <a:blip r:embed="rId5">
            <a:alphaModFix/>
          </a:blip>
          <a:srcRect b="0" l="0" r="0" t="0"/>
          <a:stretch/>
        </p:blipFill>
        <p:spPr>
          <a:xfrm>
            <a:off x="7631908" y="4595105"/>
            <a:ext cx="897550" cy="897550"/>
          </a:xfrm>
          <a:prstGeom prst="rect">
            <a:avLst/>
          </a:prstGeom>
          <a:noFill/>
          <a:ln>
            <a:noFill/>
          </a:ln>
        </p:spPr>
      </p:pic>
      <p:pic>
        <p:nvPicPr>
          <p:cNvPr id="526" name="Google Shape;526;p45">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pic>
        <p:nvPicPr>
          <p:cNvPr id="531" name="Google Shape;531;p46"/>
          <p:cNvPicPr preferRelativeResize="0"/>
          <p:nvPr/>
        </p:nvPicPr>
        <p:blipFill rotWithShape="1">
          <a:blip r:embed="rId3">
            <a:alphaModFix amt="10000"/>
          </a:blip>
          <a:srcRect b="-16318" l="-14361" r="35276" t="-2277"/>
          <a:stretch/>
        </p:blipFill>
        <p:spPr>
          <a:xfrm>
            <a:off x="-6505525" y="-1188375"/>
            <a:ext cx="10637100" cy="10637100"/>
          </a:xfrm>
          <a:prstGeom prst="donut">
            <a:avLst>
              <a:gd fmla="val 19423" name="adj"/>
            </a:avLst>
          </a:prstGeom>
          <a:noFill/>
          <a:ln>
            <a:noFill/>
          </a:ln>
        </p:spPr>
      </p:pic>
      <p:sp>
        <p:nvSpPr>
          <p:cNvPr id="532" name="Google Shape;532;p46"/>
          <p:cNvSpPr txBox="1"/>
          <p:nvPr/>
        </p:nvSpPr>
        <p:spPr>
          <a:xfrm>
            <a:off x="2474125" y="1070283"/>
            <a:ext cx="69363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solution: “Diversify your influencer list”</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Include micro and nano influencers in your list</a:t>
            </a:r>
            <a:endParaRPr b="1" i="0" sz="2000" u="none" cap="none" strike="noStrike">
              <a:solidFill>
                <a:srgbClr val="2D3E50"/>
              </a:solidFill>
              <a:latin typeface="Proxima Nova"/>
              <a:ea typeface="Proxima Nova"/>
              <a:cs typeface="Proxima Nova"/>
              <a:sym typeface="Proxima Nova"/>
            </a:endParaRPr>
          </a:p>
          <a:p>
            <a:pPr indent="0" lvl="0" marL="0" marR="2286000" rtl="0" algn="l">
              <a:lnSpc>
                <a:spcPct val="130000"/>
              </a:lnSpc>
              <a:spcBef>
                <a:spcPts val="20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Bots, fake followers and like-for-like or inactive users are another good reason to make sure your list includes a number of micro influencers. Those with less inflated followings are less likely to be artificially inflating them. </a:t>
            </a:r>
            <a:endParaRPr b="0" i="0" sz="1300" u="none" cap="none" strike="noStrike">
              <a:solidFill>
                <a:srgbClr val="2D3E50"/>
              </a:solidFill>
              <a:latin typeface="Avenir"/>
              <a:ea typeface="Avenir"/>
              <a:cs typeface="Avenir"/>
              <a:sym typeface="Avenir"/>
            </a:endParaRPr>
          </a:p>
          <a:p>
            <a:pPr indent="0" lvl="0" marL="0" marR="2286000" rtl="0" algn="l">
              <a:lnSpc>
                <a:spcPct val="130000"/>
              </a:lnSpc>
              <a:spcBef>
                <a:spcPts val="1200"/>
              </a:spcBef>
              <a:spcAft>
                <a:spcPts val="12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When you are working with larger scale influencers, look critically at their content and ask yourself:</a:t>
            </a:r>
            <a:endParaRPr b="0" i="0" sz="1300" u="none" cap="none" strike="noStrike">
              <a:solidFill>
                <a:srgbClr val="2D3E50"/>
              </a:solidFill>
              <a:latin typeface="Avenir"/>
              <a:ea typeface="Avenir"/>
              <a:cs typeface="Avenir"/>
              <a:sym typeface="Avenir"/>
            </a:endParaRPr>
          </a:p>
        </p:txBody>
      </p:sp>
      <p:pic>
        <p:nvPicPr>
          <p:cNvPr id="533" name="Google Shape;533;p4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34" name="Google Shape;534;p4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6</a:t>
            </a:r>
            <a:endParaRPr b="1" i="0" sz="1400" u="none" cap="none" strike="noStrike">
              <a:solidFill>
                <a:srgbClr val="3C4043"/>
              </a:solidFill>
              <a:latin typeface="Proxima Nova"/>
              <a:ea typeface="Proxima Nova"/>
              <a:cs typeface="Proxima Nova"/>
              <a:sym typeface="Proxima Nova"/>
            </a:endParaRPr>
          </a:p>
        </p:txBody>
      </p:sp>
      <p:sp>
        <p:nvSpPr>
          <p:cNvPr id="535" name="Google Shape;535;p4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536" name="Google Shape;536;p4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37" name="Google Shape;537;p46"/>
          <p:cNvSpPr txBox="1"/>
          <p:nvPr/>
        </p:nvSpPr>
        <p:spPr>
          <a:xfrm>
            <a:off x="2474125" y="3737762"/>
            <a:ext cx="6936300" cy="1358400"/>
          </a:xfrm>
          <a:prstGeom prst="rect">
            <a:avLst/>
          </a:prstGeom>
          <a:noFill/>
          <a:ln>
            <a:noFill/>
          </a:ln>
        </p:spPr>
        <p:txBody>
          <a:bodyPr anchorCtr="0" anchor="t" bIns="113100" lIns="113100" spcFirstLastPara="1" rIns="113100" wrap="square" tIns="113100">
            <a:noAutofit/>
          </a:bodyPr>
          <a:lstStyle/>
          <a:p>
            <a:pPr indent="0" lvl="0" marL="0" marR="182880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2743200" marR="0" rtl="0" algn="l">
              <a:lnSpc>
                <a:spcPct val="130000"/>
              </a:lnSpc>
              <a:spcBef>
                <a:spcPts val="12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If they have hundreds of thousands of followers, they should be getting a high number of likes and comments.</a:t>
            </a:r>
            <a:endParaRPr b="0" i="0" sz="1300" u="none" cap="none" strike="noStrike">
              <a:solidFill>
                <a:srgbClr val="2D3E50"/>
              </a:solidFill>
              <a:latin typeface="Avenir"/>
              <a:ea typeface="Avenir"/>
              <a:cs typeface="Avenir"/>
              <a:sym typeface="Avenir"/>
            </a:endParaRPr>
          </a:p>
          <a:p>
            <a:pPr indent="0" lvl="0" marL="2743200" marR="0" rtl="0" algn="l">
              <a:lnSpc>
                <a:spcPct val="130000"/>
              </a:lnSpc>
              <a:spcBef>
                <a:spcPts val="2000"/>
              </a:spcBef>
              <a:spcAft>
                <a:spcPts val="12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A generic comment like “nice photo” is likely to be a bot, whereas a specific comment such as “Your pink jacket looks amazing against that sunset” is much more likely to be from a real person — as long as the person in the photo is actually wearing a pink jacket and the sun is actually setting.</a:t>
            </a:r>
            <a:endParaRPr b="0" i="0" sz="1300" u="none" cap="none" strike="noStrike">
              <a:solidFill>
                <a:srgbClr val="2D3E50"/>
              </a:solidFill>
              <a:latin typeface="Avenir"/>
              <a:ea typeface="Avenir"/>
              <a:cs typeface="Avenir"/>
              <a:sym typeface="Avenir"/>
            </a:endParaRPr>
          </a:p>
        </p:txBody>
      </p:sp>
      <p:cxnSp>
        <p:nvCxnSpPr>
          <p:cNvPr id="538" name="Google Shape;538;p46"/>
          <p:cNvCxnSpPr/>
          <p:nvPr/>
        </p:nvCxnSpPr>
        <p:spPr>
          <a:xfrm>
            <a:off x="5029200" y="4304215"/>
            <a:ext cx="0" cy="636000"/>
          </a:xfrm>
          <a:prstGeom prst="straightConnector1">
            <a:avLst/>
          </a:prstGeom>
          <a:noFill/>
          <a:ln cap="flat" cmpd="sng" w="28575">
            <a:solidFill>
              <a:srgbClr val="E40046"/>
            </a:solidFill>
            <a:prstDash val="solid"/>
            <a:round/>
            <a:headEnd len="sm" w="sm" type="none"/>
            <a:tailEnd len="sm" w="sm" type="none"/>
          </a:ln>
        </p:spPr>
      </p:cxnSp>
      <p:sp>
        <p:nvSpPr>
          <p:cNvPr id="539" name="Google Shape;539;p46"/>
          <p:cNvSpPr txBox="1"/>
          <p:nvPr/>
        </p:nvSpPr>
        <p:spPr>
          <a:xfrm>
            <a:off x="2495475" y="4164275"/>
            <a:ext cx="2376300" cy="35493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Proxima Nova Semibold"/>
                <a:ea typeface="Proxima Nova Semibold"/>
                <a:cs typeface="Proxima Nova Semibold"/>
                <a:sym typeface="Proxima Nova Semibold"/>
              </a:rPr>
              <a:t>Is the level of engagement they’re getting proportionate to their following?</a:t>
            </a:r>
            <a:r>
              <a:rPr b="0" i="0" lang="en" sz="1300" u="none" cap="none" strike="noStrike">
                <a:solidFill>
                  <a:srgbClr val="2D3E50"/>
                </a:solidFill>
                <a:latin typeface="Avenir"/>
                <a:ea typeface="Avenir"/>
                <a:cs typeface="Avenir"/>
                <a:sym typeface="Avenir"/>
              </a:rPr>
              <a: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2000"/>
              </a:spcAft>
              <a:buClr>
                <a:srgbClr val="000000"/>
              </a:buClr>
              <a:buSzPts val="1300"/>
              <a:buFont typeface="Arial"/>
              <a:buNone/>
            </a:pPr>
            <a:r>
              <a:rPr b="0" i="0" lang="en" sz="1300" u="none" cap="none" strike="noStrike">
                <a:solidFill>
                  <a:srgbClr val="2D3E50"/>
                </a:solidFill>
                <a:latin typeface="Proxima Nova Semibold"/>
                <a:ea typeface="Proxima Nova Semibold"/>
                <a:cs typeface="Proxima Nova Semibold"/>
                <a:sym typeface="Proxima Nova Semibold"/>
              </a:rPr>
              <a:t>Does the engagement </a:t>
            </a:r>
            <a:br>
              <a:rPr b="0" i="0" lang="en" sz="1300" u="none" cap="none" strike="noStrike">
                <a:solidFill>
                  <a:srgbClr val="2D3E50"/>
                </a:solidFill>
                <a:latin typeface="Proxima Nova Semibold"/>
                <a:ea typeface="Proxima Nova Semibold"/>
                <a:cs typeface="Proxima Nova Semibold"/>
                <a:sym typeface="Proxima Nova Semibold"/>
              </a:rPr>
            </a:br>
            <a:r>
              <a:rPr b="0" i="0" lang="en" sz="1300" u="none" cap="none" strike="noStrike">
                <a:solidFill>
                  <a:srgbClr val="2D3E50"/>
                </a:solidFill>
                <a:latin typeface="Proxima Nova Semibold"/>
                <a:ea typeface="Proxima Nova Semibold"/>
                <a:cs typeface="Proxima Nova Semibold"/>
                <a:sym typeface="Proxima Nova Semibold"/>
              </a:rPr>
              <a:t>look genuine?</a:t>
            </a:r>
            <a:endParaRPr b="0" i="0" sz="1300" u="none" cap="none" strike="noStrike">
              <a:solidFill>
                <a:srgbClr val="2D3E50"/>
              </a:solidFill>
              <a:latin typeface="Avenir"/>
              <a:ea typeface="Avenir"/>
              <a:cs typeface="Avenir"/>
              <a:sym typeface="Avenir"/>
            </a:endParaRPr>
          </a:p>
        </p:txBody>
      </p:sp>
      <p:cxnSp>
        <p:nvCxnSpPr>
          <p:cNvPr id="540" name="Google Shape;540;p46"/>
          <p:cNvCxnSpPr/>
          <p:nvPr/>
        </p:nvCxnSpPr>
        <p:spPr>
          <a:xfrm>
            <a:off x="5029200" y="5328184"/>
            <a:ext cx="0" cy="1419600"/>
          </a:xfrm>
          <a:prstGeom prst="straightConnector1">
            <a:avLst/>
          </a:prstGeom>
          <a:noFill/>
          <a:ln cap="flat" cmpd="sng" w="28575">
            <a:solidFill>
              <a:srgbClr val="E40046"/>
            </a:solidFill>
            <a:prstDash val="solid"/>
            <a:round/>
            <a:headEnd len="sm" w="sm" type="none"/>
            <a:tailEnd len="sm" w="sm" type="none"/>
          </a:ln>
        </p:spPr>
      </p:cxnSp>
      <p:grpSp>
        <p:nvGrpSpPr>
          <p:cNvPr id="541" name="Google Shape;541;p46"/>
          <p:cNvGrpSpPr/>
          <p:nvPr/>
        </p:nvGrpSpPr>
        <p:grpSpPr>
          <a:xfrm>
            <a:off x="7198356" y="1628873"/>
            <a:ext cx="2163600" cy="2163600"/>
            <a:chOff x="6494606" y="1933673"/>
            <a:chExt cx="2163600" cy="2163600"/>
          </a:xfrm>
        </p:grpSpPr>
        <p:sp>
          <p:nvSpPr>
            <p:cNvPr id="542" name="Google Shape;542;p46"/>
            <p:cNvSpPr/>
            <p:nvPr/>
          </p:nvSpPr>
          <p:spPr>
            <a:xfrm flipH="1" rot="5872225">
              <a:off x="6804056" y="2255133"/>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3" name="Google Shape;543;p46"/>
            <p:cNvSpPr/>
            <p:nvPr/>
          </p:nvSpPr>
          <p:spPr>
            <a:xfrm flipH="1" rot="-2227285">
              <a:off x="6804169" y="2243236"/>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544" name="Google Shape;544;p46"/>
          <p:cNvPicPr preferRelativeResize="0"/>
          <p:nvPr/>
        </p:nvPicPr>
        <p:blipFill rotWithShape="1">
          <a:blip r:embed="rId5">
            <a:alphaModFix/>
          </a:blip>
          <a:srcRect b="0" l="0" r="0" t="0"/>
          <a:stretch/>
        </p:blipFill>
        <p:spPr>
          <a:xfrm>
            <a:off x="7681531" y="2140729"/>
            <a:ext cx="1197250" cy="1197250"/>
          </a:xfrm>
          <a:prstGeom prst="rect">
            <a:avLst/>
          </a:prstGeom>
          <a:noFill/>
          <a:ln>
            <a:noFill/>
          </a:ln>
        </p:spPr>
      </p:pic>
      <p:pic>
        <p:nvPicPr>
          <p:cNvPr id="545" name="Google Shape;545;p46">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pic>
        <p:nvPicPr>
          <p:cNvPr id="550" name="Google Shape;550;p47"/>
          <p:cNvPicPr preferRelativeResize="0"/>
          <p:nvPr/>
        </p:nvPicPr>
        <p:blipFill rotWithShape="1">
          <a:blip r:embed="rId3">
            <a:alphaModFix amt="10000"/>
          </a:blip>
          <a:srcRect b="-16318" l="-14361" r="35276" t="-2277"/>
          <a:stretch/>
        </p:blipFill>
        <p:spPr>
          <a:xfrm>
            <a:off x="-6505525" y="-1188375"/>
            <a:ext cx="10637100" cy="10637100"/>
          </a:xfrm>
          <a:prstGeom prst="donut">
            <a:avLst>
              <a:gd fmla="val 19423" name="adj"/>
            </a:avLst>
          </a:prstGeom>
          <a:noFill/>
          <a:ln>
            <a:noFill/>
          </a:ln>
        </p:spPr>
      </p:pic>
      <p:sp>
        <p:nvSpPr>
          <p:cNvPr id="551" name="Google Shape;551;p47"/>
          <p:cNvSpPr txBox="1"/>
          <p:nvPr/>
        </p:nvSpPr>
        <p:spPr>
          <a:xfrm>
            <a:off x="2474125" y="701110"/>
            <a:ext cx="6936300" cy="1358400"/>
          </a:xfrm>
          <a:prstGeom prst="rect">
            <a:avLst/>
          </a:prstGeom>
          <a:noFill/>
          <a:ln>
            <a:noFill/>
          </a:ln>
        </p:spPr>
        <p:txBody>
          <a:bodyPr anchorCtr="0" anchor="t" bIns="113100" lIns="113100" spcFirstLastPara="1" rIns="113100" wrap="square" tIns="113100">
            <a:noAutofit/>
          </a:bodyPr>
          <a:lstStyle/>
          <a:p>
            <a:pPr indent="0" lvl="0" marL="0" marR="182880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2743200" marR="0" rtl="0" algn="l">
              <a:lnSpc>
                <a:spcPct val="130000"/>
              </a:lnSpc>
              <a:spcBef>
                <a:spcPts val="12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Competitions that ask people to “like and follow to win” or offer “follow for follow” are underhanded tactics for growing followings, and influencers using these approaches are unlikely to have the highest quality of followers.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12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Better yet, find yourself software that will crunch the numbers and assess the quality of an influencer’s followers for you. Rather than simply paying to get in front of a large following, you may prefer to introduce payment terms that reward only demonstrably valuable engagement. Using influencer fraud risk scores also enables you to adjust payout terms to avoid wasting spend on partners of questionable audience quality.</a:t>
            </a:r>
            <a:endParaRPr b="0" i="0" sz="1300" u="none" cap="none" strike="noStrike">
              <a:solidFill>
                <a:srgbClr val="2D3E50"/>
              </a:solidFill>
              <a:latin typeface="Avenir"/>
              <a:ea typeface="Avenir"/>
              <a:cs typeface="Avenir"/>
              <a:sym typeface="Avenir"/>
            </a:endParaRPr>
          </a:p>
        </p:txBody>
      </p:sp>
      <p:pic>
        <p:nvPicPr>
          <p:cNvPr id="552" name="Google Shape;552;p47"/>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53" name="Google Shape;553;p4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6</a:t>
            </a:r>
            <a:endParaRPr b="1" i="0" sz="1400" u="none" cap="none" strike="noStrike">
              <a:solidFill>
                <a:srgbClr val="3C4043"/>
              </a:solidFill>
              <a:latin typeface="Proxima Nova"/>
              <a:ea typeface="Proxima Nova"/>
              <a:cs typeface="Proxima Nova"/>
              <a:sym typeface="Proxima Nova"/>
            </a:endParaRPr>
          </a:p>
        </p:txBody>
      </p:sp>
      <p:sp>
        <p:nvSpPr>
          <p:cNvPr id="554" name="Google Shape;554;p47"/>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555" name="Google Shape;555;p4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56" name="Google Shape;556;p47"/>
          <p:cNvSpPr txBox="1"/>
          <p:nvPr/>
        </p:nvSpPr>
        <p:spPr>
          <a:xfrm>
            <a:off x="2506230" y="1122728"/>
            <a:ext cx="2402700" cy="12294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Proxima Nova Semibold"/>
                <a:ea typeface="Proxima Nova Semibold"/>
                <a:cs typeface="Proxima Nova Semibold"/>
                <a:sym typeface="Proxima Nova Semibold"/>
              </a:rPr>
              <a:t>Are they engaging in any “click-bait” style activities? </a:t>
            </a:r>
            <a:endParaRPr b="0" i="0" sz="13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2000"/>
              </a:spcBef>
              <a:spcAft>
                <a:spcPts val="0"/>
              </a:spcAft>
              <a:buClr>
                <a:schemeClr val="dk1"/>
              </a:buClr>
              <a:buSzPts val="1100"/>
              <a:buFont typeface="Arial"/>
              <a:buNone/>
            </a:pPr>
            <a:r>
              <a:t/>
            </a:r>
            <a:endParaRPr b="0" i="0" sz="13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2000"/>
              </a:spcBef>
              <a:spcAft>
                <a:spcPts val="2000"/>
              </a:spcAft>
              <a:buClr>
                <a:srgbClr val="000000"/>
              </a:buClr>
              <a:buSzPts val="1300"/>
              <a:buFont typeface="Arial"/>
              <a:buNone/>
            </a:pPr>
            <a:r>
              <a:t/>
            </a:r>
            <a:endParaRPr b="0" i="0" sz="1300" u="none" cap="none" strike="noStrike">
              <a:solidFill>
                <a:srgbClr val="2D3E50"/>
              </a:solidFill>
              <a:latin typeface="Proxima Nova Semibold"/>
              <a:ea typeface="Proxima Nova Semibold"/>
              <a:cs typeface="Proxima Nova Semibold"/>
              <a:sym typeface="Proxima Nova Semibold"/>
            </a:endParaRPr>
          </a:p>
        </p:txBody>
      </p:sp>
      <p:cxnSp>
        <p:nvCxnSpPr>
          <p:cNvPr id="557" name="Google Shape;557;p47"/>
          <p:cNvCxnSpPr/>
          <p:nvPr/>
        </p:nvCxnSpPr>
        <p:spPr>
          <a:xfrm>
            <a:off x="5029200" y="1256350"/>
            <a:ext cx="0" cy="1161900"/>
          </a:xfrm>
          <a:prstGeom prst="straightConnector1">
            <a:avLst/>
          </a:prstGeom>
          <a:noFill/>
          <a:ln cap="flat" cmpd="sng" w="28575">
            <a:solidFill>
              <a:srgbClr val="E40046"/>
            </a:solidFill>
            <a:prstDash val="solid"/>
            <a:round/>
            <a:headEnd len="sm" w="sm" type="none"/>
            <a:tailEnd len="sm" w="sm" type="none"/>
          </a:ln>
        </p:spPr>
      </p:cxnSp>
      <p:pic>
        <p:nvPicPr>
          <p:cNvPr id="558" name="Google Shape;558;p47">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pic>
        <p:nvPicPr>
          <p:cNvPr id="92" name="Google Shape;92;p21"/>
          <p:cNvPicPr preferRelativeResize="0"/>
          <p:nvPr/>
        </p:nvPicPr>
        <p:blipFill rotWithShape="1">
          <a:blip r:embed="rId3">
            <a:alphaModFix/>
          </a:blip>
          <a:srcRect b="879" l="8668" r="35473" t="15332"/>
          <a:stretch/>
        </p:blipFill>
        <p:spPr>
          <a:xfrm flipH="1">
            <a:off x="5882600" y="2750400"/>
            <a:ext cx="4666500" cy="4666500"/>
          </a:xfrm>
          <a:prstGeom prst="ellipse">
            <a:avLst/>
          </a:prstGeom>
          <a:noFill/>
          <a:ln>
            <a:noFill/>
          </a:ln>
        </p:spPr>
      </p:pic>
      <p:sp>
        <p:nvSpPr>
          <p:cNvPr id="93" name="Google Shape;93;p21"/>
          <p:cNvSpPr txBox="1"/>
          <p:nvPr/>
        </p:nvSpPr>
        <p:spPr>
          <a:xfrm>
            <a:off x="578456" y="7131786"/>
            <a:ext cx="4046400" cy="372600"/>
          </a:xfrm>
          <a:prstGeom prst="rect">
            <a:avLst/>
          </a:prstGeom>
          <a:noFill/>
          <a:ln>
            <a:noFill/>
          </a:ln>
        </p:spPr>
        <p:txBody>
          <a:bodyPr anchorCtr="0" anchor="ctr" bIns="91425" lIns="91425" spcFirstLastPara="1" rIns="91425" wrap="square" tIns="91425">
            <a:noAutofit/>
          </a:bodyPr>
          <a:lstStyle/>
          <a:p>
            <a:pPr indent="-118871" lvl="0" marL="118871" marR="0" rtl="0" algn="l">
              <a:lnSpc>
                <a:spcPct val="100000"/>
              </a:lnSpc>
              <a:spcBef>
                <a:spcPts val="0"/>
              </a:spcBef>
              <a:spcAft>
                <a:spcPts val="0"/>
              </a:spcAft>
              <a:buClr>
                <a:srgbClr val="000000"/>
              </a:buClr>
              <a:buSzPts val="600"/>
              <a:buFont typeface="Arial"/>
              <a:buNone/>
            </a:pPr>
            <a:r>
              <a:rPr b="0" i="0" lang="en" sz="600" u="none" cap="none" strike="noStrike">
                <a:solidFill>
                  <a:srgbClr val="2D3E50"/>
                </a:solidFill>
                <a:latin typeface="Arial"/>
                <a:ea typeface="Arial"/>
                <a:cs typeface="Arial"/>
                <a:sym typeface="Arial"/>
              </a:rPr>
              <a:t>1.</a:t>
            </a:r>
            <a:r>
              <a:rPr b="0" i="0" lang="en" sz="600" u="none" cap="none" strike="noStrike">
                <a:solidFill>
                  <a:srgbClr val="0FA1E2"/>
                </a:solidFill>
                <a:latin typeface="Arial"/>
                <a:ea typeface="Arial"/>
                <a:cs typeface="Arial"/>
                <a:sym typeface="Arial"/>
              </a:rPr>
              <a:t> 	</a:t>
            </a:r>
            <a:r>
              <a:rPr b="0" i="0" lang="en" sz="600" u="sng" cap="none" strike="noStrike">
                <a:solidFill>
                  <a:schemeClr val="hlink"/>
                </a:solidFill>
                <a:latin typeface="Arial"/>
                <a:ea typeface="Arial"/>
                <a:cs typeface="Arial"/>
                <a:sym typeface="Arial"/>
                <a:hlinkClick r:id="rId4"/>
              </a:rPr>
              <a:t>https://www.wired.com/story/instagrams-crackdown-fake-followers-might-work/</a:t>
            </a:r>
            <a:endParaRPr b="0" i="0" sz="600" u="none" cap="none" strike="noStrike">
              <a:solidFill>
                <a:srgbClr val="0FA1E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FA1E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t/>
            </a:r>
            <a:endParaRPr b="0" i="0" sz="600" u="none" cap="none" strike="noStrike">
              <a:solidFill>
                <a:srgbClr val="0FA1E2"/>
              </a:solidFill>
              <a:latin typeface="Avenir"/>
              <a:ea typeface="Avenir"/>
              <a:cs typeface="Avenir"/>
              <a:sym typeface="Avenir"/>
            </a:endParaRPr>
          </a:p>
        </p:txBody>
      </p:sp>
      <p:pic>
        <p:nvPicPr>
          <p:cNvPr id="94" name="Google Shape;94;p21">
            <a:hlinkClick r:id="rId5"/>
          </p:cNvPr>
          <p:cNvPicPr preferRelativeResize="0"/>
          <p:nvPr/>
        </p:nvPicPr>
        <p:blipFill rotWithShape="1">
          <a:blip r:embed="rId6">
            <a:alphaModFix/>
          </a:blip>
          <a:srcRect b="13308" l="6356" r="6669" t="13731"/>
          <a:stretch/>
        </p:blipFill>
        <p:spPr>
          <a:xfrm>
            <a:off x="-6767375" y="312387"/>
            <a:ext cx="1105275" cy="530650"/>
          </a:xfrm>
          <a:prstGeom prst="rect">
            <a:avLst/>
          </a:prstGeom>
          <a:noFill/>
          <a:ln>
            <a:noFill/>
          </a:ln>
        </p:spPr>
      </p:pic>
      <p:sp>
        <p:nvSpPr>
          <p:cNvPr id="95" name="Google Shape;95;p21"/>
          <p:cNvSpPr txBox="1"/>
          <p:nvPr/>
        </p:nvSpPr>
        <p:spPr>
          <a:xfrm>
            <a:off x="546425" y="1946300"/>
            <a:ext cx="6411600" cy="4803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Influencer marketing has the potential to deliver results, but it’s had a bit of a bad rap of late. This was most infamously impacted by the Fyre Festival saga, where festival attendees paid out thousands of dollars for an experience that did not live up to the expectations set by influencers. An instance that shone a                  spotlight on a growing number of not-so-professional influencers that were             guilty of overplayed missteps and lack of transparency in promoted posts.  	   In response, the issue was then exacerbated by the infamous crackdown              from Instagram at the end of last year on “inauthentic activity,”                             which highlighted the prevalence of bot followers and “black social”                            techniques,</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a phenomenon where brands or individuals pay to                    significantly increase their followers.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p:txBody>
      </p:sp>
      <p:sp>
        <p:nvSpPr>
          <p:cNvPr id="96" name="Google Shape;96;p21"/>
          <p:cNvSpPr txBox="1"/>
          <p:nvPr/>
        </p:nvSpPr>
        <p:spPr>
          <a:xfrm>
            <a:off x="546425" y="1220400"/>
            <a:ext cx="8735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Influencer marketing isn’t what it used to be</a:t>
            </a:r>
            <a:endParaRPr b="0" i="0" sz="2600" u="none" cap="none" strike="noStrike">
              <a:solidFill>
                <a:srgbClr val="2D3E50"/>
              </a:solidFill>
              <a:latin typeface="Avenir"/>
              <a:ea typeface="Avenir"/>
              <a:cs typeface="Avenir"/>
              <a:sym typeface="Avenir"/>
            </a:endParaRPr>
          </a:p>
        </p:txBody>
      </p:sp>
      <p:pic>
        <p:nvPicPr>
          <p:cNvPr id="97" name="Google Shape;97;p21">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48"/>
          <p:cNvSpPr txBox="1"/>
          <p:nvPr/>
        </p:nvSpPr>
        <p:spPr>
          <a:xfrm>
            <a:off x="7249725" y="426235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Only 23%</a:t>
            </a:r>
            <a:r>
              <a:rPr b="0" baseline="30000" i="0" lang="en" sz="1200" u="none" cap="none" strike="noStrike">
                <a:solidFill>
                  <a:srgbClr val="FFFFFF"/>
                </a:solidFill>
                <a:latin typeface="Avenir"/>
                <a:ea typeface="Avenir"/>
                <a:cs typeface="Avenir"/>
                <a:sym typeface="Avenir"/>
              </a:rPr>
              <a:t>3</a:t>
            </a:r>
            <a:r>
              <a:rPr b="0" i="0" lang="en" sz="1200" u="none" cap="none" strike="noStrike">
                <a:solidFill>
                  <a:srgbClr val="FFFFFF"/>
                </a:solidFill>
                <a:latin typeface="Avenir"/>
                <a:ea typeface="Avenir"/>
                <a:cs typeface="Avenir"/>
                <a:sym typeface="Avenir"/>
              </a:rPr>
              <a:t> believe content from celebrities and influencers is influential</a:t>
            </a:r>
            <a:endParaRPr b="0" baseline="30000" i="0" sz="1200" u="none" cap="none" strike="noStrike">
              <a:solidFill>
                <a:srgbClr val="FFFFFF"/>
              </a:solidFill>
              <a:latin typeface="Avenir"/>
              <a:ea typeface="Avenir"/>
              <a:cs typeface="Avenir"/>
              <a:sym typeface="Avenir"/>
            </a:endParaRPr>
          </a:p>
        </p:txBody>
      </p:sp>
      <p:sp>
        <p:nvSpPr>
          <p:cNvPr id="564" name="Google Shape;564;p48"/>
          <p:cNvSpPr txBox="1"/>
          <p:nvPr/>
        </p:nvSpPr>
        <p:spPr>
          <a:xfrm>
            <a:off x="7249725" y="592787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60%</a:t>
            </a:r>
            <a:r>
              <a:rPr b="0" baseline="30000" i="0" lang="en" sz="1200" u="none" cap="none" strike="noStrike">
                <a:solidFill>
                  <a:srgbClr val="FFFFFF"/>
                </a:solidFill>
                <a:latin typeface="Avenir"/>
                <a:ea typeface="Avenir"/>
                <a:cs typeface="Avenir"/>
                <a:sym typeface="Avenir"/>
              </a:rPr>
              <a:t>3  </a:t>
            </a:r>
            <a:r>
              <a:rPr b="0" i="0" lang="en" sz="1200" u="none" cap="none" strike="noStrike">
                <a:solidFill>
                  <a:srgbClr val="FFFFFF"/>
                </a:solidFill>
                <a:latin typeface="Avenir"/>
                <a:ea typeface="Avenir"/>
                <a:cs typeface="Avenir"/>
                <a:sym typeface="Avenir"/>
              </a:rPr>
              <a:t>are much more likely to trust their close friends and family </a:t>
            </a:r>
            <a:endParaRPr b="0" baseline="30000" i="0" sz="1200" u="none" cap="none" strike="noStrike">
              <a:solidFill>
                <a:srgbClr val="FFFFFF"/>
              </a:solidFill>
              <a:latin typeface="Avenir"/>
              <a:ea typeface="Avenir"/>
              <a:cs typeface="Avenir"/>
              <a:sym typeface="Avenir"/>
            </a:endParaRPr>
          </a:p>
        </p:txBody>
      </p:sp>
      <p:pic>
        <p:nvPicPr>
          <p:cNvPr id="565" name="Google Shape;565;p48"/>
          <p:cNvPicPr preferRelativeResize="0"/>
          <p:nvPr/>
        </p:nvPicPr>
        <p:blipFill rotWithShape="1">
          <a:blip r:embed="rId3">
            <a:alphaModFix/>
          </a:blip>
          <a:srcRect b="321" l="22650" r="29571" t="28034"/>
          <a:stretch/>
        </p:blipFill>
        <p:spPr>
          <a:xfrm flipH="1">
            <a:off x="6425200" y="2750403"/>
            <a:ext cx="4666500" cy="4666500"/>
          </a:xfrm>
          <a:prstGeom prst="ellipse">
            <a:avLst/>
          </a:prstGeom>
          <a:noFill/>
          <a:ln>
            <a:noFill/>
          </a:ln>
        </p:spPr>
      </p:pic>
      <p:sp>
        <p:nvSpPr>
          <p:cNvPr id="566" name="Google Shape;566;p48"/>
          <p:cNvSpPr txBox="1"/>
          <p:nvPr/>
        </p:nvSpPr>
        <p:spPr>
          <a:xfrm>
            <a:off x="548640" y="1071996"/>
            <a:ext cx="8735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Key takeaways</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Marketing is a fast-paced industry and influencer marketing in particular is going through rapid change. Now that we’ve uncovered some common mistakes and clear ideas of how you can fix them, we have highlighted some key findings to help you take action to fix your influencer program.</a:t>
            </a:r>
            <a:endParaRPr b="0" i="0" sz="1300" u="none" cap="none" strike="noStrike">
              <a:solidFill>
                <a:srgbClr val="2D3E50"/>
              </a:solidFill>
              <a:latin typeface="Avenir"/>
              <a:ea typeface="Avenir"/>
              <a:cs typeface="Avenir"/>
              <a:sym typeface="Avenir"/>
            </a:endParaRPr>
          </a:p>
          <a:p>
            <a:pPr indent="0" lvl="0" marL="795528" marR="3108960" rtl="0" algn="l">
              <a:lnSpc>
                <a:spcPct val="130000"/>
              </a:lnSpc>
              <a:spcBef>
                <a:spcPts val="2000"/>
              </a:spcBef>
              <a:spcAft>
                <a:spcPts val="0"/>
              </a:spcAft>
              <a:buClr>
                <a:srgbClr val="000000"/>
              </a:buClr>
              <a:buSzPts val="13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Restore the balance between paid endorsement and advocacy</a:t>
            </a:r>
            <a:endParaRPr b="0" i="0" sz="1300" u="none" cap="none" strike="noStrike">
              <a:solidFill>
                <a:srgbClr val="E40046"/>
              </a:solidFill>
              <a:latin typeface="Proxima Nova Semibold"/>
              <a:ea typeface="Proxima Nova Semibold"/>
              <a:cs typeface="Proxima Nova Semibold"/>
              <a:sym typeface="Proxima Nova Semibold"/>
            </a:endParaRPr>
          </a:p>
          <a:p>
            <a:pPr indent="0" lvl="0" marL="795528" marR="3108960" rtl="0" algn="l">
              <a:lnSpc>
                <a:spcPct val="130000"/>
              </a:lnSpc>
              <a:spcBef>
                <a:spcPts val="12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Transactional influencer marketing techniques will not help you nurture influencer partner relationships that will deliver more value long term</a:t>
            </a:r>
            <a:r>
              <a:rPr b="0" i="0" lang="en" sz="1300" u="none" cap="none" strike="noStrike">
                <a:solidFill>
                  <a:srgbClr val="3C4043"/>
                </a:solidFill>
                <a:latin typeface="Avenir"/>
                <a:ea typeface="Avenir"/>
                <a:cs typeface="Avenir"/>
                <a:sym typeface="Avenir"/>
              </a:rPr>
              <a:t>.  </a:t>
            </a:r>
            <a:endParaRPr b="0" i="0" sz="1300" u="none" cap="none" strike="noStrike">
              <a:solidFill>
                <a:srgbClr val="3C4043"/>
              </a:solidFill>
              <a:latin typeface="Avenir"/>
              <a:ea typeface="Avenir"/>
              <a:cs typeface="Avenir"/>
              <a:sym typeface="Avenir"/>
            </a:endParaRPr>
          </a:p>
          <a:p>
            <a:pPr indent="0" lvl="0" marL="795528" marR="3108960" rtl="0" algn="l">
              <a:lnSpc>
                <a:spcPct val="130000"/>
              </a:lnSpc>
              <a:spcBef>
                <a:spcPts val="2000"/>
              </a:spcBef>
              <a:spcAft>
                <a:spcPts val="0"/>
              </a:spcAft>
              <a:buClr>
                <a:srgbClr val="000000"/>
              </a:buClr>
              <a:buSzPts val="13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Use performance-based incentives to encourage advocacy</a:t>
            </a:r>
            <a:endParaRPr b="0" i="0" sz="1300" u="none" cap="none" strike="noStrike">
              <a:solidFill>
                <a:srgbClr val="E40046"/>
              </a:solidFill>
              <a:latin typeface="Proxima Nova Semibold"/>
              <a:ea typeface="Proxima Nova Semibold"/>
              <a:cs typeface="Proxima Nova Semibold"/>
              <a:sym typeface="Proxima Nova Semibold"/>
            </a:endParaRPr>
          </a:p>
          <a:p>
            <a:pPr indent="0" lvl="0" marL="795528" marR="3108960" rtl="0" algn="l">
              <a:lnSpc>
                <a:spcPct val="130000"/>
              </a:lnSpc>
              <a:spcBef>
                <a:spcPts val="12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Every influencer is different, so use a solution like the impact.com platform to set up dynamic payment options that align influencer incentives with your desired business goals. </a:t>
            </a:r>
            <a:endParaRPr b="0" i="0" sz="1300" u="none" cap="none" strike="noStrike">
              <a:solidFill>
                <a:srgbClr val="2D3E50"/>
              </a:solidFill>
              <a:latin typeface="Avenir"/>
              <a:ea typeface="Avenir"/>
              <a:cs typeface="Avenir"/>
              <a:sym typeface="Avenir"/>
            </a:endParaRPr>
          </a:p>
          <a:p>
            <a:pPr indent="0" lvl="0" marL="795528" marR="3108960" rtl="0" algn="l">
              <a:lnSpc>
                <a:spcPct val="130000"/>
              </a:lnSpc>
              <a:spcBef>
                <a:spcPts val="2000"/>
              </a:spcBef>
              <a:spcAft>
                <a:spcPts val="0"/>
              </a:spcAft>
              <a:buClr>
                <a:schemeClr val="dk1"/>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Don’t get stuck in silos</a:t>
            </a:r>
            <a:endParaRPr b="0" i="0" sz="1300" u="none" cap="none" strike="noStrike">
              <a:solidFill>
                <a:srgbClr val="E40046"/>
              </a:solidFill>
              <a:latin typeface="Proxima Nova Semibold"/>
              <a:ea typeface="Proxima Nova Semibold"/>
              <a:cs typeface="Proxima Nova Semibold"/>
              <a:sym typeface="Proxima Nova Semibold"/>
            </a:endParaRPr>
          </a:p>
          <a:p>
            <a:pPr indent="0" lvl="0" marL="795528" marR="3108960" rtl="0" algn="l">
              <a:lnSpc>
                <a:spcPct val="130000"/>
              </a:lnSpc>
              <a:spcBef>
                <a:spcPts val="1200"/>
              </a:spcBef>
              <a:spcAft>
                <a:spcPts val="2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It’s easy to box influencer marketing into a traditional channel definition. A silo-based approach will rarely lead to decent ROI and you’re likely to miss out on wider opportunities.</a:t>
            </a:r>
            <a:endParaRPr b="0" i="0" sz="1300" u="none" cap="none" strike="noStrike">
              <a:solidFill>
                <a:srgbClr val="2D3E50"/>
              </a:solidFill>
              <a:latin typeface="Avenir"/>
              <a:ea typeface="Avenir"/>
              <a:cs typeface="Avenir"/>
              <a:sym typeface="Avenir"/>
            </a:endParaRPr>
          </a:p>
        </p:txBody>
      </p:sp>
      <p:cxnSp>
        <p:nvCxnSpPr>
          <p:cNvPr id="567" name="Google Shape;567;p48"/>
          <p:cNvCxnSpPr>
            <a:stCxn id="568" idx="0"/>
          </p:cNvCxnSpPr>
          <p:nvPr/>
        </p:nvCxnSpPr>
        <p:spPr>
          <a:xfrm>
            <a:off x="929325" y="2890335"/>
            <a:ext cx="0" cy="4053000"/>
          </a:xfrm>
          <a:prstGeom prst="straightConnector1">
            <a:avLst/>
          </a:prstGeom>
          <a:noFill/>
          <a:ln cap="flat" cmpd="sng" w="9525">
            <a:solidFill>
              <a:srgbClr val="2D3E50"/>
            </a:solidFill>
            <a:prstDash val="dot"/>
            <a:round/>
            <a:headEnd len="sm" w="sm" type="none"/>
            <a:tailEnd len="med" w="med" type="oval"/>
          </a:ln>
        </p:spPr>
      </p:cxnSp>
      <p:grpSp>
        <p:nvGrpSpPr>
          <p:cNvPr id="569" name="Google Shape;569;p48"/>
          <p:cNvGrpSpPr/>
          <p:nvPr/>
        </p:nvGrpSpPr>
        <p:grpSpPr>
          <a:xfrm>
            <a:off x="677112" y="2834248"/>
            <a:ext cx="520500" cy="520500"/>
            <a:chOff x="2572812" y="1082660"/>
            <a:chExt cx="520500" cy="520500"/>
          </a:xfrm>
        </p:grpSpPr>
        <p:sp>
          <p:nvSpPr>
            <p:cNvPr id="570" name="Google Shape;570;p48"/>
            <p:cNvSpPr/>
            <p:nvPr/>
          </p:nvSpPr>
          <p:spPr>
            <a:xfrm>
              <a:off x="2572812" y="1082660"/>
              <a:ext cx="520500" cy="520500"/>
            </a:xfrm>
            <a:prstGeom prst="ellipse">
              <a:avLst/>
            </a:prstGeom>
            <a:solidFill>
              <a:schemeClr val="lt1"/>
            </a:solidFill>
            <a:ln cap="flat" cmpd="sng" w="19050">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8" name="Google Shape;568;p48"/>
            <p:cNvPicPr preferRelativeResize="0"/>
            <p:nvPr/>
          </p:nvPicPr>
          <p:blipFill rotWithShape="1">
            <a:blip r:embed="rId4">
              <a:alphaModFix/>
            </a:blip>
            <a:srcRect b="0" l="0" r="0" t="0"/>
            <a:stretch/>
          </p:blipFill>
          <p:spPr>
            <a:xfrm>
              <a:off x="2620875" y="1138747"/>
              <a:ext cx="408300" cy="408300"/>
            </a:xfrm>
            <a:prstGeom prst="rect">
              <a:avLst/>
            </a:prstGeom>
            <a:noFill/>
            <a:ln>
              <a:noFill/>
            </a:ln>
          </p:spPr>
        </p:pic>
      </p:grpSp>
      <p:grpSp>
        <p:nvGrpSpPr>
          <p:cNvPr id="571" name="Google Shape;571;p48"/>
          <p:cNvGrpSpPr/>
          <p:nvPr/>
        </p:nvGrpSpPr>
        <p:grpSpPr>
          <a:xfrm>
            <a:off x="677112" y="5705553"/>
            <a:ext cx="520500" cy="520500"/>
            <a:chOff x="2572812" y="2395060"/>
            <a:chExt cx="520500" cy="520500"/>
          </a:xfrm>
        </p:grpSpPr>
        <p:sp>
          <p:nvSpPr>
            <p:cNvPr id="572" name="Google Shape;572;p48"/>
            <p:cNvSpPr/>
            <p:nvPr/>
          </p:nvSpPr>
          <p:spPr>
            <a:xfrm>
              <a:off x="2572812" y="2395060"/>
              <a:ext cx="520500" cy="520500"/>
            </a:xfrm>
            <a:prstGeom prst="ellipse">
              <a:avLst/>
            </a:prstGeom>
            <a:solidFill>
              <a:schemeClr val="lt1"/>
            </a:solidFill>
            <a:ln cap="flat" cmpd="sng" w="19050">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73" name="Google Shape;573;p48"/>
            <p:cNvPicPr preferRelativeResize="0"/>
            <p:nvPr/>
          </p:nvPicPr>
          <p:blipFill rotWithShape="1">
            <a:blip r:embed="rId4">
              <a:alphaModFix/>
            </a:blip>
            <a:srcRect b="0" l="0" r="0" t="0"/>
            <a:stretch/>
          </p:blipFill>
          <p:spPr>
            <a:xfrm>
              <a:off x="2620875" y="2451147"/>
              <a:ext cx="408300" cy="408300"/>
            </a:xfrm>
            <a:prstGeom prst="rect">
              <a:avLst/>
            </a:prstGeom>
            <a:noFill/>
            <a:ln>
              <a:noFill/>
            </a:ln>
          </p:spPr>
        </p:pic>
      </p:grpSp>
      <p:grpSp>
        <p:nvGrpSpPr>
          <p:cNvPr id="574" name="Google Shape;574;p48"/>
          <p:cNvGrpSpPr/>
          <p:nvPr/>
        </p:nvGrpSpPr>
        <p:grpSpPr>
          <a:xfrm>
            <a:off x="657587" y="4271753"/>
            <a:ext cx="520500" cy="520500"/>
            <a:chOff x="2572812" y="2395060"/>
            <a:chExt cx="520500" cy="520500"/>
          </a:xfrm>
        </p:grpSpPr>
        <p:sp>
          <p:nvSpPr>
            <p:cNvPr id="575" name="Google Shape;575;p48"/>
            <p:cNvSpPr/>
            <p:nvPr/>
          </p:nvSpPr>
          <p:spPr>
            <a:xfrm>
              <a:off x="2572812" y="2395060"/>
              <a:ext cx="520500" cy="520500"/>
            </a:xfrm>
            <a:prstGeom prst="ellipse">
              <a:avLst/>
            </a:prstGeom>
            <a:solidFill>
              <a:schemeClr val="lt1"/>
            </a:solidFill>
            <a:ln cap="flat" cmpd="sng" w="19050">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76" name="Google Shape;576;p48"/>
            <p:cNvPicPr preferRelativeResize="0"/>
            <p:nvPr/>
          </p:nvPicPr>
          <p:blipFill rotWithShape="1">
            <a:blip r:embed="rId4">
              <a:alphaModFix/>
            </a:blip>
            <a:srcRect b="0" l="0" r="0" t="0"/>
            <a:stretch/>
          </p:blipFill>
          <p:spPr>
            <a:xfrm>
              <a:off x="2620875" y="2451147"/>
              <a:ext cx="408300" cy="408300"/>
            </a:xfrm>
            <a:prstGeom prst="rect">
              <a:avLst/>
            </a:prstGeom>
            <a:noFill/>
            <a:ln>
              <a:noFill/>
            </a:ln>
          </p:spPr>
        </p:pic>
      </p:grpSp>
      <p:pic>
        <p:nvPicPr>
          <p:cNvPr id="577" name="Google Shape;577;p48">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pic>
        <p:nvPicPr>
          <p:cNvPr id="582" name="Google Shape;582;p49"/>
          <p:cNvPicPr preferRelativeResize="0"/>
          <p:nvPr/>
        </p:nvPicPr>
        <p:blipFill rotWithShape="1">
          <a:blip r:embed="rId3">
            <a:alphaModFix amt="10000"/>
          </a:blip>
          <a:srcRect b="-15688" l="38825" r="-5514" t="15689"/>
          <a:stretch/>
        </p:blipFill>
        <p:spPr>
          <a:xfrm flipH="1">
            <a:off x="-6505525" y="-1188375"/>
            <a:ext cx="10637100" cy="10637100"/>
          </a:xfrm>
          <a:prstGeom prst="donut">
            <a:avLst>
              <a:gd fmla="val 19423" name="adj"/>
            </a:avLst>
          </a:prstGeom>
          <a:noFill/>
          <a:ln>
            <a:noFill/>
          </a:ln>
        </p:spPr>
      </p:pic>
      <p:sp>
        <p:nvSpPr>
          <p:cNvPr id="583" name="Google Shape;583;p49"/>
          <p:cNvSpPr txBox="1"/>
          <p:nvPr/>
        </p:nvSpPr>
        <p:spPr>
          <a:xfrm>
            <a:off x="2483957" y="1098475"/>
            <a:ext cx="29262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Automation is a macro trend in influencer marketing for good reason</a:t>
            </a:r>
            <a:endParaRPr b="0" i="0" sz="1300" u="none" cap="none" strike="noStrike">
              <a:solidFill>
                <a:srgbClr val="E40046"/>
              </a:solidFill>
              <a:latin typeface="Proxima Nova Semibold"/>
              <a:ea typeface="Proxima Nova Semibold"/>
              <a:cs typeface="Proxima Nova Semibold"/>
              <a:sym typeface="Proxima Nova Semibold"/>
            </a:endParaRPr>
          </a:p>
          <a:p>
            <a:pPr indent="0" lvl="0" marL="0" marR="0" rtl="0" algn="l">
              <a:lnSpc>
                <a:spcPct val="130000"/>
              </a:lnSpc>
              <a:spcBef>
                <a:spcPts val="12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Waste less time on discovery, onboarding and relationship management tasks through automation. Spend more time developing compelling campaigns.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Create a diverse influencer list to include mega, macro, micro, and nano</a:t>
            </a:r>
            <a:endParaRPr b="0" i="0" sz="1300" u="none" cap="none" strike="noStrike">
              <a:solidFill>
                <a:srgbClr val="E40046"/>
              </a:solidFill>
              <a:latin typeface="Proxima Nova Semibold"/>
              <a:ea typeface="Proxima Nova Semibold"/>
              <a:cs typeface="Proxima Nova Semibold"/>
              <a:sym typeface="Proxima Nova Semibold"/>
            </a:endParaRPr>
          </a:p>
          <a:p>
            <a:pPr indent="0" lvl="0" marL="0" marR="0" rtl="0" algn="l">
              <a:lnSpc>
                <a:spcPct val="130000"/>
              </a:lnSpc>
              <a:spcBef>
                <a:spcPts val="1200"/>
              </a:spcBef>
              <a:spcAft>
                <a:spcPts val="2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Mega and macro influencers are great, but often overstated. Don’t forget to include long-tail opportunities with micro or nano influencers. </a:t>
            </a:r>
            <a:endParaRPr b="0" i="0" sz="1300" u="none" cap="none" strike="noStrike">
              <a:solidFill>
                <a:srgbClr val="2D3E50"/>
              </a:solidFill>
              <a:latin typeface="Avenir"/>
              <a:ea typeface="Avenir"/>
              <a:cs typeface="Avenir"/>
              <a:sym typeface="Avenir"/>
            </a:endParaRPr>
          </a:p>
        </p:txBody>
      </p:sp>
      <p:pic>
        <p:nvPicPr>
          <p:cNvPr id="584" name="Google Shape;584;p49"/>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85" name="Google Shape;585;p4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3C4043"/>
                </a:solidFill>
                <a:latin typeface="Proxima Nova"/>
                <a:ea typeface="Proxima Nova"/>
                <a:cs typeface="Proxima Nova"/>
                <a:sym typeface="Proxima Nova"/>
              </a:rPr>
              <a:t>Key takeaways</a:t>
            </a:r>
            <a:endParaRPr b="0" i="0" sz="1400" u="none" cap="none" strike="noStrike">
              <a:solidFill>
                <a:srgbClr val="E40046"/>
              </a:solidFill>
              <a:latin typeface="Proxima Nova"/>
              <a:ea typeface="Proxima Nova"/>
              <a:cs typeface="Proxima Nova"/>
              <a:sym typeface="Proxima Nova"/>
            </a:endParaRPr>
          </a:p>
        </p:txBody>
      </p:sp>
      <p:sp>
        <p:nvSpPr>
          <p:cNvPr id="586" name="Google Shape;586;p4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587" name="Google Shape;587;p49"/>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cxnSp>
        <p:nvCxnSpPr>
          <p:cNvPr id="588" name="Google Shape;588;p49"/>
          <p:cNvCxnSpPr>
            <a:endCxn id="589" idx="2"/>
          </p:cNvCxnSpPr>
          <p:nvPr/>
        </p:nvCxnSpPr>
        <p:spPr>
          <a:xfrm>
            <a:off x="1929021" y="1557692"/>
            <a:ext cx="0" cy="2631000"/>
          </a:xfrm>
          <a:prstGeom prst="straightConnector1">
            <a:avLst/>
          </a:prstGeom>
          <a:noFill/>
          <a:ln cap="flat" cmpd="sng" w="9525">
            <a:solidFill>
              <a:srgbClr val="2D3E50"/>
            </a:solidFill>
            <a:prstDash val="dot"/>
            <a:round/>
            <a:headEnd len="sm" w="sm" type="none"/>
            <a:tailEnd len="med" w="med" type="oval"/>
          </a:ln>
        </p:spPr>
      </p:cxnSp>
      <p:grpSp>
        <p:nvGrpSpPr>
          <p:cNvPr id="590" name="Google Shape;590;p49"/>
          <p:cNvGrpSpPr/>
          <p:nvPr/>
        </p:nvGrpSpPr>
        <p:grpSpPr>
          <a:xfrm>
            <a:off x="1676808" y="1321796"/>
            <a:ext cx="520500" cy="520500"/>
            <a:chOff x="2572812" y="1082660"/>
            <a:chExt cx="520500" cy="520500"/>
          </a:xfrm>
        </p:grpSpPr>
        <p:sp>
          <p:nvSpPr>
            <p:cNvPr id="591" name="Google Shape;591;p49"/>
            <p:cNvSpPr/>
            <p:nvPr/>
          </p:nvSpPr>
          <p:spPr>
            <a:xfrm>
              <a:off x="2572812" y="1082660"/>
              <a:ext cx="520500" cy="520500"/>
            </a:xfrm>
            <a:prstGeom prst="ellipse">
              <a:avLst/>
            </a:prstGeom>
            <a:solidFill>
              <a:schemeClr val="lt1"/>
            </a:solidFill>
            <a:ln cap="flat" cmpd="sng" w="19050">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92" name="Google Shape;592;p49"/>
            <p:cNvPicPr preferRelativeResize="0"/>
            <p:nvPr/>
          </p:nvPicPr>
          <p:blipFill rotWithShape="1">
            <a:blip r:embed="rId5">
              <a:alphaModFix/>
            </a:blip>
            <a:srcRect b="0" l="0" r="0" t="0"/>
            <a:stretch/>
          </p:blipFill>
          <p:spPr>
            <a:xfrm>
              <a:off x="2620875" y="1138747"/>
              <a:ext cx="408300" cy="408300"/>
            </a:xfrm>
            <a:prstGeom prst="rect">
              <a:avLst/>
            </a:prstGeom>
            <a:noFill/>
            <a:ln>
              <a:noFill/>
            </a:ln>
          </p:spPr>
        </p:pic>
      </p:grpSp>
      <p:grpSp>
        <p:nvGrpSpPr>
          <p:cNvPr id="593" name="Google Shape;593;p49"/>
          <p:cNvGrpSpPr/>
          <p:nvPr/>
        </p:nvGrpSpPr>
        <p:grpSpPr>
          <a:xfrm>
            <a:off x="1676808" y="3724305"/>
            <a:ext cx="520500" cy="520500"/>
            <a:chOff x="2572812" y="2395060"/>
            <a:chExt cx="520500" cy="520500"/>
          </a:xfrm>
        </p:grpSpPr>
        <p:sp>
          <p:nvSpPr>
            <p:cNvPr id="594" name="Google Shape;594;p49"/>
            <p:cNvSpPr/>
            <p:nvPr/>
          </p:nvSpPr>
          <p:spPr>
            <a:xfrm>
              <a:off x="2572812" y="2395060"/>
              <a:ext cx="520500" cy="520500"/>
            </a:xfrm>
            <a:prstGeom prst="ellipse">
              <a:avLst/>
            </a:prstGeom>
            <a:solidFill>
              <a:schemeClr val="lt1"/>
            </a:solidFill>
            <a:ln cap="flat" cmpd="sng" w="19050">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89" name="Google Shape;589;p49"/>
            <p:cNvPicPr preferRelativeResize="0"/>
            <p:nvPr/>
          </p:nvPicPr>
          <p:blipFill rotWithShape="1">
            <a:blip r:embed="rId5">
              <a:alphaModFix/>
            </a:blip>
            <a:srcRect b="0" l="0" r="0" t="0"/>
            <a:stretch/>
          </p:blipFill>
          <p:spPr>
            <a:xfrm>
              <a:off x="2620875" y="2451147"/>
              <a:ext cx="408300" cy="408300"/>
            </a:xfrm>
            <a:prstGeom prst="rect">
              <a:avLst/>
            </a:prstGeom>
            <a:noFill/>
            <a:ln>
              <a:noFill/>
            </a:ln>
          </p:spPr>
        </p:pic>
      </p:grpSp>
      <p:sp>
        <p:nvSpPr>
          <p:cNvPr id="595" name="Google Shape;595;p49"/>
          <p:cNvSpPr txBox="1"/>
          <p:nvPr/>
        </p:nvSpPr>
        <p:spPr>
          <a:xfrm>
            <a:off x="6274375" y="1098475"/>
            <a:ext cx="29262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Avoid vanity metrics and start using KPIs that align with business goals</a:t>
            </a:r>
            <a:endParaRPr b="0" i="0" sz="1300" u="none" cap="none" strike="noStrike">
              <a:solidFill>
                <a:srgbClr val="E40046"/>
              </a:solidFill>
              <a:latin typeface="Proxima Nova Semibold"/>
              <a:ea typeface="Proxima Nova Semibold"/>
              <a:cs typeface="Proxima Nova Semibold"/>
              <a:sym typeface="Proxima Nova Semibold"/>
            </a:endParaRPr>
          </a:p>
          <a:p>
            <a:pPr indent="0" lvl="0" marL="0" marR="0" rtl="0" algn="l">
              <a:lnSpc>
                <a:spcPct val="130000"/>
              </a:lnSpc>
              <a:spcBef>
                <a:spcPts val="12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Followers, first-click, and likes do not demonstrate value in isolation, but using an intelligent attribution model for your influencer marketing will help you understand their role in the path to conversion.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Attribution and conversion tracking tools can help you measure ROI</a:t>
            </a:r>
            <a:endParaRPr b="0" i="0" sz="1300" u="none" cap="none" strike="noStrike">
              <a:solidFill>
                <a:srgbClr val="E40046"/>
              </a:solidFill>
              <a:latin typeface="Proxima Nova Semibold"/>
              <a:ea typeface="Proxima Nova Semibold"/>
              <a:cs typeface="Proxima Nova Semibold"/>
              <a:sym typeface="Proxima Nova Semibold"/>
            </a:endParaRPr>
          </a:p>
          <a:p>
            <a:pPr indent="0" lvl="0" marL="0" marR="0" rtl="0" algn="l">
              <a:lnSpc>
                <a:spcPct val="130000"/>
              </a:lnSpc>
              <a:spcBef>
                <a:spcPts val="1200"/>
              </a:spcBef>
              <a:spcAft>
                <a:spcPts val="2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It’s important to effectively measure performance on your influencer marketing by utilizing tracking tools with intuitive reporting outputs. This will help you better understand ROI and reward influencers based on the value they deliver, even if they don’t win the last-click. </a:t>
            </a:r>
            <a:endParaRPr b="0" i="0" sz="1300" u="none" cap="none" strike="noStrike">
              <a:solidFill>
                <a:srgbClr val="2D3E50"/>
              </a:solidFill>
              <a:latin typeface="Avenir"/>
              <a:ea typeface="Avenir"/>
              <a:cs typeface="Avenir"/>
              <a:sym typeface="Avenir"/>
            </a:endParaRPr>
          </a:p>
        </p:txBody>
      </p:sp>
      <p:cxnSp>
        <p:nvCxnSpPr>
          <p:cNvPr id="596" name="Google Shape;596;p49"/>
          <p:cNvCxnSpPr>
            <a:stCxn id="597" idx="0"/>
            <a:endCxn id="598" idx="2"/>
          </p:cNvCxnSpPr>
          <p:nvPr/>
        </p:nvCxnSpPr>
        <p:spPr>
          <a:xfrm>
            <a:off x="5838596" y="1238502"/>
            <a:ext cx="0" cy="2890800"/>
          </a:xfrm>
          <a:prstGeom prst="straightConnector1">
            <a:avLst/>
          </a:prstGeom>
          <a:noFill/>
          <a:ln cap="flat" cmpd="sng" w="9525">
            <a:solidFill>
              <a:srgbClr val="2D3E50"/>
            </a:solidFill>
            <a:prstDash val="dot"/>
            <a:round/>
            <a:headEnd len="sm" w="sm" type="none"/>
            <a:tailEnd len="med" w="med" type="oval"/>
          </a:ln>
        </p:spPr>
      </p:cxnSp>
      <p:grpSp>
        <p:nvGrpSpPr>
          <p:cNvPr id="599" name="Google Shape;599;p49"/>
          <p:cNvGrpSpPr/>
          <p:nvPr/>
        </p:nvGrpSpPr>
        <p:grpSpPr>
          <a:xfrm>
            <a:off x="5586383" y="1182415"/>
            <a:ext cx="520500" cy="520500"/>
            <a:chOff x="2572812" y="1082660"/>
            <a:chExt cx="520500" cy="520500"/>
          </a:xfrm>
        </p:grpSpPr>
        <p:sp>
          <p:nvSpPr>
            <p:cNvPr id="600" name="Google Shape;600;p49"/>
            <p:cNvSpPr/>
            <p:nvPr/>
          </p:nvSpPr>
          <p:spPr>
            <a:xfrm>
              <a:off x="2572812" y="1082660"/>
              <a:ext cx="520500" cy="520500"/>
            </a:xfrm>
            <a:prstGeom prst="ellipse">
              <a:avLst/>
            </a:prstGeom>
            <a:solidFill>
              <a:schemeClr val="lt1"/>
            </a:solidFill>
            <a:ln cap="flat" cmpd="sng" w="19050">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97" name="Google Shape;597;p49"/>
            <p:cNvPicPr preferRelativeResize="0"/>
            <p:nvPr/>
          </p:nvPicPr>
          <p:blipFill rotWithShape="1">
            <a:blip r:embed="rId5">
              <a:alphaModFix/>
            </a:blip>
            <a:srcRect b="0" l="0" r="0" t="0"/>
            <a:stretch/>
          </p:blipFill>
          <p:spPr>
            <a:xfrm>
              <a:off x="2620875" y="1138747"/>
              <a:ext cx="408300" cy="408300"/>
            </a:xfrm>
            <a:prstGeom prst="rect">
              <a:avLst/>
            </a:prstGeom>
            <a:noFill/>
            <a:ln>
              <a:noFill/>
            </a:ln>
          </p:spPr>
        </p:pic>
      </p:grpSp>
      <p:grpSp>
        <p:nvGrpSpPr>
          <p:cNvPr id="601" name="Google Shape;601;p49"/>
          <p:cNvGrpSpPr/>
          <p:nvPr/>
        </p:nvGrpSpPr>
        <p:grpSpPr>
          <a:xfrm>
            <a:off x="5586383" y="3665000"/>
            <a:ext cx="520500" cy="520500"/>
            <a:chOff x="2572812" y="2395060"/>
            <a:chExt cx="520500" cy="520500"/>
          </a:xfrm>
        </p:grpSpPr>
        <p:sp>
          <p:nvSpPr>
            <p:cNvPr id="602" name="Google Shape;602;p49"/>
            <p:cNvSpPr/>
            <p:nvPr/>
          </p:nvSpPr>
          <p:spPr>
            <a:xfrm>
              <a:off x="2572812" y="2395060"/>
              <a:ext cx="520500" cy="520500"/>
            </a:xfrm>
            <a:prstGeom prst="ellipse">
              <a:avLst/>
            </a:prstGeom>
            <a:solidFill>
              <a:schemeClr val="lt1"/>
            </a:solidFill>
            <a:ln cap="flat" cmpd="sng" w="19050">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98" name="Google Shape;598;p49"/>
            <p:cNvPicPr preferRelativeResize="0"/>
            <p:nvPr/>
          </p:nvPicPr>
          <p:blipFill rotWithShape="1">
            <a:blip r:embed="rId5">
              <a:alphaModFix/>
            </a:blip>
            <a:srcRect b="0" l="0" r="0" t="0"/>
            <a:stretch/>
          </p:blipFill>
          <p:spPr>
            <a:xfrm>
              <a:off x="2620875" y="2451147"/>
              <a:ext cx="408300" cy="408300"/>
            </a:xfrm>
            <a:prstGeom prst="rect">
              <a:avLst/>
            </a:prstGeom>
            <a:noFill/>
            <a:ln>
              <a:noFill/>
            </a:ln>
          </p:spPr>
        </p:pic>
      </p:grpSp>
      <p:pic>
        <p:nvPicPr>
          <p:cNvPr id="603" name="Google Shape;603;p49">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50"/>
          <p:cNvSpPr txBox="1"/>
          <p:nvPr/>
        </p:nvSpPr>
        <p:spPr>
          <a:xfrm>
            <a:off x="7249725" y="426235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Only 23%</a:t>
            </a:r>
            <a:r>
              <a:rPr b="0" baseline="30000" i="0" lang="en" sz="1200" u="none" cap="none" strike="noStrike">
                <a:solidFill>
                  <a:srgbClr val="FFFFFF"/>
                </a:solidFill>
                <a:latin typeface="Avenir"/>
                <a:ea typeface="Avenir"/>
                <a:cs typeface="Avenir"/>
                <a:sym typeface="Avenir"/>
              </a:rPr>
              <a:t>3</a:t>
            </a:r>
            <a:r>
              <a:rPr b="0" i="0" lang="en" sz="1200" u="none" cap="none" strike="noStrike">
                <a:solidFill>
                  <a:srgbClr val="FFFFFF"/>
                </a:solidFill>
                <a:latin typeface="Avenir"/>
                <a:ea typeface="Avenir"/>
                <a:cs typeface="Avenir"/>
                <a:sym typeface="Avenir"/>
              </a:rPr>
              <a:t> believe content from celebrities and influencers is influential</a:t>
            </a:r>
            <a:endParaRPr b="0" baseline="30000" i="0" sz="1200" u="none" cap="none" strike="noStrike">
              <a:solidFill>
                <a:srgbClr val="FFFFFF"/>
              </a:solidFill>
              <a:latin typeface="Avenir"/>
              <a:ea typeface="Avenir"/>
              <a:cs typeface="Avenir"/>
              <a:sym typeface="Avenir"/>
            </a:endParaRPr>
          </a:p>
        </p:txBody>
      </p:sp>
      <p:sp>
        <p:nvSpPr>
          <p:cNvPr id="609" name="Google Shape;609;p50"/>
          <p:cNvSpPr txBox="1"/>
          <p:nvPr/>
        </p:nvSpPr>
        <p:spPr>
          <a:xfrm>
            <a:off x="7249725" y="592787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60%</a:t>
            </a:r>
            <a:r>
              <a:rPr b="0" baseline="30000" i="0" lang="en" sz="1200" u="none" cap="none" strike="noStrike">
                <a:solidFill>
                  <a:srgbClr val="FFFFFF"/>
                </a:solidFill>
                <a:latin typeface="Avenir"/>
                <a:ea typeface="Avenir"/>
                <a:cs typeface="Avenir"/>
                <a:sym typeface="Avenir"/>
              </a:rPr>
              <a:t>3  </a:t>
            </a:r>
            <a:r>
              <a:rPr b="0" i="0" lang="en" sz="1200" u="none" cap="none" strike="noStrike">
                <a:solidFill>
                  <a:srgbClr val="FFFFFF"/>
                </a:solidFill>
                <a:latin typeface="Avenir"/>
                <a:ea typeface="Avenir"/>
                <a:cs typeface="Avenir"/>
                <a:sym typeface="Avenir"/>
              </a:rPr>
              <a:t>are much more likely to trust their close friends and family </a:t>
            </a:r>
            <a:endParaRPr b="0" baseline="30000" i="0" sz="1200" u="none" cap="none" strike="noStrike">
              <a:solidFill>
                <a:srgbClr val="FFFFFF"/>
              </a:solidFill>
              <a:latin typeface="Avenir"/>
              <a:ea typeface="Avenir"/>
              <a:cs typeface="Avenir"/>
              <a:sym typeface="Avenir"/>
            </a:endParaRPr>
          </a:p>
        </p:txBody>
      </p:sp>
      <p:sp>
        <p:nvSpPr>
          <p:cNvPr id="610" name="Google Shape;610;p50"/>
          <p:cNvSpPr txBox="1"/>
          <p:nvPr/>
        </p:nvSpPr>
        <p:spPr>
          <a:xfrm>
            <a:off x="548640" y="1071996"/>
            <a:ext cx="8735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Make your influencer program epic</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So, now that you’ve discovered the five biggest mistakes, you probably discovered that your influencer program is indeed broken. But all is not lost — and you’re definitely not alone. Most importantly, with the right tools you can get on the right road to making it epic. In summary, you need to understand:</a:t>
            </a:r>
            <a:endParaRPr b="0" i="0" sz="1300" u="none" cap="none" strike="noStrike">
              <a:solidFill>
                <a:srgbClr val="2D3E50"/>
              </a:solidFill>
              <a:latin typeface="Avenir"/>
              <a:ea typeface="Avenir"/>
              <a:cs typeface="Avenir"/>
              <a:sym typeface="Avenir"/>
            </a:endParaRPr>
          </a:p>
          <a:p>
            <a:pPr indent="-311150" lvl="0" marL="457200" marR="5029200" rtl="0" algn="l">
              <a:lnSpc>
                <a:spcPct val="130000"/>
              </a:lnSpc>
              <a:spcBef>
                <a:spcPts val="20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the activity is impacting your bottom line</a:t>
            </a:r>
            <a:endParaRPr b="0" i="0" sz="1300" u="none" cap="none" strike="noStrike">
              <a:solidFill>
                <a:srgbClr val="2D3E50"/>
              </a:solidFill>
              <a:latin typeface="Avenir"/>
              <a:ea typeface="Avenir"/>
              <a:cs typeface="Avenir"/>
              <a:sym typeface="Avenir"/>
            </a:endParaRPr>
          </a:p>
          <a:p>
            <a:pPr indent="-311150" lvl="0" marL="457200" marR="502920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The right influencer mix for your overall strategy</a:t>
            </a:r>
            <a:endParaRPr b="0" i="0" sz="1300" u="none" cap="none" strike="noStrike">
              <a:solidFill>
                <a:srgbClr val="2D3E50"/>
              </a:solidFill>
              <a:latin typeface="Avenir"/>
              <a:ea typeface="Avenir"/>
              <a:cs typeface="Avenir"/>
              <a:sym typeface="Avenir"/>
            </a:endParaRPr>
          </a:p>
          <a:p>
            <a:pPr indent="-311150" lvl="0" marL="457200" marR="502920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you can build long-term influencer relationships</a:t>
            </a:r>
            <a:endParaRPr b="0" i="0" sz="1300" u="none" cap="none" strike="noStrike">
              <a:solidFill>
                <a:srgbClr val="2D3E50"/>
              </a:solidFill>
              <a:latin typeface="Avenir"/>
              <a:ea typeface="Avenir"/>
              <a:cs typeface="Avenir"/>
              <a:sym typeface="Avenir"/>
            </a:endParaRPr>
          </a:p>
          <a:p>
            <a:pPr indent="-311150" lvl="0" marL="457200" marR="502920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The results that you want to see and how to measure them effectively</a:t>
            </a:r>
            <a:endParaRPr b="0" i="0" sz="1300" u="none" cap="none" strike="noStrike">
              <a:solidFill>
                <a:srgbClr val="2D3E50"/>
              </a:solidFill>
              <a:latin typeface="Avenir"/>
              <a:ea typeface="Avenir"/>
              <a:cs typeface="Avenir"/>
              <a:sym typeface="Avenir"/>
            </a:endParaRPr>
          </a:p>
          <a:p>
            <a:pPr indent="-311150" lvl="0" marL="457200" marR="502920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What tools you need to best manage and evaluate every stage of the process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When you’ve nailed those things, your influencer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program won’t just be fixed, it’ll be epic.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rgbClr val="000000"/>
              </a:buClr>
              <a:buSzPts val="2000"/>
              <a:buFont typeface="Arial"/>
              <a:buNone/>
            </a:pPr>
            <a:r>
              <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2000"/>
              </a:spcAft>
              <a:buClr>
                <a:srgbClr val="000000"/>
              </a:buClr>
              <a:buSzPts val="1100"/>
              <a:buFont typeface="Arial"/>
              <a:buNone/>
            </a:pPr>
            <a:r>
              <a:t/>
            </a:r>
            <a:endParaRPr b="1" i="0" sz="2000" u="none" cap="none" strike="noStrike">
              <a:solidFill>
                <a:srgbClr val="2D3E50"/>
              </a:solidFill>
              <a:latin typeface="Proxima Nova"/>
              <a:ea typeface="Proxima Nova"/>
              <a:cs typeface="Proxima Nova"/>
              <a:sym typeface="Proxima Nova"/>
            </a:endParaRPr>
          </a:p>
        </p:txBody>
      </p:sp>
      <p:pic>
        <p:nvPicPr>
          <p:cNvPr id="611" name="Google Shape;611;p50"/>
          <p:cNvPicPr preferRelativeResize="0"/>
          <p:nvPr/>
        </p:nvPicPr>
        <p:blipFill rotWithShape="1">
          <a:blip r:embed="rId3">
            <a:alphaModFix/>
          </a:blip>
          <a:srcRect b="6120" l="24827" r="12584" t="0"/>
          <a:stretch/>
        </p:blipFill>
        <p:spPr>
          <a:xfrm>
            <a:off x="5891809" y="2750403"/>
            <a:ext cx="4666500" cy="4666500"/>
          </a:xfrm>
          <a:prstGeom prst="ellipse">
            <a:avLst/>
          </a:prstGeom>
          <a:noFill/>
          <a:ln>
            <a:noFill/>
          </a:ln>
        </p:spPr>
      </p:pic>
      <p:pic>
        <p:nvPicPr>
          <p:cNvPr id="612" name="Google Shape;612;p50">
            <a:hlinkClick r:id="rId4"/>
          </p:cNvPr>
          <p:cNvPicPr preferRelativeResize="0"/>
          <p:nvPr/>
        </p:nvPicPr>
        <p:blipFill rotWithShape="1">
          <a:blip r:embed="rId5">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p51"/>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18" name="Google Shape;618;p51"/>
          <p:cNvPicPr preferRelativeResize="0"/>
          <p:nvPr/>
        </p:nvPicPr>
        <p:blipFill rotWithShape="1">
          <a:blip r:embed="rId3">
            <a:alphaModFix amt="33000"/>
          </a:blip>
          <a:srcRect b="-143" l="20879" r="11655" t="24705"/>
          <a:stretch/>
        </p:blipFill>
        <p:spPr>
          <a:xfrm>
            <a:off x="4914901" y="0"/>
            <a:ext cx="5143491" cy="7772402"/>
          </a:xfrm>
          <a:prstGeom prst="rect">
            <a:avLst/>
          </a:prstGeom>
          <a:noFill/>
          <a:ln>
            <a:noFill/>
          </a:ln>
        </p:spPr>
      </p:pic>
      <p:sp>
        <p:nvSpPr>
          <p:cNvPr id="619" name="Google Shape;619;p51"/>
          <p:cNvSpPr/>
          <p:nvPr/>
        </p:nvSpPr>
        <p:spPr>
          <a:xfrm>
            <a:off x="18282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0" name="Google Shape;620;p51"/>
          <p:cNvSpPr/>
          <p:nvPr/>
        </p:nvSpPr>
        <p:spPr>
          <a:xfrm>
            <a:off x="142937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1" name="Google Shape;621;p51"/>
          <p:cNvSpPr/>
          <p:nvPr/>
        </p:nvSpPr>
        <p:spPr>
          <a:xfrm>
            <a:off x="10305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2" name="Google Shape;622;p51"/>
          <p:cNvSpPr/>
          <p:nvPr/>
        </p:nvSpPr>
        <p:spPr>
          <a:xfrm>
            <a:off x="6239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623" name="Google Shape;623;p51"/>
          <p:cNvCxnSpPr/>
          <p:nvPr/>
        </p:nvCxnSpPr>
        <p:spPr>
          <a:xfrm>
            <a:off x="687925" y="6016125"/>
            <a:ext cx="2401800" cy="0"/>
          </a:xfrm>
          <a:prstGeom prst="straightConnector1">
            <a:avLst/>
          </a:prstGeom>
          <a:noFill/>
          <a:ln cap="flat" cmpd="sng" w="9525">
            <a:solidFill>
              <a:srgbClr val="EFEFEF"/>
            </a:solidFill>
            <a:prstDash val="solid"/>
            <a:round/>
            <a:headEnd len="sm" w="sm" type="none"/>
            <a:tailEnd len="sm" w="sm" type="none"/>
          </a:ln>
        </p:spPr>
      </p:cxnSp>
      <p:sp>
        <p:nvSpPr>
          <p:cNvPr id="624" name="Google Shape;624;p51"/>
          <p:cNvSpPr txBox="1"/>
          <p:nvPr/>
        </p:nvSpPr>
        <p:spPr>
          <a:xfrm>
            <a:off x="554450" y="725072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000000"/>
                </a:solidFill>
                <a:latin typeface="Avenir"/>
                <a:ea typeface="Avenir"/>
                <a:cs typeface="Avenir"/>
                <a:sym typeface="Avenir"/>
              </a:rPr>
              <a:t>© 2019 impact.com. All rights reserved. </a:t>
            </a:r>
            <a:endParaRPr b="1" i="0" sz="800" u="none" cap="none" strike="noStrike">
              <a:solidFill>
                <a:srgbClr val="000000"/>
              </a:solidFill>
              <a:latin typeface="Avenir"/>
              <a:ea typeface="Avenir"/>
              <a:cs typeface="Avenir"/>
              <a:sym typeface="Avenir"/>
            </a:endParaRPr>
          </a:p>
        </p:txBody>
      </p:sp>
      <p:pic>
        <p:nvPicPr>
          <p:cNvPr id="625" name="Google Shape;625;p51">
            <a:hlinkClick r:id="rId4"/>
          </p:cNvPr>
          <p:cNvPicPr preferRelativeResize="0"/>
          <p:nvPr/>
        </p:nvPicPr>
        <p:blipFill rotWithShape="1">
          <a:blip r:embed="rId5">
            <a:alphaModFix/>
          </a:blip>
          <a:srcRect b="0" l="0" r="0" t="0"/>
          <a:stretch/>
        </p:blipFill>
        <p:spPr>
          <a:xfrm>
            <a:off x="653322" y="6767045"/>
            <a:ext cx="210841" cy="210825"/>
          </a:xfrm>
          <a:prstGeom prst="rect">
            <a:avLst/>
          </a:prstGeom>
          <a:noFill/>
          <a:ln>
            <a:noFill/>
          </a:ln>
        </p:spPr>
      </p:pic>
      <p:pic>
        <p:nvPicPr>
          <p:cNvPr id="626" name="Google Shape;626;p51">
            <a:hlinkClick r:id="rId6"/>
          </p:cNvPr>
          <p:cNvPicPr preferRelativeResize="0"/>
          <p:nvPr/>
        </p:nvPicPr>
        <p:blipFill rotWithShape="1">
          <a:blip r:embed="rId7">
            <a:alphaModFix/>
          </a:blip>
          <a:srcRect b="0" l="0" r="0" t="0"/>
          <a:stretch/>
        </p:blipFill>
        <p:spPr>
          <a:xfrm>
            <a:off x="1052158" y="6767039"/>
            <a:ext cx="210841" cy="210825"/>
          </a:xfrm>
          <a:prstGeom prst="rect">
            <a:avLst/>
          </a:prstGeom>
          <a:noFill/>
          <a:ln>
            <a:noFill/>
          </a:ln>
        </p:spPr>
      </p:pic>
      <p:pic>
        <p:nvPicPr>
          <p:cNvPr id="627" name="Google Shape;627;p51">
            <a:hlinkClick r:id="rId8"/>
          </p:cNvPr>
          <p:cNvPicPr preferRelativeResize="0"/>
          <p:nvPr/>
        </p:nvPicPr>
        <p:blipFill rotWithShape="1">
          <a:blip r:embed="rId9">
            <a:alphaModFix/>
          </a:blip>
          <a:srcRect b="0" l="0" r="0" t="0"/>
          <a:stretch/>
        </p:blipFill>
        <p:spPr>
          <a:xfrm>
            <a:off x="1450987" y="6767039"/>
            <a:ext cx="210841" cy="210825"/>
          </a:xfrm>
          <a:prstGeom prst="rect">
            <a:avLst/>
          </a:prstGeom>
          <a:noFill/>
          <a:ln>
            <a:noFill/>
          </a:ln>
        </p:spPr>
      </p:pic>
      <p:pic>
        <p:nvPicPr>
          <p:cNvPr id="628" name="Google Shape;628;p51">
            <a:hlinkClick r:id="rId10"/>
          </p:cNvPr>
          <p:cNvPicPr preferRelativeResize="0"/>
          <p:nvPr/>
        </p:nvPicPr>
        <p:blipFill rotWithShape="1">
          <a:blip r:embed="rId11">
            <a:alphaModFix/>
          </a:blip>
          <a:srcRect b="0" l="0" r="0" t="0"/>
          <a:stretch/>
        </p:blipFill>
        <p:spPr>
          <a:xfrm>
            <a:off x="1849850" y="6767026"/>
            <a:ext cx="210841" cy="210825"/>
          </a:xfrm>
          <a:prstGeom prst="rect">
            <a:avLst/>
          </a:prstGeom>
          <a:noFill/>
          <a:ln>
            <a:noFill/>
          </a:ln>
        </p:spPr>
      </p:pic>
      <p:sp>
        <p:nvSpPr>
          <p:cNvPr id="629" name="Google Shape;629;p51"/>
          <p:cNvSpPr txBox="1"/>
          <p:nvPr/>
        </p:nvSpPr>
        <p:spPr>
          <a:xfrm>
            <a:off x="554450" y="642456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000000"/>
                </a:solidFill>
                <a:latin typeface="Avenir"/>
                <a:ea typeface="Avenir"/>
                <a:cs typeface="Avenir"/>
                <a:sym typeface="Avenir"/>
              </a:rPr>
              <a:t>Follow us for all the latest news and insights:</a:t>
            </a:r>
            <a:endParaRPr b="1" i="0" sz="1000" u="none" cap="none" strike="noStrike">
              <a:solidFill>
                <a:srgbClr val="0FA1E2"/>
              </a:solidFill>
              <a:latin typeface="Avenir"/>
              <a:ea typeface="Avenir"/>
              <a:cs typeface="Avenir"/>
              <a:sym typeface="Avenir"/>
            </a:endParaRPr>
          </a:p>
        </p:txBody>
      </p:sp>
      <p:sp>
        <p:nvSpPr>
          <p:cNvPr id="630" name="Google Shape;630;p51"/>
          <p:cNvSpPr txBox="1"/>
          <p:nvPr/>
        </p:nvSpPr>
        <p:spPr>
          <a:xfrm>
            <a:off x="554450" y="926400"/>
            <a:ext cx="4104000" cy="44796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About impact.com</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300"/>
              <a:buFont typeface="Arial"/>
              <a:buNone/>
            </a:pPr>
            <a:r>
              <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700"/>
              </a:spcBef>
              <a:spcAft>
                <a:spcPts val="0"/>
              </a:spcAft>
              <a:buClr>
                <a:srgbClr val="000000"/>
              </a:buClr>
              <a:buSzPts val="1100"/>
              <a:buFont typeface="Arial"/>
              <a:buNone/>
            </a:pPr>
            <a:r>
              <a:rPr b="0" i="0" lang="en" sz="1300" u="none" cap="none" strike="noStrike">
                <a:solidFill>
                  <a:schemeClr val="hlink"/>
                </a:solidFill>
                <a:uFill>
                  <a:noFill/>
                </a:uFill>
                <a:latin typeface="Avenir"/>
                <a:ea typeface="Avenir"/>
                <a:cs typeface="Avenir"/>
                <a:sym typeface="Avenir"/>
                <a:hlinkClick r:id="rId12"/>
              </a:rPr>
              <a:t>impact.com</a:t>
            </a:r>
            <a:r>
              <a:rPr b="0" i="0" lang="en" sz="1300" u="none" cap="none" strike="noStrike">
                <a:solidFill>
                  <a:srgbClr val="2D3E50"/>
                </a:solidFill>
                <a:latin typeface="Avenir"/>
                <a:ea typeface="Avenir"/>
                <a:cs typeface="Avenir"/>
                <a:sym typeface="Avenir"/>
              </a:rPr>
              <a:t> is the leading global partnership management platform and has been transforming the way enterprises manage and optimize all types of partnerships — including affiliates, influencers, commerce content publishers, B2B, and more — since its founding in 2008. Through its integrated end-to-end solution,</a:t>
            </a:r>
            <a:r>
              <a:rPr b="0" i="0" lang="en" sz="1300" u="none" cap="none" strike="noStrike">
                <a:solidFill>
                  <a:schemeClr val="hlink"/>
                </a:solidFill>
                <a:uFill>
                  <a:noFill/>
                </a:uFill>
                <a:latin typeface="Avenir"/>
                <a:ea typeface="Avenir"/>
                <a:cs typeface="Avenir"/>
                <a:sym typeface="Avenir"/>
                <a:hlinkClick r:id="rId13"/>
              </a:rPr>
              <a:t> impact.com</a:t>
            </a:r>
            <a:r>
              <a:rPr b="0" i="0" lang="en" sz="1300" u="none" cap="none" strike="noStrike">
                <a:solidFill>
                  <a:srgbClr val="2D3E50"/>
                </a:solidFill>
                <a:latin typeface="Avenir"/>
                <a:ea typeface="Avenir"/>
                <a:cs typeface="Avenir"/>
                <a:sym typeface="Avenir"/>
              </a:rPr>
              <a:t> accelerates business growth by automating the full partnership life cycle, including discovery, recruitment, contracting, engagement, fraud protection, optimization, and payment processing.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7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To learn more about how</a:t>
            </a:r>
            <a:r>
              <a:rPr b="0" i="0" lang="en" sz="1300" u="none" cap="none" strike="noStrike">
                <a:solidFill>
                  <a:schemeClr val="hlink"/>
                </a:solidFill>
                <a:uFill>
                  <a:noFill/>
                </a:uFill>
                <a:latin typeface="Avenir"/>
                <a:ea typeface="Avenir"/>
                <a:cs typeface="Avenir"/>
                <a:sym typeface="Avenir"/>
                <a:hlinkClick r:id="rId14"/>
              </a:rPr>
              <a:t> impact.com</a:t>
            </a:r>
            <a:r>
              <a:rPr b="0" i="0" lang="en" sz="1300" u="none" cap="none" strike="noStrike">
                <a:solidFill>
                  <a:srgbClr val="2D3E50"/>
                </a:solidFill>
                <a:latin typeface="Avenir"/>
                <a:ea typeface="Avenir"/>
                <a:cs typeface="Avenir"/>
                <a:sym typeface="Avenir"/>
              </a:rPr>
              <a:t>’s technology platform and partnerships marketplace is driving revenue growth for global enterprise brands such as Walmart, Uber, Shopify, Lenovo, L’Oreal, Fanatics, Levi’s and 1-800-Flowers, visit</a:t>
            </a:r>
            <a:r>
              <a:rPr b="0" i="0" lang="en" sz="1300" u="none" cap="none" strike="noStrike">
                <a:solidFill>
                  <a:schemeClr val="hlink"/>
                </a:solidFill>
                <a:uFill>
                  <a:noFill/>
                </a:uFill>
                <a:latin typeface="Avenir"/>
                <a:ea typeface="Avenir"/>
                <a:cs typeface="Avenir"/>
                <a:sym typeface="Avenir"/>
                <a:hlinkClick r:id="rId15"/>
              </a:rPr>
              <a:t> www.impact.com</a:t>
            </a:r>
            <a:r>
              <a:rPr b="0" i="0" lang="en" sz="1300" u="none" cap="none" strike="noStrike">
                <a:solidFill>
                  <a:srgbClr val="2D3E50"/>
                </a:solidFill>
                <a:latin typeface="Avenir"/>
                <a:ea typeface="Avenir"/>
                <a:cs typeface="Avenir"/>
                <a:sym typeface="Avenir"/>
              </a:rPr>
              <a:t>.</a:t>
            </a:r>
            <a:endParaRPr b="0" i="0" sz="12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1200"/>
              </a:spcAft>
              <a:buClr>
                <a:srgbClr val="000000"/>
              </a:buClr>
              <a:buSzPts val="1200"/>
              <a:buFont typeface="Arial"/>
              <a:buNone/>
            </a:pPr>
            <a:r>
              <a:t/>
            </a:r>
            <a:endParaRPr b="0" i="0" sz="1200" u="none" cap="none" strike="noStrike">
              <a:solidFill>
                <a:srgbClr val="2D3E50"/>
              </a:solidFill>
              <a:latin typeface="Avenir"/>
              <a:ea typeface="Avenir"/>
              <a:cs typeface="Avenir"/>
              <a:sym typeface="Avenir"/>
            </a:endParaRPr>
          </a:p>
        </p:txBody>
      </p:sp>
      <p:pic>
        <p:nvPicPr>
          <p:cNvPr id="631" name="Google Shape;631;p51"/>
          <p:cNvPicPr preferRelativeResize="0"/>
          <p:nvPr/>
        </p:nvPicPr>
        <p:blipFill rotWithShape="1">
          <a:blip r:embed="rId16">
            <a:alphaModFix/>
          </a:blip>
          <a:srcRect b="0" l="0" r="0" t="0"/>
          <a:stretch/>
        </p:blipFill>
        <p:spPr>
          <a:xfrm>
            <a:off x="7599850" y="6945076"/>
            <a:ext cx="2262450" cy="635950"/>
          </a:xfrm>
          <a:prstGeom prst="rect">
            <a:avLst/>
          </a:prstGeom>
          <a:noFill/>
          <a:ln>
            <a:noFill/>
          </a:ln>
        </p:spPr>
      </p:pic>
      <p:pic>
        <p:nvPicPr>
          <p:cNvPr id="632" name="Google Shape;632;p51">
            <a:hlinkClick r:id="rId17"/>
          </p:cNvPr>
          <p:cNvPicPr preferRelativeResize="0"/>
          <p:nvPr/>
        </p:nvPicPr>
        <p:blipFill rotWithShape="1">
          <a:blip r:embed="rId1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2"/>
          <p:cNvSpPr txBox="1"/>
          <p:nvPr/>
        </p:nvSpPr>
        <p:spPr>
          <a:xfrm>
            <a:off x="11908975" y="3378925"/>
            <a:ext cx="3000000" cy="30000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120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3" name="Google Shape;103;p22"/>
          <p:cNvPicPr preferRelativeResize="0"/>
          <p:nvPr/>
        </p:nvPicPr>
        <p:blipFill rotWithShape="1">
          <a:blip r:embed="rId3">
            <a:alphaModFix amt="12000"/>
          </a:blip>
          <a:srcRect b="-14197" l="-23553" r="39939" t="-11225"/>
          <a:stretch/>
        </p:blipFill>
        <p:spPr>
          <a:xfrm>
            <a:off x="-6505525" y="-1188375"/>
            <a:ext cx="10637100" cy="10637100"/>
          </a:xfrm>
          <a:prstGeom prst="donut">
            <a:avLst>
              <a:gd fmla="val 19423" name="adj"/>
            </a:avLst>
          </a:prstGeom>
          <a:noFill/>
          <a:ln>
            <a:noFill/>
          </a:ln>
        </p:spPr>
      </p:pic>
      <p:pic>
        <p:nvPicPr>
          <p:cNvPr id="104" name="Google Shape;104;p22"/>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05" name="Google Shape;105;p2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Influencer marketing isn’t what it used to be</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a:t>
            </a:r>
            <a:endParaRPr b="0" i="0" sz="1400" u="none" cap="none" strike="noStrike">
              <a:solidFill>
                <a:srgbClr val="E40046"/>
              </a:solidFill>
              <a:latin typeface="Proxima Nova"/>
              <a:ea typeface="Proxima Nova"/>
              <a:cs typeface="Proxima Nova"/>
              <a:sym typeface="Proxima Nova"/>
            </a:endParaRPr>
          </a:p>
        </p:txBody>
      </p:sp>
      <p:sp>
        <p:nvSpPr>
          <p:cNvPr id="106" name="Google Shape;106;p2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107" name="Google Shape;107;p2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108" name="Google Shape;108;p22"/>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09" name="Google Shape;109;p22"/>
          <p:cNvSpPr txBox="1"/>
          <p:nvPr/>
        </p:nvSpPr>
        <p:spPr>
          <a:xfrm>
            <a:off x="2474125" y="1098464"/>
            <a:ext cx="69603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13000"/>
              </a:lnSpc>
              <a:spcBef>
                <a:spcPts val="0"/>
              </a:spcBef>
              <a:spcAft>
                <a:spcPts val="0"/>
              </a:spcAft>
              <a:buClr>
                <a:srgbClr val="000000"/>
              </a:buClr>
              <a:buSzPts val="1100"/>
              <a:buFont typeface="Arial"/>
              <a:buNone/>
            </a:pPr>
            <a:r>
              <a:rPr b="0" i="0" lang="en" sz="1300" u="none" cap="none" strike="noStrike">
                <a:solidFill>
                  <a:srgbClr val="E40046"/>
                </a:solidFill>
                <a:latin typeface="Proxima Nova Semibold"/>
                <a:ea typeface="Proxima Nova Semibold"/>
                <a:cs typeface="Proxima Nova Semibold"/>
                <a:sym typeface="Proxima Nova Semibold"/>
              </a:rPr>
              <a:t>What does this mean for the industry?</a:t>
            </a:r>
            <a:endParaRPr b="1" i="0" sz="13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In the past, securing the influencer with the most followers was a win.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Now? Not so much. Consumers and brands are catching on, losing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trust in mega and macro influencers with mass followings above 100k.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In fact:</a:t>
            </a:r>
            <a:endParaRPr b="0" i="0" sz="1300" u="none" cap="none" strike="noStrike">
              <a:solidFill>
                <a:srgbClr val="2D3E50"/>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100"/>
              <a:buFont typeface="Arial"/>
              <a:buNone/>
            </a:pPr>
            <a:br>
              <a:rPr b="0" i="0" lang="en" sz="1300" u="none" cap="none" strike="noStrike">
                <a:solidFill>
                  <a:srgbClr val="3C4043"/>
                </a:solidFill>
                <a:latin typeface="Avenir"/>
                <a:ea typeface="Avenir"/>
                <a:cs typeface="Avenir"/>
                <a:sym typeface="Avenir"/>
              </a:rPr>
            </a:br>
            <a:r>
              <a:rPr b="1" i="0" lang="en" sz="2800" u="none" cap="none" strike="noStrike">
                <a:solidFill>
                  <a:srgbClr val="E40046"/>
                </a:solidFill>
                <a:latin typeface="Proxima Nova"/>
                <a:ea typeface="Proxima Nova"/>
                <a:cs typeface="Proxima Nova"/>
                <a:sym typeface="Proxima Nova"/>
              </a:rPr>
              <a:t>47%</a:t>
            </a:r>
            <a:r>
              <a:rPr b="0" i="0" lang="en" sz="1300" u="none" cap="none" strike="noStrike">
                <a:solidFill>
                  <a:srgbClr val="3C4043"/>
                </a:solidFill>
                <a:latin typeface="Avenir"/>
                <a:ea typeface="Avenir"/>
                <a:cs typeface="Avenir"/>
                <a:sym typeface="Avenir"/>
              </a:rPr>
              <a:t> </a:t>
            </a:r>
            <a:br>
              <a:rPr b="0" i="0" lang="en" sz="1300" u="none" cap="none" strike="noStrike">
                <a:solidFill>
                  <a:srgbClr val="3C4043"/>
                </a:solidFill>
                <a:latin typeface="Avenir"/>
                <a:ea typeface="Avenir"/>
                <a:cs typeface="Avenir"/>
                <a:sym typeface="Avenir"/>
              </a:rPr>
            </a:br>
            <a:endParaRPr b="0" i="0" sz="1300" u="none" cap="none" strike="noStrike">
              <a:solidFill>
                <a:srgbClr val="3C4043"/>
              </a:solidFill>
              <a:latin typeface="Avenir"/>
              <a:ea typeface="Avenir"/>
              <a:cs typeface="Avenir"/>
              <a:sym typeface="Avenir"/>
            </a:endParaRPr>
          </a:p>
          <a:p>
            <a:pPr indent="0" lvl="0" marL="0" marR="0" rtl="0" algn="l">
              <a:lnSpc>
                <a:spcPct val="100000"/>
              </a:lnSpc>
              <a:spcBef>
                <a:spcPts val="2000"/>
              </a:spcBef>
              <a:spcAft>
                <a:spcPts val="0"/>
              </a:spcAft>
              <a:buClr>
                <a:srgbClr val="000000"/>
              </a:buClr>
              <a:buSzPts val="1100"/>
              <a:buFont typeface="Arial"/>
              <a:buNone/>
            </a:pPr>
            <a:r>
              <a:rPr b="0" i="0" lang="en" sz="1300" u="none" cap="none" strike="noStrike">
                <a:solidFill>
                  <a:srgbClr val="3C4043"/>
                </a:solidFill>
                <a:latin typeface="Avenir"/>
                <a:ea typeface="Avenir"/>
                <a:cs typeface="Avenir"/>
                <a:sym typeface="Avenir"/>
              </a:rPr>
              <a:t> </a:t>
            </a:r>
            <a:br>
              <a:rPr b="0" i="0" lang="en" sz="1300" u="none" cap="none" strike="noStrike">
                <a:solidFill>
                  <a:srgbClr val="3C4043"/>
                </a:solidFill>
                <a:latin typeface="Avenir"/>
                <a:ea typeface="Avenir"/>
                <a:cs typeface="Avenir"/>
                <a:sym typeface="Avenir"/>
              </a:rPr>
            </a:br>
            <a:r>
              <a:rPr b="1" i="0" lang="en" sz="2800" u="none" cap="none" strike="noStrike">
                <a:solidFill>
                  <a:srgbClr val="E40046"/>
                </a:solidFill>
                <a:latin typeface="Proxima Nova"/>
                <a:ea typeface="Proxima Nova"/>
                <a:cs typeface="Proxima Nova"/>
                <a:sym typeface="Proxima Nova"/>
              </a:rPr>
              <a:t>23%</a:t>
            </a:r>
            <a:r>
              <a:rPr b="0" i="0" lang="en" sz="1300" u="none" cap="none" strike="noStrike">
                <a:solidFill>
                  <a:srgbClr val="3C4043"/>
                </a:solidFill>
                <a:latin typeface="Avenir"/>
                <a:ea typeface="Avenir"/>
                <a:cs typeface="Avenir"/>
                <a:sym typeface="Avenir"/>
              </a:rPr>
              <a:t> </a:t>
            </a:r>
            <a:br>
              <a:rPr b="0" i="0" lang="en" sz="1300" u="none" cap="none" strike="noStrike">
                <a:solidFill>
                  <a:srgbClr val="3C4043"/>
                </a:solidFill>
                <a:latin typeface="Avenir"/>
                <a:ea typeface="Avenir"/>
                <a:cs typeface="Avenir"/>
                <a:sym typeface="Avenir"/>
              </a:rPr>
            </a:br>
            <a:endParaRPr b="0" i="0" sz="1200" u="none" cap="none" strike="noStrike">
              <a:solidFill>
                <a:srgbClr val="2D3E50"/>
              </a:solidFill>
              <a:latin typeface="Avenir"/>
              <a:ea typeface="Avenir"/>
              <a:cs typeface="Avenir"/>
              <a:sym typeface="Avenir"/>
            </a:endParaRPr>
          </a:p>
          <a:p>
            <a:pPr indent="0" lvl="0" marL="0" marR="0" rtl="0" algn="l">
              <a:lnSpc>
                <a:spcPct val="100000"/>
              </a:lnSpc>
              <a:spcBef>
                <a:spcPts val="1200"/>
              </a:spcBef>
              <a:spcAft>
                <a:spcPts val="0"/>
              </a:spcAft>
              <a:buClr>
                <a:srgbClr val="000000"/>
              </a:buClr>
              <a:buSzPts val="1100"/>
              <a:buFont typeface="Arial"/>
              <a:buNone/>
            </a:pPr>
            <a:r>
              <a:t/>
            </a:r>
            <a:endParaRPr b="0" i="0" sz="1200" u="none" cap="none" strike="noStrike">
              <a:solidFill>
                <a:srgbClr val="2D3E50"/>
              </a:solidFill>
              <a:latin typeface="Avenir"/>
              <a:ea typeface="Avenir"/>
              <a:cs typeface="Avenir"/>
              <a:sym typeface="Avenir"/>
            </a:endParaRPr>
          </a:p>
          <a:p>
            <a:pPr indent="0" lvl="0" marL="0" marR="0" rtl="0" algn="l">
              <a:lnSpc>
                <a:spcPct val="100000"/>
              </a:lnSpc>
              <a:spcBef>
                <a:spcPts val="1200"/>
              </a:spcBef>
              <a:spcAft>
                <a:spcPts val="0"/>
              </a:spcAft>
              <a:buClr>
                <a:srgbClr val="000000"/>
              </a:buClr>
              <a:buSzPts val="1100"/>
              <a:buFont typeface="Arial"/>
              <a:buNone/>
            </a:pPr>
            <a:r>
              <a:rPr b="1" i="0" lang="en" sz="2800" u="none" cap="none" strike="noStrike">
                <a:solidFill>
                  <a:srgbClr val="E40046"/>
                </a:solidFill>
                <a:latin typeface="Proxima Nova"/>
                <a:ea typeface="Proxima Nova"/>
                <a:cs typeface="Proxima Nova"/>
                <a:sym typeface="Proxima Nova"/>
              </a:rPr>
              <a:t>60%</a:t>
            </a:r>
            <a:r>
              <a:rPr b="0" i="0" lang="en" sz="1300" u="none" cap="none" strike="noStrike">
                <a:solidFill>
                  <a:srgbClr val="3C4043"/>
                </a:solidFill>
                <a:latin typeface="Avenir"/>
                <a:ea typeface="Avenir"/>
                <a:cs typeface="Avenir"/>
                <a:sym typeface="Avenir"/>
              </a:rPr>
              <a:t> </a:t>
            </a:r>
            <a:endParaRPr b="0" i="0" sz="1200" u="none" cap="none" strike="noStrike">
              <a:solidFill>
                <a:srgbClr val="2D3E50"/>
              </a:solidFill>
              <a:latin typeface="Avenir"/>
              <a:ea typeface="Avenir"/>
              <a:cs typeface="Avenir"/>
              <a:sym typeface="Avenir"/>
            </a:endParaRPr>
          </a:p>
          <a:p>
            <a:pPr indent="0" lvl="0" marL="0" marR="0" rtl="0" algn="l">
              <a:lnSpc>
                <a:spcPct val="115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3383280" rtl="0" algn="l">
              <a:lnSpc>
                <a:spcPct val="114000"/>
              </a:lnSpc>
              <a:spcBef>
                <a:spcPts val="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13000"/>
              </a:lnSpc>
              <a:spcBef>
                <a:spcPts val="2000"/>
              </a:spcBef>
              <a:spcAft>
                <a:spcPts val="2000"/>
              </a:spcAft>
              <a:buClr>
                <a:srgbClr val="000000"/>
              </a:buClr>
              <a:buSzPts val="1100"/>
              <a:buFont typeface="Arial"/>
              <a:buNone/>
            </a:pPr>
            <a:r>
              <a:t/>
            </a:r>
            <a:endParaRPr b="1" i="0" sz="2400" u="none" cap="none" strike="noStrike">
              <a:solidFill>
                <a:srgbClr val="2D3E50"/>
              </a:solidFill>
              <a:latin typeface="Proxima Nova"/>
              <a:ea typeface="Proxima Nova"/>
              <a:cs typeface="Proxima Nova"/>
              <a:sym typeface="Proxima Nova"/>
            </a:endParaRPr>
          </a:p>
        </p:txBody>
      </p:sp>
      <p:sp>
        <p:nvSpPr>
          <p:cNvPr id="110" name="Google Shape;110;p22"/>
          <p:cNvSpPr txBox="1"/>
          <p:nvPr/>
        </p:nvSpPr>
        <p:spPr>
          <a:xfrm>
            <a:off x="2498131" y="7080774"/>
            <a:ext cx="6408000" cy="372600"/>
          </a:xfrm>
          <a:prstGeom prst="rect">
            <a:avLst/>
          </a:prstGeom>
          <a:noFill/>
          <a:ln>
            <a:noFill/>
          </a:ln>
        </p:spPr>
        <p:txBody>
          <a:bodyPr anchorCtr="0" anchor="ctr" bIns="91425" lIns="91425" spcFirstLastPara="1" rIns="91425" wrap="square" tIns="91425">
            <a:noAutofit/>
          </a:bodyPr>
          <a:lstStyle/>
          <a:p>
            <a:pPr indent="-118871" lvl="0" marL="118871" marR="0" rtl="0" algn="l">
              <a:lnSpc>
                <a:spcPct val="100000"/>
              </a:lnSpc>
              <a:spcBef>
                <a:spcPts val="0"/>
              </a:spcBef>
              <a:spcAft>
                <a:spcPts val="0"/>
              </a:spcAft>
              <a:buClr>
                <a:srgbClr val="000000"/>
              </a:buClr>
              <a:buSzPts val="600"/>
              <a:buFont typeface="Arial"/>
              <a:buNone/>
            </a:pPr>
            <a:r>
              <a:rPr b="0" i="0" lang="en" sz="600" u="none" cap="none" strike="noStrike">
                <a:solidFill>
                  <a:srgbClr val="2D3E50"/>
                </a:solidFill>
                <a:latin typeface="Arial"/>
                <a:ea typeface="Arial"/>
                <a:cs typeface="Arial"/>
                <a:sym typeface="Arial"/>
              </a:rPr>
              <a:t>1.	</a:t>
            </a:r>
            <a:r>
              <a:rPr b="0" i="0" lang="en" sz="600" u="sng" cap="none" strike="noStrike">
                <a:solidFill>
                  <a:schemeClr val="hlink"/>
                </a:solidFill>
                <a:latin typeface="Arial"/>
                <a:ea typeface="Arial"/>
                <a:cs typeface="Arial"/>
                <a:sym typeface="Arial"/>
                <a:hlinkClick r:id="rId5"/>
              </a:rPr>
              <a:t>https://www.thedrum.com/news/2018/08/02/people-are-getting-sick-repetitive-influencer-posts-and-49-want-stricter-rules-ads</a:t>
            </a:r>
            <a:endParaRPr b="0" i="0" sz="600" u="none" cap="none" strike="noStrike">
              <a:solidFill>
                <a:srgbClr val="0FA1E2"/>
              </a:solidFill>
              <a:latin typeface="Arial"/>
              <a:ea typeface="Arial"/>
              <a:cs typeface="Arial"/>
              <a:sym typeface="Arial"/>
            </a:endParaRPr>
          </a:p>
          <a:p>
            <a:pPr indent="-118871" lvl="0" marL="118871" marR="0" rtl="0" algn="l">
              <a:lnSpc>
                <a:spcPct val="100000"/>
              </a:lnSpc>
              <a:spcBef>
                <a:spcPts val="0"/>
              </a:spcBef>
              <a:spcAft>
                <a:spcPts val="0"/>
              </a:spcAft>
              <a:buClr>
                <a:srgbClr val="000000"/>
              </a:buClr>
              <a:buSzPts val="600"/>
              <a:buFont typeface="Arial"/>
              <a:buNone/>
            </a:pPr>
            <a:r>
              <a:rPr b="0" i="0" lang="en" sz="600" u="none" cap="none" strike="noStrike">
                <a:solidFill>
                  <a:srgbClr val="2D3E50"/>
                </a:solidFill>
                <a:latin typeface="Arial"/>
                <a:ea typeface="Arial"/>
                <a:cs typeface="Arial"/>
                <a:sym typeface="Arial"/>
              </a:rPr>
              <a:t>2.</a:t>
            </a:r>
            <a:r>
              <a:rPr b="0" i="0" lang="en" sz="600" u="none" cap="none" strike="noStrike">
                <a:solidFill>
                  <a:srgbClr val="0FA1E2"/>
                </a:solidFill>
                <a:latin typeface="Arial"/>
                <a:ea typeface="Arial"/>
                <a:cs typeface="Arial"/>
                <a:sym typeface="Arial"/>
              </a:rPr>
              <a:t>	</a:t>
            </a:r>
            <a:r>
              <a:rPr b="0" i="0" lang="en" sz="600" u="sng" cap="none" strike="noStrike">
                <a:solidFill>
                  <a:schemeClr val="hlink"/>
                </a:solidFill>
                <a:latin typeface="Arial"/>
                <a:ea typeface="Arial"/>
                <a:cs typeface="Arial"/>
                <a:sym typeface="Arial"/>
                <a:hlinkClick r:id="rId6"/>
              </a:rPr>
              <a:t>https://www.forbes.com/sites/forbescommunicationscouncil/2018/10/05/the-real-problem-with-influencer-marketing-youre-focusing-on-the-wrong-influencers/#6dec2bcd42d7</a:t>
            </a:r>
            <a:endParaRPr b="0" i="0" sz="600" u="none" cap="none" strike="noStrike">
              <a:solidFill>
                <a:srgbClr val="0FA1E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FA1E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t/>
            </a:r>
            <a:endParaRPr b="0" i="0" sz="600" u="none" cap="none" strike="noStrike">
              <a:solidFill>
                <a:srgbClr val="0FA1E2"/>
              </a:solidFill>
              <a:latin typeface="Avenir"/>
              <a:ea typeface="Avenir"/>
              <a:cs typeface="Avenir"/>
              <a:sym typeface="Avenir"/>
            </a:endParaRPr>
          </a:p>
        </p:txBody>
      </p:sp>
      <p:sp>
        <p:nvSpPr>
          <p:cNvPr id="111" name="Google Shape;111;p22"/>
          <p:cNvSpPr txBox="1"/>
          <p:nvPr/>
        </p:nvSpPr>
        <p:spPr>
          <a:xfrm>
            <a:off x="3720900" y="2759816"/>
            <a:ext cx="3036600" cy="65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200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47%</a:t>
            </a:r>
            <a:r>
              <a:rPr b="0" baseline="30000" i="0" lang="en" sz="1200" u="none" cap="none" strike="noStrike">
                <a:solidFill>
                  <a:srgbClr val="2D3E50"/>
                </a:solidFill>
                <a:latin typeface="Avenir"/>
                <a:ea typeface="Avenir"/>
                <a:cs typeface="Avenir"/>
                <a:sym typeface="Avenir"/>
              </a:rPr>
              <a:t>1</a:t>
            </a:r>
            <a:r>
              <a:rPr b="0" i="0" lang="en" sz="1200" u="none" cap="none" strike="noStrike">
                <a:solidFill>
                  <a:srgbClr val="2D3E50"/>
                </a:solidFill>
                <a:latin typeface="Avenir"/>
                <a:ea typeface="Avenir"/>
                <a:cs typeface="Avenir"/>
                <a:sym typeface="Avenir"/>
              </a:rPr>
              <a:t> of consumers are fatigued with repetitive influencer posts</a:t>
            </a:r>
            <a:r>
              <a:rPr b="0" i="0" lang="en" sz="1300" u="none" cap="none" strike="noStrike">
                <a:solidFill>
                  <a:srgbClr val="3C4043"/>
                </a:solidFill>
                <a:latin typeface="Avenir"/>
                <a:ea typeface="Avenir"/>
                <a:cs typeface="Avenir"/>
                <a:sym typeface="Avenir"/>
              </a:rPr>
              <a:t>.</a:t>
            </a:r>
            <a:endParaRPr b="0" i="0" sz="1400" u="none" cap="none" strike="noStrike">
              <a:solidFill>
                <a:srgbClr val="000000"/>
              </a:solidFill>
              <a:latin typeface="Arial"/>
              <a:ea typeface="Arial"/>
              <a:cs typeface="Arial"/>
              <a:sym typeface="Arial"/>
            </a:endParaRPr>
          </a:p>
        </p:txBody>
      </p:sp>
      <p:sp>
        <p:nvSpPr>
          <p:cNvPr id="112" name="Google Shape;112;p22"/>
          <p:cNvSpPr txBox="1"/>
          <p:nvPr/>
        </p:nvSpPr>
        <p:spPr>
          <a:xfrm>
            <a:off x="3720900" y="3845269"/>
            <a:ext cx="3036600" cy="65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20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Only 23%</a:t>
            </a:r>
            <a:r>
              <a:rPr b="0" baseline="30000" i="0" lang="en" sz="1200" u="none" cap="none" strike="noStrike">
                <a:solidFill>
                  <a:srgbClr val="2D3E50"/>
                </a:solidFill>
                <a:latin typeface="Avenir"/>
                <a:ea typeface="Avenir"/>
                <a:cs typeface="Avenir"/>
                <a:sym typeface="Avenir"/>
              </a:rPr>
              <a:t>2</a:t>
            </a:r>
            <a:r>
              <a:rPr b="0" i="0" lang="en" sz="1200" u="none" cap="none" strike="noStrike">
                <a:solidFill>
                  <a:srgbClr val="2D3E50"/>
                </a:solidFill>
                <a:latin typeface="Avenir"/>
                <a:ea typeface="Avenir"/>
                <a:cs typeface="Avenir"/>
                <a:sym typeface="Avenir"/>
              </a:rPr>
              <a:t> believe content from celebrities and influencers is influential</a:t>
            </a:r>
            <a:endParaRPr b="0" i="0" sz="1400" u="none" cap="none" strike="noStrike">
              <a:solidFill>
                <a:srgbClr val="000000"/>
              </a:solidFill>
              <a:latin typeface="Arial"/>
              <a:ea typeface="Arial"/>
              <a:cs typeface="Arial"/>
              <a:sym typeface="Arial"/>
            </a:endParaRPr>
          </a:p>
        </p:txBody>
      </p:sp>
      <p:sp>
        <p:nvSpPr>
          <p:cNvPr id="113" name="Google Shape;113;p22"/>
          <p:cNvSpPr txBox="1"/>
          <p:nvPr/>
        </p:nvSpPr>
        <p:spPr>
          <a:xfrm>
            <a:off x="3720900" y="4940699"/>
            <a:ext cx="3036600" cy="65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20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60%</a:t>
            </a:r>
            <a:r>
              <a:rPr b="0" baseline="30000" i="0" lang="en" sz="1200" u="none" cap="none" strike="noStrike">
                <a:solidFill>
                  <a:srgbClr val="2D3E50"/>
                </a:solidFill>
                <a:latin typeface="Avenir"/>
                <a:ea typeface="Avenir"/>
                <a:cs typeface="Avenir"/>
                <a:sym typeface="Avenir"/>
              </a:rPr>
              <a:t>2  </a:t>
            </a:r>
            <a:r>
              <a:rPr b="0" i="0" lang="en" sz="1200" u="none" cap="none" strike="noStrike">
                <a:solidFill>
                  <a:srgbClr val="2D3E50"/>
                </a:solidFill>
                <a:latin typeface="Avenir"/>
                <a:ea typeface="Avenir"/>
                <a:cs typeface="Avenir"/>
                <a:sym typeface="Avenir"/>
              </a:rPr>
              <a:t>are much more likely to trust their close friends and family</a:t>
            </a:r>
            <a:endParaRPr b="0" i="0" sz="1400" u="none" cap="none" strike="noStrike">
              <a:solidFill>
                <a:srgbClr val="000000"/>
              </a:solidFill>
              <a:latin typeface="Arial"/>
              <a:ea typeface="Arial"/>
              <a:cs typeface="Arial"/>
              <a:sym typeface="Arial"/>
            </a:endParaRPr>
          </a:p>
        </p:txBody>
      </p:sp>
      <p:cxnSp>
        <p:nvCxnSpPr>
          <p:cNvPr id="114" name="Google Shape;114;p22"/>
          <p:cNvCxnSpPr/>
          <p:nvPr/>
        </p:nvCxnSpPr>
        <p:spPr>
          <a:xfrm>
            <a:off x="3508125" y="2773171"/>
            <a:ext cx="0" cy="531000"/>
          </a:xfrm>
          <a:prstGeom prst="straightConnector1">
            <a:avLst/>
          </a:prstGeom>
          <a:noFill/>
          <a:ln cap="flat" cmpd="sng" w="28575">
            <a:solidFill>
              <a:srgbClr val="A5A5A5"/>
            </a:solidFill>
            <a:prstDash val="solid"/>
            <a:round/>
            <a:headEnd len="sm" w="sm" type="none"/>
            <a:tailEnd len="sm" w="sm" type="none"/>
          </a:ln>
        </p:spPr>
      </p:cxnSp>
      <p:cxnSp>
        <p:nvCxnSpPr>
          <p:cNvPr id="115" name="Google Shape;115;p22"/>
          <p:cNvCxnSpPr/>
          <p:nvPr/>
        </p:nvCxnSpPr>
        <p:spPr>
          <a:xfrm>
            <a:off x="3508125" y="3857624"/>
            <a:ext cx="0" cy="531000"/>
          </a:xfrm>
          <a:prstGeom prst="straightConnector1">
            <a:avLst/>
          </a:prstGeom>
          <a:noFill/>
          <a:ln cap="flat" cmpd="sng" w="28575">
            <a:solidFill>
              <a:srgbClr val="A5A5A5"/>
            </a:solidFill>
            <a:prstDash val="solid"/>
            <a:round/>
            <a:headEnd len="sm" w="sm" type="none"/>
            <a:tailEnd len="sm" w="sm" type="none"/>
          </a:ln>
        </p:spPr>
      </p:cxnSp>
      <p:cxnSp>
        <p:nvCxnSpPr>
          <p:cNvPr id="116" name="Google Shape;116;p22"/>
          <p:cNvCxnSpPr/>
          <p:nvPr/>
        </p:nvCxnSpPr>
        <p:spPr>
          <a:xfrm>
            <a:off x="3508125" y="4939719"/>
            <a:ext cx="0" cy="531000"/>
          </a:xfrm>
          <a:prstGeom prst="straightConnector1">
            <a:avLst/>
          </a:prstGeom>
          <a:noFill/>
          <a:ln cap="flat" cmpd="sng" w="28575">
            <a:solidFill>
              <a:srgbClr val="A5A5A5"/>
            </a:solidFill>
            <a:prstDash val="solid"/>
            <a:round/>
            <a:headEnd len="sm" w="sm" type="none"/>
            <a:tailEnd len="sm" w="sm" type="none"/>
          </a:ln>
        </p:spPr>
      </p:cxnSp>
      <p:pic>
        <p:nvPicPr>
          <p:cNvPr id="117" name="Google Shape;117;p22">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23"/>
          <p:cNvPicPr preferRelativeResize="0"/>
          <p:nvPr/>
        </p:nvPicPr>
        <p:blipFill rotWithShape="1">
          <a:blip r:embed="rId3">
            <a:alphaModFix amt="12000"/>
          </a:blip>
          <a:srcRect b="-14197" l="-23553" r="39939" t="-11225"/>
          <a:stretch/>
        </p:blipFill>
        <p:spPr>
          <a:xfrm>
            <a:off x="-6505525" y="-1188375"/>
            <a:ext cx="10637100" cy="10637100"/>
          </a:xfrm>
          <a:prstGeom prst="donut">
            <a:avLst>
              <a:gd fmla="val 19423" name="adj"/>
            </a:avLst>
          </a:prstGeom>
          <a:noFill/>
          <a:ln>
            <a:noFill/>
          </a:ln>
        </p:spPr>
      </p:pic>
      <p:pic>
        <p:nvPicPr>
          <p:cNvPr id="123" name="Google Shape;123;p23"/>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24" name="Google Shape;124;p23"/>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Influencer marketing isn’t what it used to be</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a:t>
            </a:r>
            <a:endParaRPr b="0" i="0" sz="1400" u="none" cap="none" strike="noStrike">
              <a:solidFill>
                <a:srgbClr val="E40046"/>
              </a:solidFill>
              <a:latin typeface="Proxima Nova"/>
              <a:ea typeface="Proxima Nova"/>
              <a:cs typeface="Proxima Nova"/>
              <a:sym typeface="Proxima Nova"/>
            </a:endParaRPr>
          </a:p>
        </p:txBody>
      </p:sp>
      <p:sp>
        <p:nvSpPr>
          <p:cNvPr id="125" name="Google Shape;125;p23"/>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126" name="Google Shape;126;p23"/>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127" name="Google Shape;127;p23"/>
          <p:cNvSpPr txBox="1"/>
          <p:nvPr/>
        </p:nvSpPr>
        <p:spPr>
          <a:xfrm>
            <a:off x="2478024" y="1102998"/>
            <a:ext cx="6936300" cy="1741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On the back of this, marketers are experiencing both positive and negative influencer marketing results. Ironically, though a disaster on many fronts, the Fyre Festival actually proved just how much impact influencer marketing can have. Even the “fake following” trend from bots has not deterred brands, with 65% planning to increase their spend.</a:t>
            </a:r>
            <a:r>
              <a:rPr b="0" baseline="30000" i="0" lang="en" sz="1300" u="none" cap="none" strike="noStrike">
                <a:solidFill>
                  <a:srgbClr val="2D3E50"/>
                </a:solidFill>
                <a:latin typeface="Avenir"/>
                <a:ea typeface="Avenir"/>
                <a:cs typeface="Avenir"/>
                <a:sym typeface="Avenir"/>
              </a:rPr>
              <a:t>1</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All positive stuff, but is it enough? Apparently not. The Association of National Advertisers found that: </a:t>
            </a:r>
            <a:endParaRPr b="1" i="0" sz="2000" u="none" cap="none" strike="noStrike">
              <a:solidFill>
                <a:srgbClr val="2D3E50"/>
              </a:solidFill>
              <a:latin typeface="Proxima Nova"/>
              <a:ea typeface="Proxima Nova"/>
              <a:cs typeface="Proxima Nova"/>
              <a:sym typeface="Proxima Nova"/>
            </a:endParaRPr>
          </a:p>
        </p:txBody>
      </p:sp>
      <p:sp>
        <p:nvSpPr>
          <p:cNvPr id="128" name="Google Shape;128;p23"/>
          <p:cNvSpPr txBox="1"/>
          <p:nvPr/>
        </p:nvSpPr>
        <p:spPr>
          <a:xfrm>
            <a:off x="2505077" y="6826763"/>
            <a:ext cx="68790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3C4043"/>
                </a:solidFill>
                <a:latin typeface="Avenir"/>
                <a:ea typeface="Avenir"/>
                <a:cs typeface="Avenir"/>
                <a:sym typeface="Avenir"/>
              </a:rPr>
              <a:t>1. </a:t>
            </a:r>
            <a:r>
              <a:rPr b="0" i="0" lang="en" sz="600" u="none" cap="none" strike="noStrike">
                <a:solidFill>
                  <a:srgbClr val="0FA1E2"/>
                </a:solidFill>
                <a:latin typeface="Avenir"/>
                <a:ea typeface="Avenir"/>
                <a:cs typeface="Avenir"/>
                <a:sym typeface="Avenir"/>
              </a:rPr>
              <a:t>https://www.marketingweek.com/2018/07/20/brands-plan-to-increase-spend-on-influencer-marketing-despite-concerns-over-fraud/</a:t>
            </a:r>
            <a:endParaRPr b="0" i="0" sz="6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3C4043"/>
                </a:solidFill>
                <a:latin typeface="Avenir"/>
                <a:ea typeface="Avenir"/>
                <a:cs typeface="Avenir"/>
                <a:sym typeface="Avenir"/>
              </a:rPr>
              <a:t>2.</a:t>
            </a:r>
            <a:r>
              <a:rPr b="0" i="0" lang="en" sz="600" u="none" cap="none" strike="noStrike">
                <a:solidFill>
                  <a:srgbClr val="0FA1E2"/>
                </a:solidFill>
                <a:latin typeface="Avenir"/>
                <a:ea typeface="Avenir"/>
                <a:cs typeface="Avenir"/>
                <a:sym typeface="Avenir"/>
              </a:rPr>
              <a:t> https://www.ana.net/content/show/id/48437</a:t>
            </a:r>
            <a:endParaRPr b="0" i="0" sz="600" u="none" cap="none" strike="noStrike">
              <a:solidFill>
                <a:srgbClr val="0FA1E2"/>
              </a:solidFill>
              <a:latin typeface="Avenir"/>
              <a:ea typeface="Avenir"/>
              <a:cs typeface="Avenir"/>
              <a:sym typeface="Avenir"/>
            </a:endParaRPr>
          </a:p>
        </p:txBody>
      </p:sp>
      <p:cxnSp>
        <p:nvCxnSpPr>
          <p:cNvPr id="129" name="Google Shape;129;p23"/>
          <p:cNvCxnSpPr/>
          <p:nvPr/>
        </p:nvCxnSpPr>
        <p:spPr>
          <a:xfrm>
            <a:off x="6448183" y="4115319"/>
            <a:ext cx="1231200" cy="0"/>
          </a:xfrm>
          <a:prstGeom prst="straightConnector1">
            <a:avLst/>
          </a:prstGeom>
          <a:noFill/>
          <a:ln cap="flat" cmpd="sng" w="9525">
            <a:solidFill>
              <a:srgbClr val="D9D9D9"/>
            </a:solidFill>
            <a:prstDash val="solid"/>
            <a:round/>
            <a:headEnd len="sm" w="sm" type="none"/>
            <a:tailEnd len="sm" w="sm" type="none"/>
          </a:ln>
        </p:spPr>
      </p:cxnSp>
      <p:cxnSp>
        <p:nvCxnSpPr>
          <p:cNvPr id="130" name="Google Shape;130;p23"/>
          <p:cNvCxnSpPr/>
          <p:nvPr/>
        </p:nvCxnSpPr>
        <p:spPr>
          <a:xfrm>
            <a:off x="4191008" y="4115319"/>
            <a:ext cx="1227600" cy="0"/>
          </a:xfrm>
          <a:prstGeom prst="straightConnector1">
            <a:avLst/>
          </a:prstGeom>
          <a:noFill/>
          <a:ln cap="flat" cmpd="sng" w="9525">
            <a:solidFill>
              <a:srgbClr val="D9D9D9"/>
            </a:solidFill>
            <a:prstDash val="solid"/>
            <a:round/>
            <a:headEnd len="sm" w="sm" type="none"/>
            <a:tailEnd len="sm" w="sm" type="none"/>
          </a:ln>
        </p:spPr>
      </p:cxnSp>
      <p:sp>
        <p:nvSpPr>
          <p:cNvPr id="131" name="Google Shape;131;p23"/>
          <p:cNvSpPr txBox="1"/>
          <p:nvPr/>
        </p:nvSpPr>
        <p:spPr>
          <a:xfrm>
            <a:off x="2745050" y="4833697"/>
            <a:ext cx="1972800" cy="890100"/>
          </a:xfrm>
          <a:prstGeom prst="rect">
            <a:avLst/>
          </a:prstGeom>
          <a:noFill/>
          <a:ln>
            <a:noFill/>
          </a:ln>
        </p:spPr>
        <p:txBody>
          <a:bodyPr anchorCtr="0" anchor="t"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75% of marketers </a:t>
            </a:r>
            <a:endParaRPr b="0" i="0" sz="1200" u="none" cap="none" strike="noStrike">
              <a:solidFill>
                <a:srgbClr val="2D3E50"/>
              </a:solidFill>
              <a:latin typeface="Avenir"/>
              <a:ea typeface="Avenir"/>
              <a:cs typeface="Avenir"/>
              <a:sym typeface="Avenir"/>
            </a:endParaRPr>
          </a:p>
          <a:p>
            <a:pPr indent="0" lvl="0" marL="0" marR="0" rtl="0" algn="ctr">
              <a:lnSpc>
                <a:spcPct val="100000"/>
              </a:lnSpc>
              <a:spcBef>
                <a:spcPts val="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currently employ influencer </a:t>
            </a:r>
            <a:endParaRPr b="0" i="0" sz="1200" u="none" cap="none" strike="noStrike">
              <a:solidFill>
                <a:srgbClr val="2D3E50"/>
              </a:solidFill>
              <a:latin typeface="Avenir"/>
              <a:ea typeface="Avenir"/>
              <a:cs typeface="Avenir"/>
              <a:sym typeface="Avenir"/>
            </a:endParaRPr>
          </a:p>
          <a:p>
            <a:pPr indent="0" lvl="0" marL="0" marR="0" rtl="0" algn="ctr">
              <a:lnSpc>
                <a:spcPct val="100000"/>
              </a:lnSpc>
              <a:spcBef>
                <a:spcPts val="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marketing activities</a:t>
            </a:r>
            <a:r>
              <a:rPr b="0" baseline="30000" i="0" lang="en" sz="1200" u="none" cap="none" strike="noStrike">
                <a:solidFill>
                  <a:srgbClr val="2D3E50"/>
                </a:solidFill>
                <a:latin typeface="Avenir"/>
                <a:ea typeface="Avenir"/>
                <a:cs typeface="Avenir"/>
                <a:sym typeface="Avenir"/>
              </a:rPr>
              <a:t>1</a:t>
            </a:r>
            <a:endParaRPr b="0" baseline="30000" i="0" sz="1200" u="none" cap="none" strike="noStrike">
              <a:solidFill>
                <a:srgbClr val="2D3E5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2D3E50"/>
              </a:solidFill>
              <a:latin typeface="Avenir"/>
              <a:ea typeface="Avenir"/>
              <a:cs typeface="Avenir"/>
              <a:sym typeface="Avenir"/>
            </a:endParaRPr>
          </a:p>
        </p:txBody>
      </p:sp>
      <p:sp>
        <p:nvSpPr>
          <p:cNvPr id="132" name="Google Shape;132;p23"/>
          <p:cNvSpPr txBox="1"/>
          <p:nvPr/>
        </p:nvSpPr>
        <p:spPr>
          <a:xfrm>
            <a:off x="5001070" y="4833697"/>
            <a:ext cx="1972800" cy="890100"/>
          </a:xfrm>
          <a:prstGeom prst="rect">
            <a:avLst/>
          </a:prstGeom>
          <a:noFill/>
          <a:ln>
            <a:noFill/>
          </a:ln>
        </p:spPr>
        <p:txBody>
          <a:bodyPr anchorCtr="0" anchor="t"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36% consider those efforts effective</a:t>
            </a:r>
            <a:r>
              <a:rPr b="0" baseline="30000" i="0" lang="en" sz="1200" u="none" cap="none" strike="noStrike">
                <a:solidFill>
                  <a:srgbClr val="2D3E50"/>
                </a:solidFill>
                <a:latin typeface="Avenir"/>
                <a:ea typeface="Avenir"/>
                <a:cs typeface="Avenir"/>
                <a:sym typeface="Avenir"/>
              </a:rPr>
              <a:t>1</a:t>
            </a:r>
            <a:endParaRPr b="0" baseline="30000" i="0" sz="1200" u="none" cap="none" strike="noStrike">
              <a:solidFill>
                <a:srgbClr val="2D3E50"/>
              </a:solidFill>
              <a:latin typeface="Avenir"/>
              <a:ea typeface="Avenir"/>
              <a:cs typeface="Avenir"/>
              <a:sym typeface="Avenir"/>
            </a:endParaRPr>
          </a:p>
        </p:txBody>
      </p:sp>
      <p:sp>
        <p:nvSpPr>
          <p:cNvPr id="133" name="Google Shape;133;p23"/>
          <p:cNvSpPr txBox="1"/>
          <p:nvPr/>
        </p:nvSpPr>
        <p:spPr>
          <a:xfrm>
            <a:off x="7257090" y="4833694"/>
            <a:ext cx="1972800" cy="890100"/>
          </a:xfrm>
          <a:prstGeom prst="rect">
            <a:avLst/>
          </a:prstGeom>
          <a:noFill/>
          <a:ln>
            <a:noFill/>
          </a:ln>
        </p:spPr>
        <p:txBody>
          <a:bodyPr anchorCtr="0" anchor="t"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19% actually admitted they are “ineffective.”</a:t>
            </a:r>
            <a:r>
              <a:rPr b="0" baseline="30000" i="0" lang="en" sz="1200" u="none" cap="none" strike="noStrike">
                <a:solidFill>
                  <a:srgbClr val="2D3E50"/>
                </a:solidFill>
                <a:latin typeface="Avenir"/>
                <a:ea typeface="Avenir"/>
                <a:cs typeface="Avenir"/>
                <a:sym typeface="Avenir"/>
              </a:rPr>
              <a:t>2</a:t>
            </a:r>
            <a:endParaRPr b="0" baseline="30000" i="0" sz="1200" u="none" cap="none" strike="noStrike">
              <a:solidFill>
                <a:srgbClr val="2D3E50"/>
              </a:solidFill>
              <a:latin typeface="Avenir"/>
              <a:ea typeface="Avenir"/>
              <a:cs typeface="Avenir"/>
              <a:sym typeface="Avenir"/>
            </a:endParaRPr>
          </a:p>
        </p:txBody>
      </p:sp>
      <p:sp>
        <p:nvSpPr>
          <p:cNvPr id="134" name="Google Shape;134;p23"/>
          <p:cNvSpPr/>
          <p:nvPr/>
        </p:nvSpPr>
        <p:spPr>
          <a:xfrm>
            <a:off x="3141327" y="3517342"/>
            <a:ext cx="1179600" cy="1179600"/>
          </a:xfrm>
          <a:prstGeom prst="donut">
            <a:avLst>
              <a:gd fmla="val 11713" name="adj"/>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p23"/>
          <p:cNvSpPr/>
          <p:nvPr/>
        </p:nvSpPr>
        <p:spPr>
          <a:xfrm flipH="1" rot="-8789260">
            <a:off x="3141170" y="3516731"/>
            <a:ext cx="1180186" cy="1180186"/>
          </a:xfrm>
          <a:prstGeom prst="blockArc">
            <a:avLst>
              <a:gd fmla="val 12860118"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p23"/>
          <p:cNvSpPr/>
          <p:nvPr/>
        </p:nvSpPr>
        <p:spPr>
          <a:xfrm>
            <a:off x="5406852" y="3517342"/>
            <a:ext cx="1179600" cy="1179600"/>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p23"/>
          <p:cNvSpPr/>
          <p:nvPr/>
        </p:nvSpPr>
        <p:spPr>
          <a:xfrm flipH="1" rot="-8789260">
            <a:off x="5406695" y="3516731"/>
            <a:ext cx="1180186" cy="1180186"/>
          </a:xfrm>
          <a:prstGeom prst="blockArc">
            <a:avLst>
              <a:gd fmla="val 289767"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p23"/>
          <p:cNvSpPr/>
          <p:nvPr/>
        </p:nvSpPr>
        <p:spPr>
          <a:xfrm>
            <a:off x="7670710" y="3517342"/>
            <a:ext cx="1179600" cy="1179600"/>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p23"/>
          <p:cNvSpPr/>
          <p:nvPr/>
        </p:nvSpPr>
        <p:spPr>
          <a:xfrm flipH="1" rot="-8789260">
            <a:off x="7670553" y="3516731"/>
            <a:ext cx="1180186" cy="1180186"/>
          </a:xfrm>
          <a:prstGeom prst="blockArc">
            <a:avLst>
              <a:gd fmla="val 3209583"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23"/>
          <p:cNvSpPr/>
          <p:nvPr/>
        </p:nvSpPr>
        <p:spPr>
          <a:xfrm>
            <a:off x="3959695" y="3248728"/>
            <a:ext cx="464700" cy="4647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Proxima Nova"/>
              <a:ea typeface="Proxima Nova"/>
              <a:cs typeface="Proxima Nova"/>
              <a:sym typeface="Proxima Nova"/>
            </a:endParaRPr>
          </a:p>
        </p:txBody>
      </p:sp>
      <p:sp>
        <p:nvSpPr>
          <p:cNvPr id="141" name="Google Shape;141;p23"/>
          <p:cNvSpPr txBox="1"/>
          <p:nvPr/>
        </p:nvSpPr>
        <p:spPr>
          <a:xfrm>
            <a:off x="3838345" y="3301378"/>
            <a:ext cx="7074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FFFFFF"/>
                </a:solidFill>
                <a:latin typeface="Proxima Nova"/>
                <a:ea typeface="Proxima Nova"/>
                <a:cs typeface="Proxima Nova"/>
                <a:sym typeface="Proxima Nova"/>
              </a:rPr>
              <a:t>75%</a:t>
            </a:r>
            <a:endParaRPr b="1" baseline="30000" i="0" sz="1200" u="none" cap="none" strike="noStrike">
              <a:solidFill>
                <a:srgbClr val="FFFFFF"/>
              </a:solidFill>
              <a:latin typeface="Proxima Nova"/>
              <a:ea typeface="Proxima Nova"/>
              <a:cs typeface="Proxima Nova"/>
              <a:sym typeface="Proxima Nova"/>
            </a:endParaRPr>
          </a:p>
        </p:txBody>
      </p:sp>
      <p:sp>
        <p:nvSpPr>
          <p:cNvPr id="142" name="Google Shape;142;p23"/>
          <p:cNvSpPr/>
          <p:nvPr/>
        </p:nvSpPr>
        <p:spPr>
          <a:xfrm>
            <a:off x="6209830" y="3248728"/>
            <a:ext cx="464700" cy="4647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Proxima Nova"/>
              <a:ea typeface="Proxima Nova"/>
              <a:cs typeface="Proxima Nova"/>
              <a:sym typeface="Proxima Nova"/>
            </a:endParaRPr>
          </a:p>
        </p:txBody>
      </p:sp>
      <p:sp>
        <p:nvSpPr>
          <p:cNvPr id="143" name="Google Shape;143;p23"/>
          <p:cNvSpPr txBox="1"/>
          <p:nvPr/>
        </p:nvSpPr>
        <p:spPr>
          <a:xfrm>
            <a:off x="6088480" y="3301378"/>
            <a:ext cx="7074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FFFFFF"/>
                </a:solidFill>
                <a:latin typeface="Proxima Nova"/>
                <a:ea typeface="Proxima Nova"/>
                <a:cs typeface="Proxima Nova"/>
                <a:sym typeface="Proxima Nova"/>
              </a:rPr>
              <a:t>36%</a:t>
            </a:r>
            <a:endParaRPr b="1" baseline="30000" i="0" sz="1200" u="none" cap="none" strike="noStrike">
              <a:solidFill>
                <a:srgbClr val="FFFFFF"/>
              </a:solidFill>
              <a:latin typeface="Proxima Nova"/>
              <a:ea typeface="Proxima Nova"/>
              <a:cs typeface="Proxima Nova"/>
              <a:sym typeface="Proxima Nova"/>
            </a:endParaRPr>
          </a:p>
        </p:txBody>
      </p:sp>
      <p:sp>
        <p:nvSpPr>
          <p:cNvPr id="144" name="Google Shape;144;p23"/>
          <p:cNvSpPr/>
          <p:nvPr/>
        </p:nvSpPr>
        <p:spPr>
          <a:xfrm>
            <a:off x="8449155" y="3248728"/>
            <a:ext cx="464700" cy="4647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Proxima Nova"/>
              <a:ea typeface="Proxima Nova"/>
              <a:cs typeface="Proxima Nova"/>
              <a:sym typeface="Proxima Nova"/>
            </a:endParaRPr>
          </a:p>
        </p:txBody>
      </p:sp>
      <p:sp>
        <p:nvSpPr>
          <p:cNvPr id="145" name="Google Shape;145;p23"/>
          <p:cNvSpPr txBox="1"/>
          <p:nvPr/>
        </p:nvSpPr>
        <p:spPr>
          <a:xfrm>
            <a:off x="8327805" y="3301378"/>
            <a:ext cx="7074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FFFFFF"/>
                </a:solidFill>
                <a:latin typeface="Proxima Nova"/>
                <a:ea typeface="Proxima Nova"/>
                <a:cs typeface="Proxima Nova"/>
                <a:sym typeface="Proxima Nova"/>
              </a:rPr>
              <a:t>19%</a:t>
            </a:r>
            <a:endParaRPr b="1" baseline="30000" i="0" sz="1200" u="none" cap="none" strike="noStrike">
              <a:solidFill>
                <a:srgbClr val="FFFFFF"/>
              </a:solidFill>
              <a:latin typeface="Proxima Nova"/>
              <a:ea typeface="Proxima Nova"/>
              <a:cs typeface="Proxima Nova"/>
              <a:sym typeface="Proxima Nova"/>
            </a:endParaRPr>
          </a:p>
        </p:txBody>
      </p:sp>
      <p:pic>
        <p:nvPicPr>
          <p:cNvPr id="146" name="Google Shape;146;p23"/>
          <p:cNvPicPr preferRelativeResize="0"/>
          <p:nvPr/>
        </p:nvPicPr>
        <p:blipFill rotWithShape="1">
          <a:blip r:embed="rId5">
            <a:alphaModFix/>
          </a:blip>
          <a:srcRect b="0" l="0" r="0" t="0"/>
          <a:stretch/>
        </p:blipFill>
        <p:spPr>
          <a:xfrm>
            <a:off x="5717611" y="3820681"/>
            <a:ext cx="574321" cy="574321"/>
          </a:xfrm>
          <a:prstGeom prst="rect">
            <a:avLst/>
          </a:prstGeom>
          <a:noFill/>
          <a:ln>
            <a:noFill/>
          </a:ln>
        </p:spPr>
      </p:pic>
      <p:pic>
        <p:nvPicPr>
          <p:cNvPr id="147" name="Google Shape;147;p23"/>
          <p:cNvPicPr preferRelativeResize="0"/>
          <p:nvPr/>
        </p:nvPicPr>
        <p:blipFill rotWithShape="1">
          <a:blip r:embed="rId6">
            <a:alphaModFix/>
          </a:blip>
          <a:srcRect b="0" l="0" r="0" t="0"/>
          <a:stretch/>
        </p:blipFill>
        <p:spPr>
          <a:xfrm>
            <a:off x="7976743" y="3820681"/>
            <a:ext cx="574321" cy="574321"/>
          </a:xfrm>
          <a:prstGeom prst="rect">
            <a:avLst/>
          </a:prstGeom>
          <a:noFill/>
          <a:ln>
            <a:noFill/>
          </a:ln>
        </p:spPr>
      </p:pic>
      <p:pic>
        <p:nvPicPr>
          <p:cNvPr id="148" name="Google Shape;148;p23"/>
          <p:cNvPicPr preferRelativeResize="0"/>
          <p:nvPr/>
        </p:nvPicPr>
        <p:blipFill rotWithShape="1">
          <a:blip r:embed="rId7">
            <a:alphaModFix/>
          </a:blip>
          <a:srcRect b="0" l="0" r="0" t="0"/>
          <a:stretch/>
        </p:blipFill>
        <p:spPr>
          <a:xfrm>
            <a:off x="3432595" y="3820681"/>
            <a:ext cx="574321" cy="574321"/>
          </a:xfrm>
          <a:prstGeom prst="rect">
            <a:avLst/>
          </a:prstGeom>
          <a:noFill/>
          <a:ln>
            <a:noFill/>
          </a:ln>
        </p:spPr>
      </p:pic>
      <p:pic>
        <p:nvPicPr>
          <p:cNvPr id="149" name="Google Shape;149;p23">
            <a:hlinkClick r:id="rId8"/>
          </p:cNvPr>
          <p:cNvPicPr preferRelativeResize="0"/>
          <p:nvPr/>
        </p:nvPicPr>
        <p:blipFill rotWithShape="1">
          <a:blip r:embed="rId9">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24"/>
          <p:cNvPicPr preferRelativeResize="0"/>
          <p:nvPr/>
        </p:nvPicPr>
        <p:blipFill rotWithShape="1">
          <a:blip r:embed="rId3">
            <a:alphaModFix amt="12000"/>
          </a:blip>
          <a:srcRect b="-14197" l="-23553" r="39939" t="-11225"/>
          <a:stretch/>
        </p:blipFill>
        <p:spPr>
          <a:xfrm>
            <a:off x="-6505525" y="-1188375"/>
            <a:ext cx="10637100" cy="10637100"/>
          </a:xfrm>
          <a:prstGeom prst="donut">
            <a:avLst>
              <a:gd fmla="val 19423" name="adj"/>
            </a:avLst>
          </a:prstGeom>
          <a:noFill/>
          <a:ln>
            <a:noFill/>
          </a:ln>
        </p:spPr>
      </p:pic>
      <p:pic>
        <p:nvPicPr>
          <p:cNvPr id="155" name="Google Shape;155;p24"/>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56" name="Google Shape;156;p2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Influencer marketing isn’t what it used to be</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a:t>
            </a:r>
            <a:endParaRPr b="0" i="0" sz="1400" u="none" cap="none" strike="noStrike">
              <a:solidFill>
                <a:srgbClr val="E40046"/>
              </a:solidFill>
              <a:latin typeface="Proxima Nova"/>
              <a:ea typeface="Proxima Nova"/>
              <a:cs typeface="Proxima Nova"/>
              <a:sym typeface="Proxima Nova"/>
            </a:endParaRPr>
          </a:p>
        </p:txBody>
      </p:sp>
      <p:sp>
        <p:nvSpPr>
          <p:cNvPr id="157" name="Google Shape;157;p24"/>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158" name="Google Shape;158;p2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159" name="Google Shape;159;p24"/>
          <p:cNvSpPr txBox="1"/>
          <p:nvPr/>
        </p:nvSpPr>
        <p:spPr>
          <a:xfrm>
            <a:off x="2474125" y="1076342"/>
            <a:ext cx="6936300" cy="1741500"/>
          </a:xfrm>
          <a:prstGeom prst="rect">
            <a:avLst/>
          </a:prstGeom>
          <a:noFill/>
          <a:ln>
            <a:noFill/>
          </a:ln>
        </p:spPr>
        <p:txBody>
          <a:bodyPr anchorCtr="0" anchor="t" bIns="113100" lIns="113100" spcFirstLastPara="1" rIns="113100" wrap="square" tIns="113100">
            <a:noAutofit/>
          </a:bodyPr>
          <a:lstStyle/>
          <a:p>
            <a:pPr indent="0" lvl="0" marL="0" marR="0" rtl="0" algn="l">
              <a:lnSpc>
                <a:spcPct val="113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Time for a strategy rethink? Probably</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1" i="0" lang="en" sz="1300" u="none" cap="none" strike="noStrike">
                <a:solidFill>
                  <a:srgbClr val="2D3E50"/>
                </a:solidFill>
                <a:latin typeface="Avenir"/>
                <a:ea typeface="Avenir"/>
                <a:cs typeface="Avenir"/>
                <a:sym typeface="Avenir"/>
              </a:rPr>
              <a:t>Whatever your experience or current approach, there are many factors that could be muddying the waters. But chances are, your overall influencer strategy could benefit from a rethink.</a:t>
            </a:r>
            <a:endParaRPr b="1"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In this ebook, we reveal common influencer marketing mistakes and what you can do to fix them.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By identifying the bad bits and incorporating a solution, you can get one step closer to building a successful, no, epic!, influencer partnership program. You will learn:</a:t>
            </a:r>
            <a:endParaRPr b="0" i="0" sz="1300" u="none" cap="none" strike="noStrike">
              <a:solidFill>
                <a:srgbClr val="2D3E50"/>
              </a:solidFill>
              <a:latin typeface="Avenir"/>
              <a:ea typeface="Avenir"/>
              <a:cs typeface="Avenir"/>
              <a:sym typeface="Avenir"/>
            </a:endParaRPr>
          </a:p>
          <a:p>
            <a:pPr indent="0" lvl="0" marL="0" marR="0" rtl="0" algn="l">
              <a:lnSpc>
                <a:spcPct val="113000"/>
              </a:lnSpc>
              <a:spcBef>
                <a:spcPts val="1200"/>
              </a:spcBef>
              <a:spcAft>
                <a:spcPts val="120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p:txBody>
      </p:sp>
      <p:sp>
        <p:nvSpPr>
          <p:cNvPr id="160" name="Google Shape;160;p24"/>
          <p:cNvSpPr txBox="1"/>
          <p:nvPr/>
        </p:nvSpPr>
        <p:spPr>
          <a:xfrm>
            <a:off x="2597875" y="4045594"/>
            <a:ext cx="3000000" cy="30000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Why it’s important to build long-term relationships with influencers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you can reward influencers based on performance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to save time and avoid unnecessary admin</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800"/>
              </a:spcAft>
              <a:buClr>
                <a:srgbClr val="000000"/>
              </a:buClr>
              <a:buSzPts val="1400"/>
              <a:buFont typeface="Arial"/>
              <a:buNone/>
            </a:pPr>
            <a:r>
              <a:t/>
            </a:r>
            <a:endParaRPr b="0" i="0" sz="1400" u="none" cap="none" strike="noStrike">
              <a:solidFill>
                <a:srgbClr val="2D3E50"/>
              </a:solidFill>
              <a:latin typeface="Arial"/>
              <a:ea typeface="Arial"/>
              <a:cs typeface="Arial"/>
              <a:sym typeface="Arial"/>
            </a:endParaRPr>
          </a:p>
        </p:txBody>
      </p:sp>
      <p:sp>
        <p:nvSpPr>
          <p:cNvPr id="161" name="Google Shape;161;p24"/>
          <p:cNvSpPr txBox="1"/>
          <p:nvPr/>
        </p:nvSpPr>
        <p:spPr>
          <a:xfrm>
            <a:off x="6035550" y="4045594"/>
            <a:ext cx="3000000" cy="30000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Why diversifying the types of influencers you work with is important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to align your campaigns with bottom-line objectives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to avoid the fallout from bots and fake followers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800"/>
              </a:spcAft>
              <a:buClr>
                <a:srgbClr val="000000"/>
              </a:buClr>
              <a:buSzPts val="1400"/>
              <a:buFont typeface="Arial"/>
              <a:buNone/>
            </a:pPr>
            <a:r>
              <a:t/>
            </a:r>
            <a:endParaRPr b="0" i="0" sz="1400" u="none" cap="none" strike="noStrike">
              <a:solidFill>
                <a:srgbClr val="2D3E50"/>
              </a:solidFill>
              <a:latin typeface="Arial"/>
              <a:ea typeface="Arial"/>
              <a:cs typeface="Arial"/>
              <a:sym typeface="Arial"/>
            </a:endParaRPr>
          </a:p>
        </p:txBody>
      </p:sp>
      <p:pic>
        <p:nvPicPr>
          <p:cNvPr id="162" name="Google Shape;162;p24">
            <a:hlinkClick r:id="rId5"/>
          </p:cNvPr>
          <p:cNvPicPr preferRelativeResize="0"/>
          <p:nvPr/>
        </p:nvPicPr>
        <p:blipFill rotWithShape="1">
          <a:blip r:embed="rId6">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5"/>
          <p:cNvSpPr txBox="1"/>
          <p:nvPr/>
        </p:nvSpPr>
        <p:spPr>
          <a:xfrm>
            <a:off x="7249725" y="426235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Only 23%</a:t>
            </a:r>
            <a:r>
              <a:rPr b="0" baseline="30000" i="0" lang="en" sz="1200" u="none" cap="none" strike="noStrike">
                <a:solidFill>
                  <a:srgbClr val="FFFFFF"/>
                </a:solidFill>
                <a:latin typeface="Avenir"/>
                <a:ea typeface="Avenir"/>
                <a:cs typeface="Avenir"/>
                <a:sym typeface="Avenir"/>
              </a:rPr>
              <a:t>3</a:t>
            </a:r>
            <a:r>
              <a:rPr b="0" i="0" lang="en" sz="1200" u="none" cap="none" strike="noStrike">
                <a:solidFill>
                  <a:srgbClr val="FFFFFF"/>
                </a:solidFill>
                <a:latin typeface="Avenir"/>
                <a:ea typeface="Avenir"/>
                <a:cs typeface="Avenir"/>
                <a:sym typeface="Avenir"/>
              </a:rPr>
              <a:t> believe content from celebrities and influencers is influential</a:t>
            </a:r>
            <a:endParaRPr b="0" baseline="30000" i="0" sz="1200" u="none" cap="none" strike="noStrike">
              <a:solidFill>
                <a:srgbClr val="FFFFFF"/>
              </a:solidFill>
              <a:latin typeface="Avenir"/>
              <a:ea typeface="Avenir"/>
              <a:cs typeface="Avenir"/>
              <a:sym typeface="Avenir"/>
            </a:endParaRPr>
          </a:p>
        </p:txBody>
      </p:sp>
      <p:sp>
        <p:nvSpPr>
          <p:cNvPr id="168" name="Google Shape;168;p25"/>
          <p:cNvSpPr txBox="1"/>
          <p:nvPr/>
        </p:nvSpPr>
        <p:spPr>
          <a:xfrm>
            <a:off x="7249725" y="592787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60%</a:t>
            </a:r>
            <a:r>
              <a:rPr b="0" baseline="30000" i="0" lang="en" sz="1200" u="none" cap="none" strike="noStrike">
                <a:solidFill>
                  <a:srgbClr val="FFFFFF"/>
                </a:solidFill>
                <a:latin typeface="Avenir"/>
                <a:ea typeface="Avenir"/>
                <a:cs typeface="Avenir"/>
                <a:sym typeface="Avenir"/>
              </a:rPr>
              <a:t>3  </a:t>
            </a:r>
            <a:r>
              <a:rPr b="0" i="0" lang="en" sz="1200" u="none" cap="none" strike="noStrike">
                <a:solidFill>
                  <a:srgbClr val="FFFFFF"/>
                </a:solidFill>
                <a:latin typeface="Avenir"/>
                <a:ea typeface="Avenir"/>
                <a:cs typeface="Avenir"/>
                <a:sym typeface="Avenir"/>
              </a:rPr>
              <a:t>are much more likely to trust their close friends and family </a:t>
            </a:r>
            <a:endParaRPr b="0" baseline="30000" i="0" sz="1200" u="none" cap="none" strike="noStrike">
              <a:solidFill>
                <a:srgbClr val="FFFFFF"/>
              </a:solidFill>
              <a:latin typeface="Avenir"/>
              <a:ea typeface="Avenir"/>
              <a:cs typeface="Avenir"/>
              <a:sym typeface="Avenir"/>
            </a:endParaRPr>
          </a:p>
        </p:txBody>
      </p:sp>
      <p:sp>
        <p:nvSpPr>
          <p:cNvPr id="169" name="Google Shape;169;p25"/>
          <p:cNvSpPr txBox="1"/>
          <p:nvPr/>
        </p:nvSpPr>
        <p:spPr>
          <a:xfrm>
            <a:off x="558025" y="1639371"/>
            <a:ext cx="8616600" cy="1059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400" u="none" cap="none" strike="noStrike">
                <a:solidFill>
                  <a:srgbClr val="E40046"/>
                </a:solidFill>
                <a:latin typeface="Proxima Nova Semibold"/>
                <a:ea typeface="Proxima Nova Semibold"/>
                <a:cs typeface="Proxima Nova Semibold"/>
                <a:sym typeface="Proxima Nova Semibold"/>
              </a:rPr>
              <a:t>Despite the rising uncertainty over the authenticity and effectiveness of mega and macro influencers, there are a surprising number of brands still using the same “throw money at it and hope for the best” mentality. </a:t>
            </a:r>
            <a:endParaRPr b="0" i="0" sz="1400" u="none" cap="none" strike="noStrike">
              <a:solidFill>
                <a:srgbClr val="E40046"/>
              </a:solidFill>
              <a:latin typeface="Proxima Nova Semibold"/>
              <a:ea typeface="Proxima Nova Semibold"/>
              <a:cs typeface="Proxima Nova Semibold"/>
              <a:sym typeface="Proxima Nova Semibold"/>
            </a:endParaRPr>
          </a:p>
          <a:p>
            <a:pPr indent="0" lvl="0" marL="0" marR="411480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In fact, 37%</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of marketers struggle to set goals and understand results with their influencer marketing program. As the era of using “followers” as currency dies, so does the tactic of paying for posts, especially if you have no way of measuring performance. At a PRWeek Breakfast Meeting last year, Founder and CEO of global agency Manifest Alex Myers hit the mark when he said:</a:t>
            </a:r>
            <a:r>
              <a:rPr b="0" baseline="30000" i="0" lang="en" sz="1300" u="none" cap="none" strike="noStrike">
                <a:solidFill>
                  <a:srgbClr val="2D3E50"/>
                </a:solidFill>
                <a:latin typeface="Avenir"/>
                <a:ea typeface="Avenir"/>
                <a:cs typeface="Avenir"/>
                <a:sym typeface="Avenir"/>
              </a:rPr>
              <a:t>2</a:t>
            </a:r>
            <a:endParaRPr b="0" baseline="30000" i="0" sz="1300" u="none" cap="none" strike="noStrike">
              <a:solidFill>
                <a:srgbClr val="2D3E50"/>
              </a:solidFill>
              <a:latin typeface="Avenir"/>
              <a:ea typeface="Avenir"/>
              <a:cs typeface="Avenir"/>
              <a:sym typeface="Avenir"/>
            </a:endParaRPr>
          </a:p>
          <a:p>
            <a:pPr indent="0" lvl="0" marL="1097280" marR="4114800" rtl="0" algn="l">
              <a:lnSpc>
                <a:spcPct val="130000"/>
              </a:lnSpc>
              <a:spcBef>
                <a:spcPts val="1200"/>
              </a:spcBef>
              <a:spcAft>
                <a:spcPts val="0"/>
              </a:spcAft>
              <a:buClr>
                <a:srgbClr val="000000"/>
              </a:buClr>
              <a:buSzPts val="11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“The idea that a brand can offer an influencer a grand to just post something online is not just irresponsible, it’s shit.”</a:t>
            </a:r>
            <a:endParaRPr b="0" i="0" sz="1200" u="none" cap="none" strike="noStrike">
              <a:solidFill>
                <a:srgbClr val="2D3E50"/>
              </a:solidFill>
              <a:latin typeface="Proxima Nova Semibold"/>
              <a:ea typeface="Proxima Nova Semibold"/>
              <a:cs typeface="Proxima Nova Semibold"/>
              <a:sym typeface="Proxima Nova Semibold"/>
            </a:endParaRPr>
          </a:p>
          <a:p>
            <a:pPr indent="0" lvl="0" marL="0" marR="411480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Myers’s point was that influencer marketing is most successful when you recruit genuine advocates of the brand, </a:t>
            </a:r>
            <a:r>
              <a:rPr b="0" i="0" lang="en" sz="1300" u="none" cap="none" strike="noStrike">
                <a:solidFill>
                  <a:srgbClr val="2D3E50"/>
                </a:solidFill>
                <a:highlight>
                  <a:srgbClr val="FFFFFF"/>
                </a:highlight>
                <a:latin typeface="Avenir"/>
                <a:ea typeface="Avenir"/>
                <a:cs typeface="Avenir"/>
                <a:sym typeface="Avenir"/>
              </a:rPr>
              <a:t>and then measure the results of their advocacy against the business goals you've set out</a:t>
            </a:r>
            <a:r>
              <a:rPr b="0" i="0" lang="en" sz="1300" u="none" cap="none" strike="noStrike">
                <a:solidFill>
                  <a:srgbClr val="2D3E50"/>
                </a:solidFill>
                <a:latin typeface="Avenir"/>
                <a:ea typeface="Avenir"/>
                <a:cs typeface="Avenir"/>
                <a:sym typeface="Avenir"/>
              </a:rPr>
              <a:t>.</a:t>
            </a:r>
            <a:endParaRPr b="0" i="0" sz="1200" u="none" cap="none" strike="noStrike">
              <a:solidFill>
                <a:srgbClr val="2D3E50"/>
              </a:solidFill>
              <a:latin typeface="Avenir"/>
              <a:ea typeface="Avenir"/>
              <a:cs typeface="Avenir"/>
              <a:sym typeface="Avenir"/>
            </a:endParaRPr>
          </a:p>
          <a:p>
            <a:pPr indent="0" lvl="0" marL="0" marR="0" rtl="0" algn="l">
              <a:lnSpc>
                <a:spcPct val="113000"/>
              </a:lnSpc>
              <a:spcBef>
                <a:spcPts val="1200"/>
              </a:spcBef>
              <a:spcAft>
                <a:spcPts val="1200"/>
              </a:spcAft>
              <a:buClr>
                <a:srgbClr val="000000"/>
              </a:buClr>
              <a:buSzPts val="1100"/>
              <a:buFont typeface="Arial"/>
              <a:buNone/>
            </a:pPr>
            <a:r>
              <a:t/>
            </a:r>
            <a:endParaRPr b="0" i="0" sz="1400" u="none" cap="none" strike="noStrike">
              <a:solidFill>
                <a:srgbClr val="E40046"/>
              </a:solidFill>
              <a:latin typeface="Proxima Nova Semibold"/>
              <a:ea typeface="Proxima Nova Semibold"/>
              <a:cs typeface="Proxima Nova Semibold"/>
              <a:sym typeface="Proxima Nova Semibold"/>
            </a:endParaRPr>
          </a:p>
        </p:txBody>
      </p:sp>
      <p:pic>
        <p:nvPicPr>
          <p:cNvPr id="170" name="Google Shape;170;p25"/>
          <p:cNvPicPr preferRelativeResize="0"/>
          <p:nvPr/>
        </p:nvPicPr>
        <p:blipFill rotWithShape="1">
          <a:blip r:embed="rId3">
            <a:alphaModFix/>
          </a:blip>
          <a:srcRect b="0" l="16658" r="16652" t="0"/>
          <a:stretch/>
        </p:blipFill>
        <p:spPr>
          <a:xfrm>
            <a:off x="5766375" y="2750400"/>
            <a:ext cx="4642200" cy="4642200"/>
          </a:xfrm>
          <a:prstGeom prst="ellipse">
            <a:avLst/>
          </a:prstGeom>
          <a:noFill/>
          <a:ln>
            <a:noFill/>
          </a:ln>
        </p:spPr>
      </p:pic>
      <p:sp>
        <p:nvSpPr>
          <p:cNvPr id="171" name="Google Shape;171;p25"/>
          <p:cNvSpPr txBox="1"/>
          <p:nvPr/>
        </p:nvSpPr>
        <p:spPr>
          <a:xfrm>
            <a:off x="548640" y="1071996"/>
            <a:ext cx="8735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Mistake 1: You’re paying for posts without measurement</a:t>
            </a:r>
            <a:r>
              <a:rPr b="1" i="0" lang="en" sz="2000" u="none" cap="none" strike="noStrike">
                <a:solidFill>
                  <a:srgbClr val="3C4043"/>
                </a:solidFill>
                <a:latin typeface="Proxima Nova"/>
                <a:ea typeface="Proxima Nova"/>
                <a:cs typeface="Proxima Nova"/>
                <a:sym typeface="Proxima Nova"/>
              </a:rPr>
              <a:t> </a:t>
            </a:r>
            <a:endParaRPr b="1" i="0" sz="2000" u="none" cap="none" strike="noStrike">
              <a:solidFill>
                <a:srgbClr val="3C4043"/>
              </a:solidFill>
              <a:latin typeface="Proxima Nova"/>
              <a:ea typeface="Proxima Nova"/>
              <a:cs typeface="Proxima Nova"/>
              <a:sym typeface="Proxima Nova"/>
            </a:endParaRPr>
          </a:p>
          <a:p>
            <a:pPr indent="0" lvl="0" marL="0" marR="0" rtl="0" algn="l">
              <a:lnSpc>
                <a:spcPct val="100000"/>
              </a:lnSpc>
              <a:spcBef>
                <a:spcPts val="2000"/>
              </a:spcBef>
              <a:spcAft>
                <a:spcPts val="1200"/>
              </a:spcAft>
              <a:buClr>
                <a:srgbClr val="000000"/>
              </a:buClr>
              <a:buSzPts val="1100"/>
              <a:buFont typeface="Arial"/>
              <a:buNone/>
            </a:pPr>
            <a:r>
              <a:t/>
            </a:r>
            <a:endParaRPr b="1" i="0" sz="2000" u="none" cap="none" strike="noStrike">
              <a:solidFill>
                <a:srgbClr val="2D3E50"/>
              </a:solidFill>
              <a:latin typeface="Proxima Nova"/>
              <a:ea typeface="Proxima Nova"/>
              <a:cs typeface="Proxima Nova"/>
              <a:sym typeface="Proxima Nova"/>
            </a:endParaRPr>
          </a:p>
        </p:txBody>
      </p:sp>
      <p:sp>
        <p:nvSpPr>
          <p:cNvPr id="172" name="Google Shape;172;p25"/>
          <p:cNvSpPr txBox="1"/>
          <p:nvPr/>
        </p:nvSpPr>
        <p:spPr>
          <a:xfrm>
            <a:off x="580301" y="6872051"/>
            <a:ext cx="3375600" cy="520500"/>
          </a:xfrm>
          <a:prstGeom prst="rect">
            <a:avLst/>
          </a:prstGeom>
          <a:noFill/>
          <a:ln>
            <a:noFill/>
          </a:ln>
        </p:spPr>
        <p:txBody>
          <a:bodyPr anchorCtr="0" anchor="t" bIns="91425" lIns="91425" spcFirstLastPara="1" rIns="91425" wrap="square" tIns="91425">
            <a:noAutofit/>
          </a:bodyPr>
          <a:lstStyle/>
          <a:p>
            <a:pPr indent="-91440" lvl="0" marL="91440" marR="0" rtl="0" algn="l">
              <a:lnSpc>
                <a:spcPct val="100000"/>
              </a:lnSpc>
              <a:spcBef>
                <a:spcPts val="0"/>
              </a:spcBef>
              <a:spcAft>
                <a:spcPts val="0"/>
              </a:spcAft>
              <a:buClr>
                <a:srgbClr val="000000"/>
              </a:buClr>
              <a:buSzPts val="700"/>
              <a:buFont typeface="Arial"/>
              <a:buNone/>
            </a:pPr>
            <a:r>
              <a:rPr b="0" i="0" lang="en" sz="700" u="none" cap="none" strike="noStrike">
                <a:solidFill>
                  <a:srgbClr val="2D3E50"/>
                </a:solidFill>
                <a:latin typeface="Avenir"/>
                <a:ea typeface="Avenir"/>
                <a:cs typeface="Avenir"/>
                <a:sym typeface="Avenir"/>
              </a:rPr>
              <a:t>1. </a:t>
            </a:r>
            <a:r>
              <a:rPr b="0" i="0" lang="en" sz="700" u="sng" cap="none" strike="noStrike">
                <a:solidFill>
                  <a:schemeClr val="hlink"/>
                </a:solidFill>
                <a:latin typeface="Avenir"/>
                <a:ea typeface="Avenir"/>
                <a:cs typeface="Avenir"/>
                <a:sym typeface="Avenir"/>
                <a:hlinkClick r:id="rId4"/>
              </a:rPr>
              <a:t>https://www.relatable.me/the-state-of-influencer-marketing-2019</a:t>
            </a:r>
            <a:endParaRPr b="0" i="0" sz="700" u="none" cap="none" strike="noStrike">
              <a:solidFill>
                <a:srgbClr val="0FA1E2"/>
              </a:solidFill>
              <a:latin typeface="Avenir"/>
              <a:ea typeface="Avenir"/>
              <a:cs typeface="Avenir"/>
              <a:sym typeface="Avenir"/>
            </a:endParaRPr>
          </a:p>
          <a:p>
            <a:pPr indent="-91440" lvl="0" marL="91440" marR="0" rtl="0" algn="l">
              <a:lnSpc>
                <a:spcPct val="100000"/>
              </a:lnSpc>
              <a:spcBef>
                <a:spcPts val="0"/>
              </a:spcBef>
              <a:spcAft>
                <a:spcPts val="0"/>
              </a:spcAft>
              <a:buClr>
                <a:srgbClr val="000000"/>
              </a:buClr>
              <a:buSzPts val="700"/>
              <a:buFont typeface="Arial"/>
              <a:buNone/>
            </a:pPr>
            <a:r>
              <a:rPr b="0" i="0" lang="en" sz="700" u="none" cap="none" strike="noStrike">
                <a:solidFill>
                  <a:srgbClr val="2D3E50"/>
                </a:solidFill>
                <a:latin typeface="Avenir"/>
                <a:ea typeface="Avenir"/>
                <a:cs typeface="Avenir"/>
                <a:sym typeface="Avenir"/>
              </a:rPr>
              <a:t>2. </a:t>
            </a:r>
            <a:r>
              <a:rPr b="0" i="0" lang="en" sz="700" u="sng" cap="none" strike="noStrike">
                <a:solidFill>
                  <a:schemeClr val="hlink"/>
                </a:solidFill>
                <a:latin typeface="Avenir"/>
                <a:ea typeface="Avenir"/>
                <a:cs typeface="Avenir"/>
                <a:sym typeface="Avenir"/>
                <a:hlinkClick r:id="rId5"/>
              </a:rPr>
              <a:t>https://www.prweek.com/article/1495125/pay-post-influencer- campaigns-irresponsible-will-destroy-its-credibility</a:t>
            </a:r>
            <a:endParaRPr b="0" i="0" sz="1400" u="none" cap="none" strike="noStrike">
              <a:solidFill>
                <a:srgbClr val="0FA1E2"/>
              </a:solidFill>
              <a:latin typeface="Avenir"/>
              <a:ea typeface="Avenir"/>
              <a:cs typeface="Avenir"/>
              <a:sym typeface="Avenir"/>
            </a:endParaRPr>
          </a:p>
        </p:txBody>
      </p:sp>
      <p:pic>
        <p:nvPicPr>
          <p:cNvPr id="173" name="Google Shape;173;p25"/>
          <p:cNvPicPr preferRelativeResize="0"/>
          <p:nvPr/>
        </p:nvPicPr>
        <p:blipFill rotWithShape="1">
          <a:blip r:embed="rId6">
            <a:alphaModFix/>
          </a:blip>
          <a:srcRect b="12722" l="9862" r="2860" t="0"/>
          <a:stretch/>
        </p:blipFill>
        <p:spPr>
          <a:xfrm>
            <a:off x="676718" y="4673823"/>
            <a:ext cx="685800" cy="685800"/>
          </a:xfrm>
          <a:prstGeom prst="ellipse">
            <a:avLst/>
          </a:prstGeom>
          <a:noFill/>
          <a:ln>
            <a:noFill/>
          </a:ln>
        </p:spPr>
      </p:pic>
      <p:cxnSp>
        <p:nvCxnSpPr>
          <p:cNvPr id="174" name="Google Shape;174;p25"/>
          <p:cNvCxnSpPr/>
          <p:nvPr/>
        </p:nvCxnSpPr>
        <p:spPr>
          <a:xfrm>
            <a:off x="1551650" y="4738196"/>
            <a:ext cx="0" cy="581100"/>
          </a:xfrm>
          <a:prstGeom prst="straightConnector1">
            <a:avLst/>
          </a:prstGeom>
          <a:noFill/>
          <a:ln cap="flat" cmpd="sng" w="28575">
            <a:solidFill>
              <a:srgbClr val="E40046"/>
            </a:solidFill>
            <a:prstDash val="solid"/>
            <a:round/>
            <a:headEnd len="sm" w="sm" type="none"/>
            <a:tailEnd len="sm" w="sm" type="none"/>
          </a:ln>
        </p:spPr>
      </p:cxnSp>
      <p:pic>
        <p:nvPicPr>
          <p:cNvPr id="175" name="Google Shape;175;p25">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p26"/>
          <p:cNvPicPr preferRelativeResize="0"/>
          <p:nvPr/>
        </p:nvPicPr>
        <p:blipFill rotWithShape="1">
          <a:blip r:embed="rId3">
            <a:alphaModFix amt="12000"/>
          </a:blip>
          <a:srcRect b="0" l="16658" r="16652" t="0"/>
          <a:stretch/>
        </p:blipFill>
        <p:spPr>
          <a:xfrm>
            <a:off x="-6505525" y="-1188375"/>
            <a:ext cx="10637100" cy="10637100"/>
          </a:xfrm>
          <a:prstGeom prst="donut">
            <a:avLst>
              <a:gd fmla="val 19423" name="adj"/>
            </a:avLst>
          </a:prstGeom>
          <a:noFill/>
          <a:ln>
            <a:noFill/>
          </a:ln>
        </p:spPr>
      </p:pic>
      <p:pic>
        <p:nvPicPr>
          <p:cNvPr id="181" name="Google Shape;181;p2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82" name="Google Shape;182;p2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1 </a:t>
            </a:r>
            <a:endParaRPr b="0" i="0" sz="1400" u="none" cap="none" strike="noStrike">
              <a:solidFill>
                <a:srgbClr val="E40046"/>
              </a:solidFill>
              <a:latin typeface="Proxima Nova"/>
              <a:ea typeface="Proxima Nova"/>
              <a:cs typeface="Proxima Nova"/>
              <a:sym typeface="Proxima Nova"/>
            </a:endParaRPr>
          </a:p>
        </p:txBody>
      </p:sp>
      <p:sp>
        <p:nvSpPr>
          <p:cNvPr id="183" name="Google Shape;183;p2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184" name="Google Shape;184;p2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185" name="Google Shape;185;p26"/>
          <p:cNvSpPr txBox="1"/>
          <p:nvPr/>
        </p:nvSpPr>
        <p:spPr>
          <a:xfrm>
            <a:off x="2474125" y="1070308"/>
            <a:ext cx="6936300" cy="1741500"/>
          </a:xfrm>
          <a:prstGeom prst="rect">
            <a:avLst/>
          </a:prstGeom>
          <a:noFill/>
          <a:ln>
            <a:noFill/>
          </a:ln>
        </p:spPr>
        <p:txBody>
          <a:bodyPr anchorCtr="0" anchor="t" bIns="113100" lIns="113100" spcFirstLastPara="1" rIns="113100" wrap="square" tIns="113100">
            <a:noAutofit/>
          </a:bodyPr>
          <a:lstStyle/>
          <a:p>
            <a:pPr indent="0" lvl="0" marL="0" marR="0" rtl="0" algn="l">
              <a:lnSpc>
                <a:spcPct val="113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problem: “Paying without measurement”</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3000"/>
              </a:lnSpc>
              <a:spcBef>
                <a:spcPts val="2000"/>
              </a:spcBef>
              <a:spcAft>
                <a:spcPts val="0"/>
              </a:spcAft>
              <a:buClr>
                <a:srgbClr val="000000"/>
              </a:buClr>
              <a:buSzPts val="1100"/>
              <a:buFont typeface="Arial"/>
              <a:buNone/>
            </a:pPr>
            <a:r>
              <a:rPr b="1" i="0" lang="en" sz="1300" u="none" cap="none" strike="noStrike">
                <a:solidFill>
                  <a:srgbClr val="E40046"/>
                </a:solidFill>
                <a:latin typeface="Proxima Nova"/>
                <a:ea typeface="Proxima Nova"/>
                <a:cs typeface="Proxima Nova"/>
                <a:sym typeface="Proxima Nova"/>
              </a:rPr>
              <a:t>Transactional relationships have limited value </a:t>
            </a:r>
            <a:endParaRPr b="1" i="0" sz="13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100"/>
              <a:buFont typeface="Arial"/>
              <a:buNone/>
            </a:pPr>
            <a:r>
              <a:rPr b="1" i="0" lang="en" sz="1300" u="none" cap="none" strike="noStrike">
                <a:solidFill>
                  <a:srgbClr val="2D3E50"/>
                </a:solidFill>
                <a:latin typeface="Avenir"/>
                <a:ea typeface="Avenir"/>
                <a:cs typeface="Avenir"/>
                <a:sym typeface="Avenir"/>
              </a:rPr>
              <a:t>Treating influencer marketing like a “transaction” will not help you nurture a long-term relationship, especially if you’re looking for one that will deliver more value for both parties.  </a:t>
            </a:r>
            <a:endParaRPr b="1" i="0" sz="1300" u="none" cap="none" strike="noStrike">
              <a:solidFill>
                <a:srgbClr val="2D3E50"/>
              </a:solidFill>
              <a:latin typeface="Avenir"/>
              <a:ea typeface="Avenir"/>
              <a:cs typeface="Avenir"/>
              <a:sym typeface="Avenir"/>
            </a:endParaRPr>
          </a:p>
          <a:p>
            <a:pPr indent="0" lvl="0" marL="0" marR="228600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For example, respected beauty, lifestyle and fashion influencer Sazan Hendrix recently shifted toward longer term brand ambassadorships versus shorter term one-off posts. Most recently with Maybelline, Olay, and CVS, she said:</a:t>
            </a:r>
            <a:r>
              <a:rPr b="0" baseline="30000" i="0" lang="en" sz="1300" u="none" cap="none" strike="noStrike">
                <a:solidFill>
                  <a:srgbClr val="2D3E50"/>
                </a:solidFill>
                <a:latin typeface="Avenir"/>
                <a:ea typeface="Avenir"/>
                <a:cs typeface="Avenir"/>
                <a:sym typeface="Avenir"/>
              </a:rPr>
              <a:t>1</a:t>
            </a:r>
            <a:endParaRPr b="0" i="0" sz="1300" u="none" cap="none" strike="noStrike">
              <a:solidFill>
                <a:srgbClr val="2D3E50"/>
              </a:solidFill>
              <a:latin typeface="Avenir"/>
              <a:ea typeface="Avenir"/>
              <a:cs typeface="Avenir"/>
              <a:sym typeface="Avenir"/>
            </a:endParaRPr>
          </a:p>
          <a:p>
            <a:pPr indent="0" lvl="0" marL="1097280" marR="2286000" rtl="0" algn="l">
              <a:lnSpc>
                <a:spcPct val="130000"/>
              </a:lnSpc>
              <a:spcBef>
                <a:spcPts val="1200"/>
              </a:spcBef>
              <a:spcAft>
                <a:spcPts val="0"/>
              </a:spcAft>
              <a:buClr>
                <a:schemeClr val="dk1"/>
              </a:buClr>
              <a:buSzPts val="1100"/>
              <a:buFont typeface="Arial"/>
              <a:buNone/>
            </a:pPr>
            <a:r>
              <a:rPr b="0" i="0" lang="en" sz="1200" u="none" cap="none" strike="noStrike">
                <a:solidFill>
                  <a:srgbClr val="2D3E50"/>
                </a:solidFill>
                <a:latin typeface="Proxima Nova Semibold"/>
                <a:ea typeface="Proxima Nova Semibold"/>
                <a:cs typeface="Proxima Nova Semibold"/>
                <a:sym typeface="Proxima Nova Semibold"/>
              </a:rPr>
              <a:t>“It is far easier to create organic and honest integrations with brands over time as opposed to an individual post here and there for random companies.”</a:t>
            </a:r>
            <a:endParaRPr b="0" i="0" sz="1300" u="none" cap="none" strike="noStrike">
              <a:solidFill>
                <a:srgbClr val="2D3E50"/>
              </a:solidFill>
              <a:latin typeface="Avenir"/>
              <a:ea typeface="Avenir"/>
              <a:cs typeface="Avenir"/>
              <a:sym typeface="Avenir"/>
            </a:endParaRPr>
          </a:p>
          <a:p>
            <a:pPr indent="0" lvl="0" marL="0" marR="228600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Investment in influencer partnerships has never been higher, with $2B spent in 2017 but this increased spend raises the stakes: it's never been more important to ensure you're spending smart.</a:t>
            </a:r>
            <a:r>
              <a:rPr b="0" baseline="30000" i="0" lang="en" sz="1300" u="none" cap="none" strike="noStrike">
                <a:solidFill>
                  <a:srgbClr val="2D3E50"/>
                </a:solidFill>
                <a:latin typeface="Avenir"/>
                <a:ea typeface="Avenir"/>
                <a:cs typeface="Avenir"/>
                <a:sym typeface="Avenir"/>
              </a:rPr>
              <a:t> </a:t>
            </a:r>
            <a:r>
              <a:rPr b="0" i="0" lang="en" sz="1300" u="none" cap="none" strike="noStrike">
                <a:solidFill>
                  <a:srgbClr val="2D3E50"/>
                </a:solidFill>
                <a:latin typeface="Avenir"/>
                <a:ea typeface="Avenir"/>
                <a:cs typeface="Avenir"/>
                <a:sym typeface="Avenir"/>
              </a:rPr>
              <a:t>To fix your influencer program, you need to figure out how to spend your money wisely.</a:t>
            </a:r>
            <a:endParaRPr b="0" i="0" sz="1400" u="none" cap="none" strike="noStrike">
              <a:solidFill>
                <a:srgbClr val="2D3E50"/>
              </a:solidFill>
              <a:latin typeface="Arial"/>
              <a:ea typeface="Arial"/>
              <a:cs typeface="Arial"/>
              <a:sym typeface="Arial"/>
            </a:endParaRPr>
          </a:p>
          <a:p>
            <a:pPr indent="0" lvl="0" marL="0" marR="0" rtl="0" algn="l">
              <a:lnSpc>
                <a:spcPct val="112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12000"/>
              </a:lnSpc>
              <a:spcBef>
                <a:spcPts val="1200"/>
              </a:spcBef>
              <a:spcAft>
                <a:spcPts val="0"/>
              </a:spcAft>
              <a:buClr>
                <a:srgbClr val="000000"/>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12000"/>
              </a:lnSpc>
              <a:spcBef>
                <a:spcPts val="1200"/>
              </a:spcBef>
              <a:spcAft>
                <a:spcPts val="0"/>
              </a:spcAft>
              <a:buClr>
                <a:srgbClr val="000000"/>
              </a:buClr>
              <a:buSzPts val="1100"/>
              <a:buFont typeface="Arial"/>
              <a:buNone/>
            </a:pPr>
            <a:r>
              <a:t/>
            </a:r>
            <a:endParaRPr b="0" baseline="30000" i="0" sz="1300" u="none" cap="none" strike="noStrike">
              <a:solidFill>
                <a:srgbClr val="2D3E50"/>
              </a:solidFill>
              <a:latin typeface="Avenir"/>
              <a:ea typeface="Avenir"/>
              <a:cs typeface="Avenir"/>
              <a:sym typeface="Avenir"/>
            </a:endParaRPr>
          </a:p>
          <a:p>
            <a:pPr indent="0" lvl="0" marL="0" marR="0" rtl="0" algn="l">
              <a:lnSpc>
                <a:spcPct val="112000"/>
              </a:lnSpc>
              <a:spcBef>
                <a:spcPts val="1200"/>
              </a:spcBef>
              <a:spcAft>
                <a:spcPts val="0"/>
              </a:spcAft>
              <a:buClr>
                <a:srgbClr val="000000"/>
              </a:buClr>
              <a:buSzPts val="1100"/>
              <a:buFont typeface="Arial"/>
              <a:buNone/>
            </a:pPr>
            <a:r>
              <a:t/>
            </a:r>
            <a:endParaRPr b="1" i="0" sz="1300" u="none" cap="none" strike="noStrike">
              <a:solidFill>
                <a:srgbClr val="2D3E50"/>
              </a:solidFill>
              <a:latin typeface="Avenir"/>
              <a:ea typeface="Avenir"/>
              <a:cs typeface="Avenir"/>
              <a:sym typeface="Avenir"/>
            </a:endParaRPr>
          </a:p>
          <a:p>
            <a:pPr indent="0" lvl="0" marL="0" marR="0" rtl="0" algn="l">
              <a:lnSpc>
                <a:spcPct val="113000"/>
              </a:lnSpc>
              <a:spcBef>
                <a:spcPts val="1200"/>
              </a:spcBef>
              <a:spcAft>
                <a:spcPts val="120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p:txBody>
      </p:sp>
      <p:sp>
        <p:nvSpPr>
          <p:cNvPr id="186" name="Google Shape;186;p26"/>
          <p:cNvSpPr txBox="1"/>
          <p:nvPr/>
        </p:nvSpPr>
        <p:spPr>
          <a:xfrm>
            <a:off x="2496625" y="6964564"/>
            <a:ext cx="5268900" cy="520500"/>
          </a:xfrm>
          <a:prstGeom prst="rect">
            <a:avLst/>
          </a:prstGeom>
          <a:noFill/>
          <a:ln>
            <a:noFill/>
          </a:ln>
        </p:spPr>
        <p:txBody>
          <a:bodyPr anchorCtr="0" anchor="ctr" bIns="91425" lIns="91425" spcFirstLastPara="1" rIns="91425" wrap="square" tIns="91425">
            <a:noAutofit/>
          </a:bodyPr>
          <a:lstStyle/>
          <a:p>
            <a:pPr indent="-91440" lvl="0" marL="91440" marR="0" rtl="0" algn="l">
              <a:lnSpc>
                <a:spcPct val="100000"/>
              </a:lnSpc>
              <a:spcBef>
                <a:spcPts val="0"/>
              </a:spcBef>
              <a:spcAft>
                <a:spcPts val="0"/>
              </a:spcAft>
              <a:buClr>
                <a:srgbClr val="000000"/>
              </a:buClr>
              <a:buSzPts val="600"/>
              <a:buFont typeface="Arial"/>
              <a:buNone/>
            </a:pPr>
            <a:r>
              <a:rPr b="0" i="0" lang="en" sz="600" u="none" cap="none" strike="noStrike">
                <a:solidFill>
                  <a:srgbClr val="3C4043"/>
                </a:solidFill>
                <a:latin typeface="Avenir"/>
                <a:ea typeface="Avenir"/>
                <a:cs typeface="Avenir"/>
                <a:sym typeface="Avenir"/>
              </a:rPr>
              <a:t>1.</a:t>
            </a:r>
            <a:r>
              <a:rPr b="0" i="0" lang="en" sz="600" u="none" cap="none" strike="noStrike">
                <a:solidFill>
                  <a:srgbClr val="0FA1E2"/>
                </a:solidFill>
                <a:latin typeface="Avenir"/>
                <a:ea typeface="Avenir"/>
                <a:cs typeface="Avenir"/>
                <a:sym typeface="Avenir"/>
              </a:rPr>
              <a:t>  </a:t>
            </a:r>
            <a:r>
              <a:rPr b="0" i="0" lang="en" sz="600" u="sng" cap="none" strike="noStrike">
                <a:solidFill>
                  <a:schemeClr val="hlink"/>
                </a:solidFill>
                <a:latin typeface="Avenir"/>
                <a:ea typeface="Avenir"/>
                <a:cs typeface="Avenir"/>
                <a:sym typeface="Avenir"/>
                <a:hlinkClick r:id="rId5"/>
              </a:rPr>
              <a:t>https://www.forbes.com/sites/barrettwissman/2018/10/09/long-term-partnerships-the-next-wave-of-influencer- marketing/#51335392469a</a:t>
            </a:r>
            <a:endParaRPr b="1" i="0" sz="600" u="none" cap="none" strike="noStrike">
              <a:solidFill>
                <a:srgbClr val="0FA1E2"/>
              </a:solidFill>
              <a:latin typeface="Avenir"/>
              <a:ea typeface="Avenir"/>
              <a:cs typeface="Avenir"/>
              <a:sym typeface="Avenir"/>
            </a:endParaRPr>
          </a:p>
        </p:txBody>
      </p:sp>
      <p:grpSp>
        <p:nvGrpSpPr>
          <p:cNvPr id="187" name="Google Shape;187;p26"/>
          <p:cNvGrpSpPr/>
          <p:nvPr/>
        </p:nvGrpSpPr>
        <p:grpSpPr>
          <a:xfrm>
            <a:off x="7440628" y="3232829"/>
            <a:ext cx="1816963" cy="3248626"/>
            <a:chOff x="7343048" y="3550569"/>
            <a:chExt cx="2000400" cy="3576600"/>
          </a:xfrm>
        </p:grpSpPr>
        <p:sp>
          <p:nvSpPr>
            <p:cNvPr id="188" name="Google Shape;188;p26"/>
            <p:cNvSpPr/>
            <p:nvPr/>
          </p:nvSpPr>
          <p:spPr>
            <a:xfrm>
              <a:off x="7343048" y="3550569"/>
              <a:ext cx="2000400" cy="3576600"/>
            </a:xfrm>
            <a:prstGeom prst="roundRect">
              <a:avLst>
                <a:gd fmla="val 7823" name="adj"/>
              </a:avLst>
            </a:prstGeom>
            <a:solidFill>
              <a:srgbClr val="EEEEEE"/>
            </a:solidFill>
            <a:ln cap="flat" cmpd="sng" w="2857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9" name="Google Shape;189;p26"/>
            <p:cNvPicPr preferRelativeResize="0"/>
            <p:nvPr/>
          </p:nvPicPr>
          <p:blipFill rotWithShape="1">
            <a:blip r:embed="rId6">
              <a:alphaModFix/>
            </a:blip>
            <a:srcRect b="0" l="0" r="0" t="0"/>
            <a:stretch/>
          </p:blipFill>
          <p:spPr>
            <a:xfrm>
              <a:off x="7421339" y="3615800"/>
              <a:ext cx="1843547" cy="3277439"/>
            </a:xfrm>
            <a:prstGeom prst="rect">
              <a:avLst/>
            </a:prstGeom>
            <a:noFill/>
            <a:ln>
              <a:noFill/>
            </a:ln>
          </p:spPr>
        </p:pic>
      </p:grpSp>
      <p:pic>
        <p:nvPicPr>
          <p:cNvPr id="190" name="Google Shape;190;p26"/>
          <p:cNvPicPr preferRelativeResize="0"/>
          <p:nvPr/>
        </p:nvPicPr>
        <p:blipFill rotWithShape="1">
          <a:blip r:embed="rId7">
            <a:alphaModFix/>
          </a:blip>
          <a:srcRect b="16086" l="8057" r="17131" t="0"/>
          <a:stretch/>
        </p:blipFill>
        <p:spPr>
          <a:xfrm>
            <a:off x="2602693" y="4688405"/>
            <a:ext cx="685800" cy="685800"/>
          </a:xfrm>
          <a:prstGeom prst="ellipse">
            <a:avLst/>
          </a:prstGeom>
          <a:noFill/>
          <a:ln>
            <a:noFill/>
          </a:ln>
        </p:spPr>
      </p:pic>
      <p:cxnSp>
        <p:nvCxnSpPr>
          <p:cNvPr id="191" name="Google Shape;191;p26"/>
          <p:cNvCxnSpPr/>
          <p:nvPr/>
        </p:nvCxnSpPr>
        <p:spPr>
          <a:xfrm>
            <a:off x="3476000" y="4665750"/>
            <a:ext cx="0" cy="822600"/>
          </a:xfrm>
          <a:prstGeom prst="straightConnector1">
            <a:avLst/>
          </a:prstGeom>
          <a:noFill/>
          <a:ln cap="flat" cmpd="sng" w="28575">
            <a:solidFill>
              <a:srgbClr val="E40046"/>
            </a:solidFill>
            <a:prstDash val="solid"/>
            <a:round/>
            <a:headEnd len="sm" w="sm" type="none"/>
            <a:tailEnd len="sm" w="sm" type="none"/>
          </a:ln>
        </p:spPr>
      </p:cxnSp>
      <p:pic>
        <p:nvPicPr>
          <p:cNvPr id="192" name="Google Shape;192;p26">
            <a:hlinkClick r:id="rId8"/>
          </p:cNvPr>
          <p:cNvPicPr preferRelativeResize="0"/>
          <p:nvPr/>
        </p:nvPicPr>
        <p:blipFill rotWithShape="1">
          <a:blip r:embed="rId9">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pic>
        <p:nvPicPr>
          <p:cNvPr id="197" name="Google Shape;197;p27"/>
          <p:cNvPicPr preferRelativeResize="0"/>
          <p:nvPr/>
        </p:nvPicPr>
        <p:blipFill rotWithShape="1">
          <a:blip r:embed="rId3">
            <a:alphaModFix amt="12000"/>
          </a:blip>
          <a:srcRect b="0" l="16658" r="16652" t="0"/>
          <a:stretch/>
        </p:blipFill>
        <p:spPr>
          <a:xfrm>
            <a:off x="-6505525" y="-1188375"/>
            <a:ext cx="10637100" cy="10637100"/>
          </a:xfrm>
          <a:prstGeom prst="donut">
            <a:avLst>
              <a:gd fmla="val 19423" name="adj"/>
            </a:avLst>
          </a:prstGeom>
          <a:noFill/>
          <a:ln>
            <a:noFill/>
          </a:ln>
        </p:spPr>
      </p:pic>
      <p:pic>
        <p:nvPicPr>
          <p:cNvPr id="198" name="Google Shape;198;p27"/>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99" name="Google Shape;199;p2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3C4043"/>
                </a:solidFill>
                <a:latin typeface="Proxima Nova"/>
                <a:ea typeface="Proxima Nova"/>
                <a:cs typeface="Proxima Nova"/>
                <a:sym typeface="Proxima Nova"/>
              </a:rPr>
              <a:t>The 6 most common mistakes</a:t>
            </a:r>
            <a:r>
              <a:rPr b="0" i="0" lang="en" sz="1400" u="none" cap="none" strike="noStrike">
                <a:solidFill>
                  <a:srgbClr val="2D3E50"/>
                </a:solidFill>
                <a:latin typeface="Proxima Nova"/>
                <a:ea typeface="Proxima Nova"/>
                <a:cs typeface="Proxima Nova"/>
                <a:sym typeface="Proxima Nova"/>
              </a:rPr>
              <a:t>  |</a:t>
            </a:r>
            <a:r>
              <a:rPr b="0" i="0" lang="en" sz="1400" u="none" cap="none" strike="noStrike">
                <a:solidFill>
                  <a:srgbClr val="E40046"/>
                </a:solidFill>
                <a:latin typeface="Proxima Nova"/>
                <a:ea typeface="Proxima Nova"/>
                <a:cs typeface="Proxima Nova"/>
                <a:sym typeface="Proxima Nova"/>
              </a:rPr>
              <a:t>  Mistake 1 </a:t>
            </a:r>
            <a:endParaRPr b="1" i="0" sz="1400" u="none" cap="none" strike="noStrike">
              <a:solidFill>
                <a:srgbClr val="3C4043"/>
              </a:solidFill>
              <a:latin typeface="Proxima Nova"/>
              <a:ea typeface="Proxima Nova"/>
              <a:cs typeface="Proxima Nova"/>
              <a:sym typeface="Proxima Nova"/>
            </a:endParaRPr>
          </a:p>
        </p:txBody>
      </p:sp>
      <p:sp>
        <p:nvSpPr>
          <p:cNvPr id="200" name="Google Shape;200;p27"/>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201" name="Google Shape;201;p2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02" name="Google Shape;202;p27"/>
          <p:cNvSpPr txBox="1"/>
          <p:nvPr/>
        </p:nvSpPr>
        <p:spPr>
          <a:xfrm>
            <a:off x="2510134" y="6888441"/>
            <a:ext cx="6688800" cy="520500"/>
          </a:xfrm>
          <a:prstGeom prst="rect">
            <a:avLst/>
          </a:prstGeom>
          <a:noFill/>
          <a:ln>
            <a:noFill/>
          </a:ln>
        </p:spPr>
        <p:txBody>
          <a:bodyPr anchorCtr="0" anchor="ctr" bIns="91425" lIns="91425" spcFirstLastPara="1" rIns="91425" wrap="square" tIns="91425">
            <a:noAutofit/>
          </a:bodyPr>
          <a:lstStyle/>
          <a:p>
            <a:pPr indent="-91440" lvl="0" marL="91440" marR="0" rtl="0" algn="l">
              <a:lnSpc>
                <a:spcPct val="100000"/>
              </a:lnSpc>
              <a:spcBef>
                <a:spcPts val="0"/>
              </a:spcBef>
              <a:spcAft>
                <a:spcPts val="0"/>
              </a:spcAft>
              <a:buClr>
                <a:srgbClr val="000000"/>
              </a:buClr>
              <a:buSzPts val="600"/>
              <a:buFont typeface="Arial"/>
              <a:buNone/>
            </a:pPr>
            <a:r>
              <a:rPr b="0" i="0" lang="en" sz="600" u="none" cap="none" strike="noStrike">
                <a:solidFill>
                  <a:srgbClr val="3C4043"/>
                </a:solidFill>
                <a:latin typeface="Avenir"/>
                <a:ea typeface="Avenir"/>
                <a:cs typeface="Avenir"/>
                <a:sym typeface="Avenir"/>
              </a:rPr>
              <a:t>1.</a:t>
            </a:r>
            <a:r>
              <a:rPr b="0" i="0" lang="en" sz="600" u="none" cap="none" strike="noStrike">
                <a:solidFill>
                  <a:srgbClr val="0FA1E2"/>
                </a:solidFill>
                <a:latin typeface="Avenir"/>
                <a:ea typeface="Avenir"/>
                <a:cs typeface="Avenir"/>
                <a:sym typeface="Avenir"/>
              </a:rPr>
              <a:t>  </a:t>
            </a:r>
            <a:r>
              <a:rPr b="0" i="0" lang="en" sz="600" u="sng" cap="none" strike="noStrike">
                <a:solidFill>
                  <a:schemeClr val="hlink"/>
                </a:solidFill>
                <a:latin typeface="Avenir"/>
                <a:ea typeface="Avenir"/>
                <a:cs typeface="Avenir"/>
                <a:sym typeface="Avenir"/>
                <a:hlinkClick r:id="rId5"/>
              </a:rPr>
              <a:t>https://cdn2.hubspot.net/hubfs/1882019/TapInfluence/ Resources/1020%20-%20Influencer_Marketing_Manifesto.pdf</a:t>
            </a:r>
            <a:endParaRPr b="0" i="0" sz="600" u="none" cap="none" strike="noStrike">
              <a:solidFill>
                <a:srgbClr val="0FA1E2"/>
              </a:solidFill>
              <a:latin typeface="Avenir"/>
              <a:ea typeface="Avenir"/>
              <a:cs typeface="Avenir"/>
              <a:sym typeface="Avenir"/>
            </a:endParaRPr>
          </a:p>
        </p:txBody>
      </p:sp>
      <p:sp>
        <p:nvSpPr>
          <p:cNvPr id="203" name="Google Shape;203;p27"/>
          <p:cNvSpPr txBox="1"/>
          <p:nvPr/>
        </p:nvSpPr>
        <p:spPr>
          <a:xfrm>
            <a:off x="2474125" y="1070283"/>
            <a:ext cx="6936300" cy="1358400"/>
          </a:xfrm>
          <a:prstGeom prst="rect">
            <a:avLst/>
          </a:prstGeom>
          <a:noFill/>
          <a:ln>
            <a:noFill/>
          </a:ln>
        </p:spPr>
        <p:txBody>
          <a:bodyPr anchorCtr="0" anchor="t" bIns="113100" lIns="113100" spcFirstLastPara="1" rIns="113100" wrap="square" tIns="113100">
            <a:noAutofit/>
          </a:bodyPr>
          <a:lstStyle/>
          <a:p>
            <a:pPr indent="0" lvl="0" marL="0" marR="0" rtl="0" algn="l">
              <a:lnSpc>
                <a:spcPct val="113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The solution: “Nurture advocacy long term”</a:t>
            </a:r>
            <a:endParaRPr b="1" i="0" sz="2000" u="none" cap="none" strike="noStrike">
              <a:solidFill>
                <a:srgbClr val="2D3E50"/>
              </a:solidFill>
              <a:latin typeface="Proxima Nova"/>
              <a:ea typeface="Proxima Nova"/>
              <a:cs typeface="Proxima Nova"/>
              <a:sym typeface="Proxima Nova"/>
            </a:endParaRPr>
          </a:p>
          <a:p>
            <a:pPr indent="0" lvl="0" marL="0" marR="3383280" rtl="0" algn="l">
              <a:lnSpc>
                <a:spcPct val="130000"/>
              </a:lnSpc>
              <a:spcBef>
                <a:spcPts val="20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Marketers believe that authentic storytelling is most effective. Luckily: influencers tend to agree: </a:t>
            </a:r>
            <a:r>
              <a:rPr b="1" i="0" lang="en" sz="1300" u="none" cap="none" strike="noStrike">
                <a:solidFill>
                  <a:srgbClr val="2D3E50"/>
                </a:solidFill>
                <a:latin typeface="Avenir"/>
                <a:ea typeface="Avenir"/>
                <a:cs typeface="Avenir"/>
                <a:sym typeface="Avenir"/>
              </a:rPr>
              <a:t>71% of influencers believe that an “honest and authentic voice” keeps their audience engaged.</a:t>
            </a:r>
            <a:r>
              <a:rPr b="1"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a:t>
            </a:r>
            <a:endParaRPr b="0" i="0" sz="1300" u="none" cap="none" strike="noStrike">
              <a:solidFill>
                <a:srgbClr val="2D3E50"/>
              </a:solidFill>
              <a:latin typeface="Avenir"/>
              <a:ea typeface="Avenir"/>
              <a:cs typeface="Avenir"/>
              <a:sym typeface="Avenir"/>
            </a:endParaRPr>
          </a:p>
          <a:p>
            <a:pPr indent="0" lvl="0" marL="0" marR="3383280" rtl="0" algn="l">
              <a:lnSpc>
                <a:spcPct val="130000"/>
              </a:lnSpc>
              <a:spcBef>
                <a:spcPts val="12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Thus, long-term ambassadorships are far more effective than a transactional one-off paid post. </a:t>
            </a:r>
            <a:endParaRPr b="0" i="0" sz="1300" u="none" cap="none" strike="noStrike">
              <a:solidFill>
                <a:srgbClr val="2D3E50"/>
              </a:solidFill>
              <a:latin typeface="Avenir"/>
              <a:ea typeface="Avenir"/>
              <a:cs typeface="Avenir"/>
              <a:sym typeface="Avenir"/>
            </a:endParaRPr>
          </a:p>
          <a:p>
            <a:pPr indent="0" lvl="0" marL="0" marR="3383280" rtl="0" algn="l">
              <a:lnSpc>
                <a:spcPct val="115000"/>
              </a:lnSpc>
              <a:spcBef>
                <a:spcPts val="120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3383280" rtl="0" algn="l">
              <a:lnSpc>
                <a:spcPct val="114000"/>
              </a:lnSpc>
              <a:spcBef>
                <a:spcPts val="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13000"/>
              </a:lnSpc>
              <a:spcBef>
                <a:spcPts val="2000"/>
              </a:spcBef>
              <a:spcAft>
                <a:spcPts val="2000"/>
              </a:spcAft>
              <a:buClr>
                <a:srgbClr val="000000"/>
              </a:buClr>
              <a:buSzPts val="1100"/>
              <a:buFont typeface="Arial"/>
              <a:buNone/>
            </a:pPr>
            <a:r>
              <a:t/>
            </a:r>
            <a:endParaRPr b="1" i="0" sz="2400" u="none" cap="none" strike="noStrike">
              <a:solidFill>
                <a:srgbClr val="2D3E50"/>
              </a:solidFill>
              <a:latin typeface="Proxima Nova"/>
              <a:ea typeface="Proxima Nova"/>
              <a:cs typeface="Proxima Nova"/>
              <a:sym typeface="Proxima Nova"/>
            </a:endParaRPr>
          </a:p>
        </p:txBody>
      </p:sp>
      <p:sp>
        <p:nvSpPr>
          <p:cNvPr id="204" name="Google Shape;204;p27"/>
          <p:cNvSpPr/>
          <p:nvPr/>
        </p:nvSpPr>
        <p:spPr>
          <a:xfrm flipH="1" rot="5872225">
            <a:off x="7178365" y="1715889"/>
            <a:ext cx="1544549" cy="1544549"/>
          </a:xfrm>
          <a:prstGeom prst="blockArc">
            <a:avLst>
              <a:gd fmla="val 19501078"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 name="Google Shape;205;p27"/>
          <p:cNvSpPr/>
          <p:nvPr/>
        </p:nvSpPr>
        <p:spPr>
          <a:xfrm flipH="1" rot="-2227285">
            <a:off x="7178478" y="1703992"/>
            <a:ext cx="1544475" cy="1544475"/>
          </a:xfrm>
          <a:prstGeom prst="blockArc">
            <a:avLst>
              <a:gd fmla="val 3776185" name="adj1"/>
              <a:gd fmla="val 7224510" name="adj2"/>
              <a:gd fmla="val 3692" name="adj3"/>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p27"/>
          <p:cNvSpPr txBox="1"/>
          <p:nvPr/>
        </p:nvSpPr>
        <p:spPr>
          <a:xfrm>
            <a:off x="6524571" y="3952653"/>
            <a:ext cx="27810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2D3E50"/>
                </a:solidFill>
                <a:latin typeface="Avenir"/>
                <a:ea typeface="Avenir"/>
                <a:cs typeface="Avenir"/>
                <a:sym typeface="Avenir"/>
              </a:rPr>
              <a:t>of influencers believe that an “honest and authentic voice” keeps their audience engaged.</a:t>
            </a:r>
            <a:r>
              <a:rPr b="1" baseline="30000" i="0" lang="en" sz="1100" u="none" cap="none" strike="noStrike">
                <a:solidFill>
                  <a:srgbClr val="2D3E50"/>
                </a:solidFill>
                <a:latin typeface="Avenir"/>
                <a:ea typeface="Avenir"/>
                <a:cs typeface="Avenir"/>
                <a:sym typeface="Avenir"/>
              </a:rPr>
              <a:t>1</a:t>
            </a:r>
            <a:r>
              <a:rPr b="0" i="0" lang="en" sz="1100" u="none" cap="none" strike="noStrike">
                <a:solidFill>
                  <a:srgbClr val="2D3E50"/>
                </a:solidFill>
                <a:latin typeface="Avenir"/>
                <a:ea typeface="Avenir"/>
                <a:cs typeface="Avenir"/>
                <a:sym typeface="Avenir"/>
              </a:rPr>
              <a:t> </a:t>
            </a:r>
            <a:endParaRPr b="1" baseline="30000" i="0" sz="1100" u="none" cap="none" strike="noStrike">
              <a:solidFill>
                <a:srgbClr val="000000"/>
              </a:solidFill>
              <a:latin typeface="Proxima Nova"/>
              <a:ea typeface="Proxima Nova"/>
              <a:cs typeface="Proxima Nova"/>
              <a:sym typeface="Proxima Nova"/>
            </a:endParaRPr>
          </a:p>
        </p:txBody>
      </p:sp>
      <p:sp>
        <p:nvSpPr>
          <p:cNvPr id="207" name="Google Shape;207;p27"/>
          <p:cNvSpPr txBox="1"/>
          <p:nvPr/>
        </p:nvSpPr>
        <p:spPr>
          <a:xfrm>
            <a:off x="6524556" y="3358931"/>
            <a:ext cx="2781000" cy="4701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100"/>
              <a:buFont typeface="Arial"/>
              <a:buNone/>
            </a:pPr>
            <a:r>
              <a:rPr b="1" i="0" lang="en" sz="3000" u="none" cap="none" strike="noStrike">
                <a:solidFill>
                  <a:srgbClr val="E40046"/>
                </a:solidFill>
                <a:latin typeface="Proxima Nova"/>
                <a:ea typeface="Proxima Nova"/>
                <a:cs typeface="Proxima Nova"/>
                <a:sym typeface="Proxima Nova"/>
              </a:rPr>
              <a:t>71%</a:t>
            </a:r>
            <a:endParaRPr b="1" baseline="30000" i="0" sz="3000" u="none" cap="none" strike="noStrike">
              <a:solidFill>
                <a:srgbClr val="E40046"/>
              </a:solidFill>
              <a:latin typeface="Proxima Nova"/>
              <a:ea typeface="Proxima Nova"/>
              <a:cs typeface="Proxima Nova"/>
              <a:sym typeface="Proxima Nova"/>
            </a:endParaRPr>
          </a:p>
        </p:txBody>
      </p:sp>
      <p:pic>
        <p:nvPicPr>
          <p:cNvPr id="208" name="Google Shape;208;p27"/>
          <p:cNvPicPr preferRelativeResize="0"/>
          <p:nvPr/>
        </p:nvPicPr>
        <p:blipFill rotWithShape="1">
          <a:blip r:embed="rId6">
            <a:alphaModFix/>
          </a:blip>
          <a:srcRect b="0" l="0" r="0" t="0"/>
          <a:stretch/>
        </p:blipFill>
        <p:spPr>
          <a:xfrm>
            <a:off x="7522297" y="2070202"/>
            <a:ext cx="827975" cy="827975"/>
          </a:xfrm>
          <a:prstGeom prst="rect">
            <a:avLst/>
          </a:prstGeom>
          <a:noFill/>
          <a:ln>
            <a:noFill/>
          </a:ln>
        </p:spPr>
      </p:pic>
      <p:pic>
        <p:nvPicPr>
          <p:cNvPr id="209" name="Google Shape;209;p27">
            <a:hlinkClick r:id="rId7"/>
          </p:cNvPr>
          <p:cNvPicPr preferRelativeResize="0"/>
          <p:nvPr/>
        </p:nvPicPr>
        <p:blipFill rotWithShape="1">
          <a:blip r:embed="rId8">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