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comments+xml" PartName="/ppt/comments/comment4.xml"/>
  <Override ContentType="application/vnd.openxmlformats-officedocument.presentationml.comments+xml" PartName="/ppt/comments/comment3.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5"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Lst>
  <p:sldSz cy="7772400" cx="10058400"/>
  <p:notesSz cx="6858000" cy="9144000"/>
  <p:embeddedFontLst>
    <p:embeddedFont>
      <p:font typeface="Proxima Nova"/>
      <p:regular r:id="rId43"/>
      <p:bold r:id="rId44"/>
      <p:italic r:id="rId45"/>
      <p:boldItalic r:id="rId46"/>
    </p:embeddedFont>
    <p:embeddedFont>
      <p:font typeface="Proxima Nova Semibold"/>
      <p:regular r:id="rId47"/>
      <p:bold r:id="rId48"/>
      <p:boldItalic r:id="rId49"/>
    </p:embeddedFont>
    <p:embeddedFont>
      <p:font typeface="Open Sans"/>
      <p:regular r:id="rId50"/>
      <p:bold r:id="rId51"/>
      <p:italic r:id="rId52"/>
      <p:boldItalic r:id="rId5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0" name=""/>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font" Target="fonts/ProximaNova-bold.fntdata"/><Relationship Id="rId43" Type="http://schemas.openxmlformats.org/officeDocument/2006/relationships/font" Target="fonts/ProximaNova-regular.fntdata"/><Relationship Id="rId46" Type="http://schemas.openxmlformats.org/officeDocument/2006/relationships/font" Target="fonts/ProximaNova-boldItalic.fntdata"/><Relationship Id="rId45" Type="http://schemas.openxmlformats.org/officeDocument/2006/relationships/font" Target="fonts/ProximaNova-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ProximaNovaSemibold-bold.fntdata"/><Relationship Id="rId47" Type="http://schemas.openxmlformats.org/officeDocument/2006/relationships/font" Target="fonts/ProximaNovaSemibold-regular.fntdata"/><Relationship Id="rId49" Type="http://schemas.openxmlformats.org/officeDocument/2006/relationships/font" Target="fonts/ProximaNovaSemibold-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OpenSans-bold.fntdata"/><Relationship Id="rId50" Type="http://schemas.openxmlformats.org/officeDocument/2006/relationships/font" Target="fonts/OpenSans-regular.fntdata"/><Relationship Id="rId53" Type="http://schemas.openxmlformats.org/officeDocument/2006/relationships/font" Target="fonts/OpenSans-boldItalic.fntdata"/><Relationship Id="rId52" Type="http://schemas.openxmlformats.org/officeDocument/2006/relationships/font" Target="fonts/OpenSans-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2-03-14T21:24:20.821">
    <p:pos x="6000" y="0"/>
    <p:text>@laura.dobbins@impact.com better?
-Candace Webster</p:text>
  </p:cm>
  <p:cm authorId="0" idx="2" dt="2022-03-14T21:24:20.808">
    <p:pos x="6000" y="100"/>
    <p:text>@candace.webster@impact.com The line spacing seems wonky here.
-Laura Dobbins</p:tex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3" dt="2022-03-14T21:24:20.831">
    <p:pos x="6000" y="0"/>
    <p:text>@laura.dobbins@impact.com all done
-Candace Webster</p:text>
  </p:cm>
  <p:cm authorId="0" idx="4" dt="2022-03-14T21:24:20.822">
    <p:pos x="6000" y="100"/>
    <p:text>@candace.webster@impact.com We had to delete about 4 lines...now this looks too bare. But I don't think the next page's copy will fit here. 
Can you adjust, maybe make a little visual out of the stats in the last 3 lines of copy?
-Laura Dobbins</p:text>
  </p:cm>
</p:cmLst>
</file>

<file path=ppt/comments/comment3.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5" dt="2022-03-14T21:24:20.612">
    <p:pos x="6000" y="0"/>
    <p:text>I am fine with that. Less is more! And repetition is boring.  :-)
-Laura Dobbins</p:text>
  </p:cm>
  <p:cm authorId="0" idx="6" dt="2022-03-14T21:24:20.734">
    <p:pos x="6000" y="100"/>
    <p:text>@blaire.mcclure@impact.com Can you rework this? 
I think we are going to have to go to the pillar doc and replace all the copy with what is in this ebook as it has been changed enough that it makes a difference. 
fyi @sarah.phillips@impact.com
-Laura Dobbins</p:text>
  </p:cm>
  <p:cm authorId="0" idx="7" dt="2022-03-14T21:24:20.620">
    <p:pos x="6000" y="200"/>
    <p:text>@molly.young@impact.com @laura.dobbins@impact.com @regine.anastacio@impact.com Hmm, this doesn't make any sense. Did jenn mean "Kylie Jenner charged $1MM per post" (from #4 of https://www.bigcommerce.co.uk/blog/influencer-marketing-statistics/#the-biggest-influencer-marketing-challenges) or did she mean 7% of companies spent $1MM or more on influencer marketing in 2020?
Overall, this paragraph reads quite poorly. The next sentence (a huge margin for whom? the influencer?) doesn't make sense, and the final sentence sounds like the most logical next-sentence to this one that I've highlighted
_Reassigned to Deleted user_
-Jaime Singson</p:text>
  </p:cm>
  <p:cm authorId="0" idx="8" dt="2022-03-14T21:24:20.572">
    <p:pos x="6000" y="300"/>
    <p:text>@laura.dobbins@impact.com I reworked this paragraph a bit and am realizing it might be worth removing this sentence "In 2020, celebrity influencers could fetch as much as $1 million per post on Instagram."
that way we don't sound repetitive in slide 25. what do you think?
-Blaire Kang McClure</p:text>
  </p:cm>
</p:cmLst>
</file>

<file path=ppt/comments/comment4.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9" dt="2022-03-14T21:24:20.756">
    <p:pos x="6000" y="0"/>
    <p:text>@blaire.mcclure@impact.com per the previous page copy request, can you rework as needed?
-Laura Dobbins</p:text>
  </p:cm>
  <p:cm authorId="0" idx="10" dt="2022-03-14T21:24:20.770">
    <p:pos x="6000" y="100"/>
    <p:text>If we raised the $1M price tag in the previous page, repeating it again here in this page (albeit with different influencers) sounds a bit repetitive -- there's an opportunity to tighten...
@molly.young@impact.com @laura.dobbins@impact.com @regine.anastacio@impact.com
-Jaime Singson</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 name="Google Shape;64;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1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4" name="Google Shape;194;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1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5" name="Google Shape;205;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1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0" name="Google Shape;220;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1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0" name="Google Shape;230;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9" name="Google Shape;239;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1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3" name="Google Shape;253;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1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2" name="Google Shape;262;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1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2" name="Google Shape;272;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1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3" name="Google Shape;283;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1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2" name="Google Shape;292;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 name="Google Shape;71;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p2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4" name="Google Shape;304;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2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2" name="Google Shape;322;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2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5" name="Google Shape;335;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2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7" name="Google Shape;377;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p2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6" name="Google Shape;386;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p2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8" name="Google Shape;398;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p2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8" name="Google Shape;408;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p2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1" name="Google Shape;421;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p2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0" name="Google Shape;430;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 name="Shape 439"/>
        <p:cNvGrpSpPr/>
        <p:nvPr/>
      </p:nvGrpSpPr>
      <p:grpSpPr>
        <a:xfrm>
          <a:off x="0" y="0"/>
          <a:ext cx="0" cy="0"/>
          <a:chOff x="0" y="0"/>
          <a:chExt cx="0" cy="0"/>
        </a:xfrm>
      </p:grpSpPr>
      <p:sp>
        <p:nvSpPr>
          <p:cNvPr id="440" name="Google Shape;440;p2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1" name="Google Shape;441;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 name="Google Shape;89;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p3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5" name="Google Shape;455;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3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6" name="Google Shape;466;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p3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4" name="Google Shape;474;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p3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5" name="Google Shape;485;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p3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9" name="Google Shape;499;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p3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2" name="Google Shape;512;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p3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4" name="Google Shape;524;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p3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8" name="Google Shape;538;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0" name="Google Shape;100;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4" name="Google Shape;114;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1" name="Google Shape;13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0" name="Google Shape;150;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2" name="Google Shape;162;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3" name="Google Shape;18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1" name="Shape 41"/>
        <p:cNvGrpSpPr/>
        <p:nvPr/>
      </p:nvGrpSpPr>
      <p:grpSpPr>
        <a:xfrm>
          <a:off x="0" y="0"/>
          <a:ext cx="0" cy="0"/>
          <a:chOff x="0" y="0"/>
          <a:chExt cx="0" cy="0"/>
        </a:xfrm>
      </p:grpSpPr>
      <p:sp>
        <p:nvSpPr>
          <p:cNvPr id="42" name="Google Shape;42;p11"/>
          <p:cNvSpPr txBox="1"/>
          <p:nvPr>
            <p:ph hasCustomPrompt="1" type="title"/>
          </p:nvPr>
        </p:nvSpPr>
        <p:spPr>
          <a:xfrm>
            <a:off x="342870" y="1671478"/>
            <a:ext cx="9372600" cy="29670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14800"/>
              <a:buNone/>
              <a:defRPr sz="14800"/>
            </a:lvl1pPr>
            <a:lvl2pPr lvl="1" algn="ctr">
              <a:lnSpc>
                <a:spcPct val="100000"/>
              </a:lnSpc>
              <a:spcBef>
                <a:spcPts val="0"/>
              </a:spcBef>
              <a:spcAft>
                <a:spcPts val="0"/>
              </a:spcAft>
              <a:buSzPts val="14800"/>
              <a:buNone/>
              <a:defRPr sz="14800"/>
            </a:lvl2pPr>
            <a:lvl3pPr lvl="2" algn="ctr">
              <a:lnSpc>
                <a:spcPct val="100000"/>
              </a:lnSpc>
              <a:spcBef>
                <a:spcPts val="0"/>
              </a:spcBef>
              <a:spcAft>
                <a:spcPts val="0"/>
              </a:spcAft>
              <a:buSzPts val="14800"/>
              <a:buNone/>
              <a:defRPr sz="14800"/>
            </a:lvl3pPr>
            <a:lvl4pPr lvl="3" algn="ctr">
              <a:lnSpc>
                <a:spcPct val="100000"/>
              </a:lnSpc>
              <a:spcBef>
                <a:spcPts val="0"/>
              </a:spcBef>
              <a:spcAft>
                <a:spcPts val="0"/>
              </a:spcAft>
              <a:buSzPts val="14800"/>
              <a:buNone/>
              <a:defRPr sz="14800"/>
            </a:lvl4pPr>
            <a:lvl5pPr lvl="4" algn="ctr">
              <a:lnSpc>
                <a:spcPct val="100000"/>
              </a:lnSpc>
              <a:spcBef>
                <a:spcPts val="0"/>
              </a:spcBef>
              <a:spcAft>
                <a:spcPts val="0"/>
              </a:spcAft>
              <a:buSzPts val="14800"/>
              <a:buNone/>
              <a:defRPr sz="14800"/>
            </a:lvl5pPr>
            <a:lvl6pPr lvl="5" algn="ctr">
              <a:lnSpc>
                <a:spcPct val="100000"/>
              </a:lnSpc>
              <a:spcBef>
                <a:spcPts val="0"/>
              </a:spcBef>
              <a:spcAft>
                <a:spcPts val="0"/>
              </a:spcAft>
              <a:buSzPts val="14800"/>
              <a:buNone/>
              <a:defRPr sz="14800"/>
            </a:lvl6pPr>
            <a:lvl7pPr lvl="6" algn="ctr">
              <a:lnSpc>
                <a:spcPct val="100000"/>
              </a:lnSpc>
              <a:spcBef>
                <a:spcPts val="0"/>
              </a:spcBef>
              <a:spcAft>
                <a:spcPts val="0"/>
              </a:spcAft>
              <a:buSzPts val="14800"/>
              <a:buNone/>
              <a:defRPr sz="14800"/>
            </a:lvl7pPr>
            <a:lvl8pPr lvl="7" algn="ctr">
              <a:lnSpc>
                <a:spcPct val="100000"/>
              </a:lnSpc>
              <a:spcBef>
                <a:spcPts val="0"/>
              </a:spcBef>
              <a:spcAft>
                <a:spcPts val="0"/>
              </a:spcAft>
              <a:buSzPts val="14800"/>
              <a:buNone/>
              <a:defRPr sz="14800"/>
            </a:lvl8pPr>
            <a:lvl9pPr lvl="8" algn="ctr">
              <a:lnSpc>
                <a:spcPct val="100000"/>
              </a:lnSpc>
              <a:spcBef>
                <a:spcPts val="0"/>
              </a:spcBef>
              <a:spcAft>
                <a:spcPts val="0"/>
              </a:spcAft>
              <a:buSzPts val="14800"/>
              <a:buNone/>
              <a:defRPr sz="14800"/>
            </a:lvl9pPr>
          </a:lstStyle>
          <a:p>
            <a:r>
              <a:t>xx%</a:t>
            </a:r>
          </a:p>
        </p:txBody>
      </p:sp>
      <p:sp>
        <p:nvSpPr>
          <p:cNvPr id="43" name="Google Shape;43;p11"/>
          <p:cNvSpPr txBox="1"/>
          <p:nvPr>
            <p:ph idx="1" type="body"/>
          </p:nvPr>
        </p:nvSpPr>
        <p:spPr>
          <a:xfrm>
            <a:off x="342870" y="4763362"/>
            <a:ext cx="9372600" cy="1965600"/>
          </a:xfrm>
          <a:prstGeom prst="rect">
            <a:avLst/>
          </a:prstGeom>
          <a:noFill/>
          <a:ln>
            <a:noFill/>
          </a:ln>
        </p:spPr>
        <p:txBody>
          <a:bodyPr anchorCtr="0" anchor="t" bIns="113100" lIns="113100" spcFirstLastPara="1" rIns="113100" wrap="square" tIns="113100">
            <a:noAutofit/>
          </a:bodyPr>
          <a:lstStyle>
            <a:lvl1pPr indent="-368300" lvl="0" marL="457200" algn="ctr">
              <a:lnSpc>
                <a:spcPct val="115000"/>
              </a:lnSpc>
              <a:spcBef>
                <a:spcPts val="0"/>
              </a:spcBef>
              <a:spcAft>
                <a:spcPts val="0"/>
              </a:spcAft>
              <a:buSzPts val="2200"/>
              <a:buChar char="●"/>
              <a:defRPr/>
            </a:lvl1pPr>
            <a:lvl2pPr indent="-336550" lvl="1" marL="914400" algn="ctr">
              <a:lnSpc>
                <a:spcPct val="115000"/>
              </a:lnSpc>
              <a:spcBef>
                <a:spcPts val="2000"/>
              </a:spcBef>
              <a:spcAft>
                <a:spcPts val="0"/>
              </a:spcAft>
              <a:buSzPts val="1700"/>
              <a:buChar char="○"/>
              <a:defRPr/>
            </a:lvl2pPr>
            <a:lvl3pPr indent="-336550" lvl="2" marL="1371600" algn="ctr">
              <a:lnSpc>
                <a:spcPct val="115000"/>
              </a:lnSpc>
              <a:spcBef>
                <a:spcPts val="2000"/>
              </a:spcBef>
              <a:spcAft>
                <a:spcPts val="0"/>
              </a:spcAft>
              <a:buSzPts val="1700"/>
              <a:buChar char="■"/>
              <a:defRPr/>
            </a:lvl3pPr>
            <a:lvl4pPr indent="-336550" lvl="3" marL="1828800" algn="ctr">
              <a:lnSpc>
                <a:spcPct val="115000"/>
              </a:lnSpc>
              <a:spcBef>
                <a:spcPts val="2000"/>
              </a:spcBef>
              <a:spcAft>
                <a:spcPts val="0"/>
              </a:spcAft>
              <a:buSzPts val="1700"/>
              <a:buChar char="●"/>
              <a:defRPr/>
            </a:lvl4pPr>
            <a:lvl5pPr indent="-336550" lvl="4" marL="2286000" algn="ctr">
              <a:lnSpc>
                <a:spcPct val="115000"/>
              </a:lnSpc>
              <a:spcBef>
                <a:spcPts val="2000"/>
              </a:spcBef>
              <a:spcAft>
                <a:spcPts val="0"/>
              </a:spcAft>
              <a:buSzPts val="1700"/>
              <a:buChar char="○"/>
              <a:defRPr/>
            </a:lvl5pPr>
            <a:lvl6pPr indent="-336550" lvl="5" marL="2743200" algn="ctr">
              <a:lnSpc>
                <a:spcPct val="115000"/>
              </a:lnSpc>
              <a:spcBef>
                <a:spcPts val="2000"/>
              </a:spcBef>
              <a:spcAft>
                <a:spcPts val="0"/>
              </a:spcAft>
              <a:buSzPts val="1700"/>
              <a:buChar char="■"/>
              <a:defRPr/>
            </a:lvl6pPr>
            <a:lvl7pPr indent="-336550" lvl="6" marL="3200400" algn="ctr">
              <a:lnSpc>
                <a:spcPct val="115000"/>
              </a:lnSpc>
              <a:spcBef>
                <a:spcPts val="2000"/>
              </a:spcBef>
              <a:spcAft>
                <a:spcPts val="0"/>
              </a:spcAft>
              <a:buSzPts val="1700"/>
              <a:buChar char="●"/>
              <a:defRPr/>
            </a:lvl7pPr>
            <a:lvl8pPr indent="-336550" lvl="7" marL="3657600" algn="ctr">
              <a:lnSpc>
                <a:spcPct val="115000"/>
              </a:lnSpc>
              <a:spcBef>
                <a:spcPts val="2000"/>
              </a:spcBef>
              <a:spcAft>
                <a:spcPts val="0"/>
              </a:spcAft>
              <a:buSzPts val="1700"/>
              <a:buChar char="○"/>
              <a:defRPr/>
            </a:lvl8pPr>
            <a:lvl9pPr indent="-336550" lvl="8" marL="4114800" algn="ctr">
              <a:lnSpc>
                <a:spcPct val="115000"/>
              </a:lnSpc>
              <a:spcBef>
                <a:spcPts val="2000"/>
              </a:spcBef>
              <a:spcAft>
                <a:spcPts val="2000"/>
              </a:spcAft>
              <a:buSzPts val="1700"/>
              <a:buChar char="■"/>
              <a:defRPr/>
            </a:lvl9pPr>
          </a:lstStyle>
          <a:p/>
        </p:txBody>
      </p:sp>
      <p:sp>
        <p:nvSpPr>
          <p:cNvPr id="44" name="Google Shape;44;p1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5" name="Shape 45"/>
        <p:cNvGrpSpPr/>
        <p:nvPr/>
      </p:nvGrpSpPr>
      <p:grpSpPr>
        <a:xfrm>
          <a:off x="0" y="0"/>
          <a:ext cx="0" cy="0"/>
          <a:chOff x="0" y="0"/>
          <a:chExt cx="0" cy="0"/>
        </a:xfrm>
      </p:grpSpPr>
      <p:sp>
        <p:nvSpPr>
          <p:cNvPr id="46" name="Google Shape;46;p12"/>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p:cSld name="Title Slide ">
    <p:spTree>
      <p:nvGrpSpPr>
        <p:cNvPr id="47" name="Shape 47"/>
        <p:cNvGrpSpPr/>
        <p:nvPr/>
      </p:nvGrpSpPr>
      <p:grpSpPr>
        <a:xfrm>
          <a:off x="0" y="0"/>
          <a:ext cx="0" cy="0"/>
          <a:chOff x="0" y="0"/>
          <a:chExt cx="0" cy="0"/>
        </a:xfrm>
      </p:grpSpPr>
      <p:pic>
        <p:nvPicPr>
          <p:cNvPr id="48" name="Google Shape;48;p13"/>
          <p:cNvPicPr preferRelativeResize="0"/>
          <p:nvPr/>
        </p:nvPicPr>
        <p:blipFill rotWithShape="1">
          <a:blip r:embed="rId2">
            <a:alphaModFix/>
          </a:blip>
          <a:srcRect b="0" l="0" r="0" t="0"/>
          <a:stretch/>
        </p:blipFill>
        <p:spPr>
          <a:xfrm>
            <a:off x="8910" y="9598"/>
            <a:ext cx="10049400" cy="1229400"/>
          </a:xfrm>
          <a:prstGeom prst="rect">
            <a:avLst/>
          </a:prstGeom>
          <a:noFill/>
          <a:ln>
            <a:noFill/>
          </a:ln>
        </p:spPr>
      </p:pic>
      <p:sp>
        <p:nvSpPr>
          <p:cNvPr id="49" name="Google Shape;49;p13"/>
          <p:cNvSpPr txBox="1"/>
          <p:nvPr>
            <p:ph type="title"/>
          </p:nvPr>
        </p:nvSpPr>
        <p:spPr>
          <a:xfrm>
            <a:off x="344594" y="105551"/>
            <a:ext cx="9022200" cy="6717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pic>
        <p:nvPicPr>
          <p:cNvPr descr="Impact Radius Full Color Logo on Transparent Background.png" id="50" name="Google Shape;50;p13"/>
          <p:cNvPicPr preferRelativeResize="0"/>
          <p:nvPr/>
        </p:nvPicPr>
        <p:blipFill rotWithShape="1">
          <a:blip r:embed="rId3">
            <a:alphaModFix/>
          </a:blip>
          <a:srcRect b="0" l="0" r="0" t="0"/>
          <a:stretch/>
        </p:blipFill>
        <p:spPr>
          <a:xfrm>
            <a:off x="107546" y="7062783"/>
            <a:ext cx="1963500" cy="638400"/>
          </a:xfrm>
          <a:prstGeom prst="rect">
            <a:avLst/>
          </a:prstGeom>
          <a:noFill/>
          <a:ln>
            <a:noFill/>
          </a:ln>
        </p:spPr>
      </p:pic>
      <p:cxnSp>
        <p:nvCxnSpPr>
          <p:cNvPr id="51" name="Google Shape;51;p13"/>
          <p:cNvCxnSpPr/>
          <p:nvPr/>
        </p:nvCxnSpPr>
        <p:spPr>
          <a:xfrm>
            <a:off x="2250651" y="7399075"/>
            <a:ext cx="7807800" cy="0"/>
          </a:xfrm>
          <a:prstGeom prst="straightConnector1">
            <a:avLst/>
          </a:prstGeom>
          <a:noFill/>
          <a:ln cap="flat" cmpd="sng" w="12700">
            <a:solidFill>
              <a:srgbClr val="A5A5A5"/>
            </a:solidFill>
            <a:prstDash val="solid"/>
            <a:miter lim="8000"/>
            <a:headEnd len="sm" w="sm" type="none"/>
            <a:tailEnd len="sm" w="sm" type="none"/>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5">
  <p:cSld name="TITLE_AND_BODY_7">
    <p:spTree>
      <p:nvGrpSpPr>
        <p:cNvPr id="52" name="Shape 52"/>
        <p:cNvGrpSpPr/>
        <p:nvPr/>
      </p:nvGrpSpPr>
      <p:grpSpPr>
        <a:xfrm>
          <a:off x="0" y="0"/>
          <a:ext cx="0" cy="0"/>
          <a:chOff x="0" y="0"/>
          <a:chExt cx="0" cy="0"/>
        </a:xfrm>
      </p:grpSpPr>
      <p:sp>
        <p:nvSpPr>
          <p:cNvPr id="53" name="Google Shape;53;p14"/>
          <p:cNvSpPr txBox="1"/>
          <p:nvPr>
            <p:ph type="title"/>
          </p:nvPr>
        </p:nvSpPr>
        <p:spPr>
          <a:xfrm>
            <a:off x="1993999" y="0"/>
            <a:ext cx="6070200" cy="39366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3500"/>
              <a:buNone/>
              <a:defRPr/>
            </a:lvl1pPr>
            <a:lvl2pPr lvl="1" algn="ctr">
              <a:lnSpc>
                <a:spcPct val="100000"/>
              </a:lnSpc>
              <a:spcBef>
                <a:spcPts val="0"/>
              </a:spcBef>
              <a:spcAft>
                <a:spcPts val="0"/>
              </a:spcAft>
              <a:buSzPts val="3500"/>
              <a:buNone/>
              <a:defRPr/>
            </a:lvl2pPr>
            <a:lvl3pPr lvl="2" algn="ctr">
              <a:lnSpc>
                <a:spcPct val="100000"/>
              </a:lnSpc>
              <a:spcBef>
                <a:spcPts val="0"/>
              </a:spcBef>
              <a:spcAft>
                <a:spcPts val="0"/>
              </a:spcAft>
              <a:buSzPts val="3500"/>
              <a:buNone/>
              <a:defRPr/>
            </a:lvl3pPr>
            <a:lvl4pPr lvl="3" algn="ctr">
              <a:lnSpc>
                <a:spcPct val="100000"/>
              </a:lnSpc>
              <a:spcBef>
                <a:spcPts val="0"/>
              </a:spcBef>
              <a:spcAft>
                <a:spcPts val="0"/>
              </a:spcAft>
              <a:buSzPts val="3500"/>
              <a:buNone/>
              <a:defRPr/>
            </a:lvl4pPr>
            <a:lvl5pPr lvl="4" algn="ctr">
              <a:lnSpc>
                <a:spcPct val="100000"/>
              </a:lnSpc>
              <a:spcBef>
                <a:spcPts val="0"/>
              </a:spcBef>
              <a:spcAft>
                <a:spcPts val="0"/>
              </a:spcAft>
              <a:buSzPts val="3500"/>
              <a:buNone/>
              <a:defRPr/>
            </a:lvl5pPr>
            <a:lvl6pPr lvl="5" algn="ctr">
              <a:lnSpc>
                <a:spcPct val="100000"/>
              </a:lnSpc>
              <a:spcBef>
                <a:spcPts val="0"/>
              </a:spcBef>
              <a:spcAft>
                <a:spcPts val="0"/>
              </a:spcAft>
              <a:buSzPts val="3500"/>
              <a:buNone/>
              <a:defRPr/>
            </a:lvl6pPr>
            <a:lvl7pPr lvl="6" algn="ctr">
              <a:lnSpc>
                <a:spcPct val="100000"/>
              </a:lnSpc>
              <a:spcBef>
                <a:spcPts val="0"/>
              </a:spcBef>
              <a:spcAft>
                <a:spcPts val="0"/>
              </a:spcAft>
              <a:buSzPts val="3500"/>
              <a:buNone/>
              <a:defRPr/>
            </a:lvl7pPr>
            <a:lvl8pPr lvl="7" algn="ctr">
              <a:lnSpc>
                <a:spcPct val="100000"/>
              </a:lnSpc>
              <a:spcBef>
                <a:spcPts val="0"/>
              </a:spcBef>
              <a:spcAft>
                <a:spcPts val="0"/>
              </a:spcAft>
              <a:buSzPts val="3500"/>
              <a:buNone/>
              <a:defRPr/>
            </a:lvl8pPr>
            <a:lvl9pPr lvl="8" algn="ctr">
              <a:lnSpc>
                <a:spcPct val="100000"/>
              </a:lnSpc>
              <a:spcBef>
                <a:spcPts val="0"/>
              </a:spcBef>
              <a:spcAft>
                <a:spcPts val="0"/>
              </a:spcAft>
              <a:buSzPts val="3500"/>
              <a:buNone/>
              <a:defRPr/>
            </a:lvl9pPr>
          </a:lstStyle>
          <a:p/>
        </p:txBody>
      </p:sp>
      <p:sp>
        <p:nvSpPr>
          <p:cNvPr id="54" name="Google Shape;54;p14"/>
          <p:cNvSpPr txBox="1"/>
          <p:nvPr>
            <p:ph idx="1" type="body"/>
          </p:nvPr>
        </p:nvSpPr>
        <p:spPr>
          <a:xfrm>
            <a:off x="1993999" y="4007643"/>
            <a:ext cx="6070200" cy="2843700"/>
          </a:xfrm>
          <a:prstGeom prst="rect">
            <a:avLst/>
          </a:prstGeom>
          <a:noFill/>
          <a:ln>
            <a:noFill/>
          </a:ln>
        </p:spPr>
        <p:txBody>
          <a:bodyPr anchorCtr="0" anchor="t" bIns="113100" lIns="113100" spcFirstLastPara="1" rIns="113100" wrap="square" tIns="113100">
            <a:noAutofit/>
          </a:bodyPr>
          <a:lstStyle>
            <a:lvl1pPr indent="-228600" lvl="0" marL="457200" algn="ctr">
              <a:lnSpc>
                <a:spcPct val="115000"/>
              </a:lnSpc>
              <a:spcBef>
                <a:spcPts val="0"/>
              </a:spcBef>
              <a:spcAft>
                <a:spcPts val="0"/>
              </a:spcAft>
              <a:buSzPts val="2200"/>
              <a:buFont typeface="Helvetica Neue"/>
              <a:buNone/>
              <a:defRPr/>
            </a:lvl1pPr>
            <a:lvl2pPr indent="-228600" lvl="1" marL="914400" algn="ctr">
              <a:lnSpc>
                <a:spcPct val="115000"/>
              </a:lnSpc>
              <a:spcBef>
                <a:spcPts val="2000"/>
              </a:spcBef>
              <a:spcAft>
                <a:spcPts val="0"/>
              </a:spcAft>
              <a:buSzPts val="1700"/>
              <a:buFont typeface="Helvetica Neue"/>
              <a:buNone/>
              <a:defRPr/>
            </a:lvl2pPr>
            <a:lvl3pPr indent="-228600" lvl="2" marL="1371600" algn="ctr">
              <a:lnSpc>
                <a:spcPct val="115000"/>
              </a:lnSpc>
              <a:spcBef>
                <a:spcPts val="2000"/>
              </a:spcBef>
              <a:spcAft>
                <a:spcPts val="0"/>
              </a:spcAft>
              <a:buSzPts val="1700"/>
              <a:buFont typeface="Helvetica Neue"/>
              <a:buNone/>
              <a:defRPr/>
            </a:lvl3pPr>
            <a:lvl4pPr indent="-228600" lvl="3" marL="1828800" algn="ctr">
              <a:lnSpc>
                <a:spcPct val="115000"/>
              </a:lnSpc>
              <a:spcBef>
                <a:spcPts val="2000"/>
              </a:spcBef>
              <a:spcAft>
                <a:spcPts val="0"/>
              </a:spcAft>
              <a:buSzPts val="1700"/>
              <a:buFont typeface="Helvetica Neue"/>
              <a:buNone/>
              <a:defRPr/>
            </a:lvl4pPr>
            <a:lvl5pPr indent="-228600" lvl="4" marL="2286000" algn="ctr">
              <a:lnSpc>
                <a:spcPct val="115000"/>
              </a:lnSpc>
              <a:spcBef>
                <a:spcPts val="2000"/>
              </a:spcBef>
              <a:spcAft>
                <a:spcPts val="0"/>
              </a:spcAft>
              <a:buSzPts val="1700"/>
              <a:buFont typeface="Helvetica Neue"/>
              <a:buNone/>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mp; Subtitle">
  <p:cSld name="1_Title &amp; Subtitle">
    <p:spTree>
      <p:nvGrpSpPr>
        <p:cNvPr id="55" name="Shape 55"/>
        <p:cNvGrpSpPr/>
        <p:nvPr/>
      </p:nvGrpSpPr>
      <p:grpSpPr>
        <a:xfrm>
          <a:off x="0" y="0"/>
          <a:ext cx="0" cy="0"/>
          <a:chOff x="0" y="0"/>
          <a:chExt cx="0" cy="0"/>
        </a:xfrm>
      </p:grpSpPr>
      <p:sp>
        <p:nvSpPr>
          <p:cNvPr id="56" name="Google Shape;56;p15"/>
          <p:cNvSpPr txBox="1"/>
          <p:nvPr>
            <p:ph type="title"/>
          </p:nvPr>
        </p:nvSpPr>
        <p:spPr>
          <a:xfrm>
            <a:off x="0" y="0"/>
            <a:ext cx="10058400" cy="1041300"/>
          </a:xfrm>
          <a:prstGeom prst="rect">
            <a:avLst/>
          </a:prstGeom>
          <a:noFill/>
          <a:ln>
            <a:noFill/>
          </a:ln>
        </p:spPr>
        <p:txBody>
          <a:bodyPr anchorCtr="0" anchor="ctr" bIns="113100" lIns="113100" spcFirstLastPara="1" rIns="113100" wrap="square" tIns="113100">
            <a:noAutofit/>
          </a:bodyPr>
          <a:lstStyle>
            <a:lvl1pPr lvl="0" marR="0" algn="l">
              <a:lnSpc>
                <a:spcPct val="100000"/>
              </a:lnSpc>
              <a:spcBef>
                <a:spcPts val="0"/>
              </a:spcBef>
              <a:spcAft>
                <a:spcPts val="0"/>
              </a:spcAft>
              <a:buSzPts val="3500"/>
              <a:buNone/>
              <a:defRPr i="0" u="none" cap="none" strike="noStrike"/>
            </a:lvl1pPr>
            <a:lvl2pPr lvl="1" marR="0" algn="ctr">
              <a:lnSpc>
                <a:spcPct val="100000"/>
              </a:lnSpc>
              <a:spcBef>
                <a:spcPts val="0"/>
              </a:spcBef>
              <a:spcAft>
                <a:spcPts val="0"/>
              </a:spcAft>
              <a:buSzPts val="3500"/>
              <a:buFont typeface="Arial"/>
              <a:buNone/>
              <a:defRPr sz="2200"/>
            </a:lvl2pPr>
            <a:lvl3pPr lvl="2" marR="0" algn="ctr">
              <a:lnSpc>
                <a:spcPct val="100000"/>
              </a:lnSpc>
              <a:spcBef>
                <a:spcPts val="0"/>
              </a:spcBef>
              <a:spcAft>
                <a:spcPts val="0"/>
              </a:spcAft>
              <a:buSzPts val="3500"/>
              <a:buFont typeface="Arial"/>
              <a:buNone/>
              <a:defRPr sz="2200"/>
            </a:lvl3pPr>
            <a:lvl4pPr lvl="3" marR="0" algn="ctr">
              <a:lnSpc>
                <a:spcPct val="100000"/>
              </a:lnSpc>
              <a:spcBef>
                <a:spcPts val="0"/>
              </a:spcBef>
              <a:spcAft>
                <a:spcPts val="0"/>
              </a:spcAft>
              <a:buSzPts val="3500"/>
              <a:buFont typeface="Arial"/>
              <a:buNone/>
              <a:defRPr sz="2200"/>
            </a:lvl4pPr>
            <a:lvl5pPr lvl="4" marR="0" algn="ctr">
              <a:lnSpc>
                <a:spcPct val="100000"/>
              </a:lnSpc>
              <a:spcBef>
                <a:spcPts val="0"/>
              </a:spcBef>
              <a:spcAft>
                <a:spcPts val="0"/>
              </a:spcAft>
              <a:buSzPts val="3500"/>
              <a:buFont typeface="Arial"/>
              <a:buNone/>
              <a:defRPr sz="2200"/>
            </a:lvl5pPr>
            <a:lvl6pPr lvl="5" marR="0" algn="ctr">
              <a:lnSpc>
                <a:spcPct val="100000"/>
              </a:lnSpc>
              <a:spcBef>
                <a:spcPts val="0"/>
              </a:spcBef>
              <a:spcAft>
                <a:spcPts val="0"/>
              </a:spcAft>
              <a:buSzPts val="3500"/>
              <a:buFont typeface="Arial"/>
              <a:buNone/>
              <a:defRPr sz="2200"/>
            </a:lvl6pPr>
            <a:lvl7pPr lvl="6" marR="0" algn="ctr">
              <a:lnSpc>
                <a:spcPct val="100000"/>
              </a:lnSpc>
              <a:spcBef>
                <a:spcPts val="0"/>
              </a:spcBef>
              <a:spcAft>
                <a:spcPts val="0"/>
              </a:spcAft>
              <a:buSzPts val="3500"/>
              <a:buFont typeface="Arial"/>
              <a:buNone/>
              <a:defRPr sz="2200"/>
            </a:lvl7pPr>
            <a:lvl8pPr lvl="7" marR="0" algn="ctr">
              <a:lnSpc>
                <a:spcPct val="100000"/>
              </a:lnSpc>
              <a:spcBef>
                <a:spcPts val="0"/>
              </a:spcBef>
              <a:spcAft>
                <a:spcPts val="0"/>
              </a:spcAft>
              <a:buSzPts val="3500"/>
              <a:buFont typeface="Arial"/>
              <a:buNone/>
              <a:defRPr sz="2200"/>
            </a:lvl8pPr>
            <a:lvl9pPr lvl="8" marR="0" algn="ctr">
              <a:lnSpc>
                <a:spcPct val="100000"/>
              </a:lnSpc>
              <a:spcBef>
                <a:spcPts val="0"/>
              </a:spcBef>
              <a:spcAft>
                <a:spcPts val="0"/>
              </a:spcAft>
              <a:buSzPts val="3500"/>
              <a:buFont typeface="Arial"/>
              <a:buNone/>
              <a:defRPr sz="2200"/>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8">
  <p:cSld name="Title &amp; Subtitle">
    <p:spTree>
      <p:nvGrpSpPr>
        <p:cNvPr id="57" name="Shape 57"/>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3">
  <p:cSld name="TITLE_AND_BODY_5">
    <p:spTree>
      <p:nvGrpSpPr>
        <p:cNvPr id="58" name="Shape 58"/>
        <p:cNvGrpSpPr/>
        <p:nvPr/>
      </p:nvGrpSpPr>
      <p:grpSpPr>
        <a:xfrm>
          <a:off x="0" y="0"/>
          <a:ext cx="0" cy="0"/>
          <a:chOff x="0" y="0"/>
          <a:chExt cx="0" cy="0"/>
        </a:xfrm>
      </p:grpSpPr>
      <p:sp>
        <p:nvSpPr>
          <p:cNvPr id="59" name="Google Shape;59;p17"/>
          <p:cNvSpPr txBox="1"/>
          <p:nvPr>
            <p:ph type="title"/>
          </p:nvPr>
        </p:nvSpPr>
        <p:spPr>
          <a:xfrm>
            <a:off x="0" y="0"/>
            <a:ext cx="10012800" cy="12330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3500"/>
              <a:buNone/>
              <a:defRPr/>
            </a:lvl1pPr>
            <a:lvl2pPr lvl="1" algn="ctr">
              <a:lnSpc>
                <a:spcPct val="100000"/>
              </a:lnSpc>
              <a:spcBef>
                <a:spcPts val="0"/>
              </a:spcBef>
              <a:spcAft>
                <a:spcPts val="0"/>
              </a:spcAft>
              <a:buSzPts val="3500"/>
              <a:buNone/>
              <a:defRPr/>
            </a:lvl2pPr>
            <a:lvl3pPr lvl="2" algn="ctr">
              <a:lnSpc>
                <a:spcPct val="100000"/>
              </a:lnSpc>
              <a:spcBef>
                <a:spcPts val="0"/>
              </a:spcBef>
              <a:spcAft>
                <a:spcPts val="0"/>
              </a:spcAft>
              <a:buSzPts val="3500"/>
              <a:buNone/>
              <a:defRPr/>
            </a:lvl3pPr>
            <a:lvl4pPr lvl="3" algn="ctr">
              <a:lnSpc>
                <a:spcPct val="100000"/>
              </a:lnSpc>
              <a:spcBef>
                <a:spcPts val="0"/>
              </a:spcBef>
              <a:spcAft>
                <a:spcPts val="0"/>
              </a:spcAft>
              <a:buSzPts val="3500"/>
              <a:buNone/>
              <a:defRPr/>
            </a:lvl4pPr>
            <a:lvl5pPr lvl="4" algn="ctr">
              <a:lnSpc>
                <a:spcPct val="100000"/>
              </a:lnSpc>
              <a:spcBef>
                <a:spcPts val="0"/>
              </a:spcBef>
              <a:spcAft>
                <a:spcPts val="0"/>
              </a:spcAft>
              <a:buSzPts val="3500"/>
              <a:buNone/>
              <a:defRPr/>
            </a:lvl5pPr>
            <a:lvl6pPr lvl="5" algn="ctr">
              <a:lnSpc>
                <a:spcPct val="100000"/>
              </a:lnSpc>
              <a:spcBef>
                <a:spcPts val="0"/>
              </a:spcBef>
              <a:spcAft>
                <a:spcPts val="0"/>
              </a:spcAft>
              <a:buSzPts val="3500"/>
              <a:buNone/>
              <a:defRPr/>
            </a:lvl6pPr>
            <a:lvl7pPr lvl="6" algn="ctr">
              <a:lnSpc>
                <a:spcPct val="100000"/>
              </a:lnSpc>
              <a:spcBef>
                <a:spcPts val="0"/>
              </a:spcBef>
              <a:spcAft>
                <a:spcPts val="0"/>
              </a:spcAft>
              <a:buSzPts val="3500"/>
              <a:buNone/>
              <a:defRPr/>
            </a:lvl7pPr>
            <a:lvl8pPr lvl="7" algn="ctr">
              <a:lnSpc>
                <a:spcPct val="100000"/>
              </a:lnSpc>
              <a:spcBef>
                <a:spcPts val="0"/>
              </a:spcBef>
              <a:spcAft>
                <a:spcPts val="0"/>
              </a:spcAft>
              <a:buSzPts val="3500"/>
              <a:buNone/>
              <a:defRPr/>
            </a:lvl8pPr>
            <a:lvl9pPr lvl="8" algn="ctr">
              <a:lnSpc>
                <a:spcPct val="100000"/>
              </a:lnSpc>
              <a:spcBef>
                <a:spcPts val="0"/>
              </a:spcBef>
              <a:spcAft>
                <a:spcPts val="0"/>
              </a:spcAft>
              <a:buSzPts val="35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3 1">
  <p:cSld name="Title &amp; Subtitle 3">
    <p:spTree>
      <p:nvGrpSpPr>
        <p:cNvPr id="60" name="Shape 60"/>
        <p:cNvGrpSpPr/>
        <p:nvPr/>
      </p:nvGrpSpPr>
      <p:grpSpPr>
        <a:xfrm>
          <a:off x="0" y="0"/>
          <a:ext cx="0" cy="0"/>
          <a:chOff x="0" y="0"/>
          <a:chExt cx="0" cy="0"/>
        </a:xfrm>
      </p:grpSpPr>
      <p:sp>
        <p:nvSpPr>
          <p:cNvPr id="61" name="Google Shape;61;p18"/>
          <p:cNvSpPr txBox="1"/>
          <p:nvPr>
            <p:ph type="title"/>
          </p:nvPr>
        </p:nvSpPr>
        <p:spPr>
          <a:xfrm>
            <a:off x="0" y="0"/>
            <a:ext cx="10012800" cy="1233000"/>
          </a:xfrm>
          <a:prstGeom prst="rect">
            <a:avLst/>
          </a:prstGeom>
          <a:noFill/>
          <a:ln>
            <a:noFill/>
          </a:ln>
        </p:spPr>
        <p:txBody>
          <a:bodyPr anchorCtr="0" anchor="ctr" bIns="113100" lIns="113100" spcFirstLastPara="1" rIns="113100" wrap="square" tIns="113100">
            <a:noAutofit/>
          </a:bodyPr>
          <a:lstStyle>
            <a:lvl1pPr lvl="0" marR="0" algn="ctr">
              <a:lnSpc>
                <a:spcPct val="100000"/>
              </a:lnSpc>
              <a:spcBef>
                <a:spcPts val="0"/>
              </a:spcBef>
              <a:spcAft>
                <a:spcPts val="0"/>
              </a:spcAft>
              <a:buClr>
                <a:srgbClr val="434343"/>
              </a:buClr>
              <a:buSzPts val="3500"/>
              <a:buFont typeface="Open Sans"/>
              <a:buNone/>
              <a:defRPr b="1" i="0" sz="2500" u="none" cap="none" strike="noStrike">
                <a:solidFill>
                  <a:srgbClr val="434343"/>
                </a:solidFill>
                <a:latin typeface="Open Sans"/>
                <a:ea typeface="Open Sans"/>
                <a:cs typeface="Open Sans"/>
                <a:sym typeface="Open Sans"/>
              </a:defRPr>
            </a:lvl1pPr>
            <a:lvl2pPr lvl="1"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2pPr>
            <a:lvl3pPr lvl="2"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3pPr>
            <a:lvl4pPr lvl="3"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4pPr>
            <a:lvl5pPr lvl="4"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5pPr>
            <a:lvl6pPr lvl="5"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6pPr>
            <a:lvl7pPr lvl="6"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7pPr>
            <a:lvl8pPr lvl="7"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8pPr>
            <a:lvl9pPr lvl="8"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 name="Shape 10"/>
        <p:cNvGrpSpPr/>
        <p:nvPr/>
      </p:nvGrpSpPr>
      <p:grpSpPr>
        <a:xfrm>
          <a:off x="0" y="0"/>
          <a:ext cx="0" cy="0"/>
          <a:chOff x="0" y="0"/>
          <a:chExt cx="0" cy="0"/>
        </a:xfrm>
      </p:grpSpPr>
      <p:sp>
        <p:nvSpPr>
          <p:cNvPr id="11" name="Google Shape;11;p3"/>
          <p:cNvSpPr txBox="1"/>
          <p:nvPr>
            <p:ph type="title"/>
          </p:nvPr>
        </p:nvSpPr>
        <p:spPr>
          <a:xfrm>
            <a:off x="342870" y="3250173"/>
            <a:ext cx="9372600" cy="12720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4500"/>
              <a:buNone/>
              <a:defRPr sz="4500"/>
            </a:lvl1pPr>
            <a:lvl2pPr lvl="1" algn="ctr">
              <a:lnSpc>
                <a:spcPct val="100000"/>
              </a:lnSpc>
              <a:spcBef>
                <a:spcPts val="0"/>
              </a:spcBef>
              <a:spcAft>
                <a:spcPts val="0"/>
              </a:spcAft>
              <a:buSzPts val="4500"/>
              <a:buNone/>
              <a:defRPr sz="4500"/>
            </a:lvl2pPr>
            <a:lvl3pPr lvl="2" algn="ctr">
              <a:lnSpc>
                <a:spcPct val="100000"/>
              </a:lnSpc>
              <a:spcBef>
                <a:spcPts val="0"/>
              </a:spcBef>
              <a:spcAft>
                <a:spcPts val="0"/>
              </a:spcAft>
              <a:buSzPts val="4500"/>
              <a:buNone/>
              <a:defRPr sz="4500"/>
            </a:lvl3pPr>
            <a:lvl4pPr lvl="3" algn="ctr">
              <a:lnSpc>
                <a:spcPct val="100000"/>
              </a:lnSpc>
              <a:spcBef>
                <a:spcPts val="0"/>
              </a:spcBef>
              <a:spcAft>
                <a:spcPts val="0"/>
              </a:spcAft>
              <a:buSzPts val="4500"/>
              <a:buNone/>
              <a:defRPr sz="4500"/>
            </a:lvl4pPr>
            <a:lvl5pPr lvl="4" algn="ctr">
              <a:lnSpc>
                <a:spcPct val="100000"/>
              </a:lnSpc>
              <a:spcBef>
                <a:spcPts val="0"/>
              </a:spcBef>
              <a:spcAft>
                <a:spcPts val="0"/>
              </a:spcAft>
              <a:buSzPts val="4500"/>
              <a:buNone/>
              <a:defRPr sz="4500"/>
            </a:lvl5pPr>
            <a:lvl6pPr lvl="5" algn="ctr">
              <a:lnSpc>
                <a:spcPct val="100000"/>
              </a:lnSpc>
              <a:spcBef>
                <a:spcPts val="0"/>
              </a:spcBef>
              <a:spcAft>
                <a:spcPts val="0"/>
              </a:spcAft>
              <a:buSzPts val="4500"/>
              <a:buNone/>
              <a:defRPr sz="4500"/>
            </a:lvl6pPr>
            <a:lvl7pPr lvl="6" algn="ctr">
              <a:lnSpc>
                <a:spcPct val="100000"/>
              </a:lnSpc>
              <a:spcBef>
                <a:spcPts val="0"/>
              </a:spcBef>
              <a:spcAft>
                <a:spcPts val="0"/>
              </a:spcAft>
              <a:buSzPts val="4500"/>
              <a:buNone/>
              <a:defRPr sz="4500"/>
            </a:lvl7pPr>
            <a:lvl8pPr lvl="7" algn="ctr">
              <a:lnSpc>
                <a:spcPct val="100000"/>
              </a:lnSpc>
              <a:spcBef>
                <a:spcPts val="0"/>
              </a:spcBef>
              <a:spcAft>
                <a:spcPts val="0"/>
              </a:spcAft>
              <a:buSzPts val="4500"/>
              <a:buNone/>
              <a:defRPr sz="4500"/>
            </a:lvl8pPr>
            <a:lvl9pPr lvl="8" algn="ctr">
              <a:lnSpc>
                <a:spcPct val="100000"/>
              </a:lnSpc>
              <a:spcBef>
                <a:spcPts val="0"/>
              </a:spcBef>
              <a:spcAft>
                <a:spcPts val="0"/>
              </a:spcAft>
              <a:buSzPts val="4500"/>
              <a:buNone/>
              <a:defRPr sz="4500"/>
            </a:lvl9pPr>
          </a:lstStyle>
          <a:p/>
        </p:txBody>
      </p:sp>
      <p:sp>
        <p:nvSpPr>
          <p:cNvPr id="12" name="Google Shape;12;p3"/>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4"/>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15" name="Google Shape;15;p4"/>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2000"/>
              </a:spcBef>
              <a:spcAft>
                <a:spcPts val="0"/>
              </a:spcAft>
              <a:buSzPts val="1700"/>
              <a:buChar char="○"/>
              <a:defRPr/>
            </a:lvl2pPr>
            <a:lvl3pPr indent="-336550" lvl="2" marL="1371600" algn="l">
              <a:lnSpc>
                <a:spcPct val="115000"/>
              </a:lnSpc>
              <a:spcBef>
                <a:spcPts val="2000"/>
              </a:spcBef>
              <a:spcAft>
                <a:spcPts val="0"/>
              </a:spcAft>
              <a:buSzPts val="1700"/>
              <a:buChar char="■"/>
              <a:defRPr/>
            </a:lvl3pPr>
            <a:lvl4pPr indent="-336550" lvl="3" marL="1828800" algn="l">
              <a:lnSpc>
                <a:spcPct val="115000"/>
              </a:lnSpc>
              <a:spcBef>
                <a:spcPts val="2000"/>
              </a:spcBef>
              <a:spcAft>
                <a:spcPts val="0"/>
              </a:spcAft>
              <a:buSzPts val="1700"/>
              <a:buChar char="●"/>
              <a:defRPr/>
            </a:lvl4pPr>
            <a:lvl5pPr indent="-336550" lvl="4" marL="2286000" algn="l">
              <a:lnSpc>
                <a:spcPct val="115000"/>
              </a:lnSpc>
              <a:spcBef>
                <a:spcPts val="2000"/>
              </a:spcBef>
              <a:spcAft>
                <a:spcPts val="0"/>
              </a:spcAft>
              <a:buSzPts val="1700"/>
              <a:buChar char="○"/>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
        <p:nvSpPr>
          <p:cNvPr id="16" name="Google Shape;16;p4"/>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7" name="Shape 17"/>
        <p:cNvGrpSpPr/>
        <p:nvPr/>
      </p:nvGrpSpPr>
      <p:grpSpPr>
        <a:xfrm>
          <a:off x="0" y="0"/>
          <a:ext cx="0" cy="0"/>
          <a:chOff x="0" y="0"/>
          <a:chExt cx="0" cy="0"/>
        </a:xfrm>
      </p:grpSpPr>
      <p:sp>
        <p:nvSpPr>
          <p:cNvPr id="18" name="Google Shape;18;p5"/>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19" name="Google Shape;19;p5"/>
          <p:cNvSpPr txBox="1"/>
          <p:nvPr>
            <p:ph idx="1" type="body"/>
          </p:nvPr>
        </p:nvSpPr>
        <p:spPr>
          <a:xfrm>
            <a:off x="342870" y="1741518"/>
            <a:ext cx="4399800" cy="5162700"/>
          </a:xfrm>
          <a:prstGeom prst="rect">
            <a:avLst/>
          </a:prstGeom>
          <a:noFill/>
          <a:ln>
            <a:noFill/>
          </a:ln>
        </p:spPr>
        <p:txBody>
          <a:bodyPr anchorCtr="0" anchor="t" bIns="113100" lIns="113100" spcFirstLastPara="1" rIns="113100" wrap="square" tIns="113100">
            <a:no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20" name="Google Shape;20;p5"/>
          <p:cNvSpPr txBox="1"/>
          <p:nvPr>
            <p:ph idx="2" type="body"/>
          </p:nvPr>
        </p:nvSpPr>
        <p:spPr>
          <a:xfrm>
            <a:off x="5315640" y="1741518"/>
            <a:ext cx="4399800" cy="5162700"/>
          </a:xfrm>
          <a:prstGeom prst="rect">
            <a:avLst/>
          </a:prstGeom>
          <a:noFill/>
          <a:ln>
            <a:noFill/>
          </a:ln>
        </p:spPr>
        <p:txBody>
          <a:bodyPr anchorCtr="0" anchor="t" bIns="113100" lIns="113100" spcFirstLastPara="1" rIns="113100" wrap="square" tIns="113100">
            <a:noAutofit/>
          </a:bodyPr>
          <a:lstStyle>
            <a:lvl1pPr indent="-336550" lvl="0" marL="457200" algn="l">
              <a:lnSpc>
                <a:spcPct val="115000"/>
              </a:lnSpc>
              <a:spcBef>
                <a:spcPts val="0"/>
              </a:spcBef>
              <a:spcAft>
                <a:spcPts val="0"/>
              </a:spcAft>
              <a:buSzPts val="1700"/>
              <a:buChar char="●"/>
              <a:defRPr sz="17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21" name="Google Shape;21;p5"/>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2" name="Shape 22"/>
        <p:cNvGrpSpPr/>
        <p:nvPr/>
      </p:nvGrpSpPr>
      <p:grpSpPr>
        <a:xfrm>
          <a:off x="0" y="0"/>
          <a:ext cx="0" cy="0"/>
          <a:chOff x="0" y="0"/>
          <a:chExt cx="0" cy="0"/>
        </a:xfrm>
      </p:grpSpPr>
      <p:sp>
        <p:nvSpPr>
          <p:cNvPr id="23" name="Google Shape;23;p6"/>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algn="l">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sp>
        <p:nvSpPr>
          <p:cNvPr id="24" name="Google Shape;24;p6"/>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5" name="Shape 25"/>
        <p:cNvGrpSpPr/>
        <p:nvPr/>
      </p:nvGrpSpPr>
      <p:grpSpPr>
        <a:xfrm>
          <a:off x="0" y="0"/>
          <a:ext cx="0" cy="0"/>
          <a:chOff x="0" y="0"/>
          <a:chExt cx="0" cy="0"/>
        </a:xfrm>
      </p:grpSpPr>
      <p:sp>
        <p:nvSpPr>
          <p:cNvPr id="26" name="Google Shape;26;p7"/>
          <p:cNvSpPr txBox="1"/>
          <p:nvPr>
            <p:ph type="title"/>
          </p:nvPr>
        </p:nvSpPr>
        <p:spPr>
          <a:xfrm>
            <a:off x="342870" y="839573"/>
            <a:ext cx="3088800" cy="1141800"/>
          </a:xfrm>
          <a:prstGeom prst="rect">
            <a:avLst/>
          </a:prstGeom>
          <a:noFill/>
          <a:ln>
            <a:noFill/>
          </a:ln>
        </p:spPr>
        <p:txBody>
          <a:bodyPr anchorCtr="0" anchor="b" bIns="113100" lIns="113100" spcFirstLastPara="1" rIns="113100" wrap="square" tIns="11310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27" name="Google Shape;27;p7"/>
          <p:cNvSpPr txBox="1"/>
          <p:nvPr>
            <p:ph idx="1" type="body"/>
          </p:nvPr>
        </p:nvSpPr>
        <p:spPr>
          <a:xfrm>
            <a:off x="342870" y="2099840"/>
            <a:ext cx="3088800" cy="4804500"/>
          </a:xfrm>
          <a:prstGeom prst="rect">
            <a:avLst/>
          </a:prstGeom>
          <a:noFill/>
          <a:ln>
            <a:noFill/>
          </a:ln>
        </p:spPr>
        <p:txBody>
          <a:bodyPr anchorCtr="0" anchor="t" bIns="113100" lIns="113100" spcFirstLastPara="1" rIns="113100" wrap="square" tIns="113100">
            <a:noAutofit/>
          </a:bodyPr>
          <a:lstStyle>
            <a:lvl1pPr indent="-323850" lvl="0" marL="457200" algn="l">
              <a:lnSpc>
                <a:spcPct val="115000"/>
              </a:lnSpc>
              <a:spcBef>
                <a:spcPts val="0"/>
              </a:spcBef>
              <a:spcAft>
                <a:spcPts val="0"/>
              </a:spcAft>
              <a:buSzPts val="1500"/>
              <a:buChar char="●"/>
              <a:defRPr sz="1500"/>
            </a:lvl1pPr>
            <a:lvl2pPr indent="-323850" lvl="1" marL="914400" algn="l">
              <a:lnSpc>
                <a:spcPct val="115000"/>
              </a:lnSpc>
              <a:spcBef>
                <a:spcPts val="2000"/>
              </a:spcBef>
              <a:spcAft>
                <a:spcPts val="0"/>
              </a:spcAft>
              <a:buSzPts val="1500"/>
              <a:buChar char="○"/>
              <a:defRPr sz="1500"/>
            </a:lvl2pPr>
            <a:lvl3pPr indent="-323850" lvl="2" marL="1371600" algn="l">
              <a:lnSpc>
                <a:spcPct val="115000"/>
              </a:lnSpc>
              <a:spcBef>
                <a:spcPts val="2000"/>
              </a:spcBef>
              <a:spcAft>
                <a:spcPts val="0"/>
              </a:spcAft>
              <a:buSzPts val="1500"/>
              <a:buChar char="■"/>
              <a:defRPr sz="1500"/>
            </a:lvl3pPr>
            <a:lvl4pPr indent="-323850" lvl="3" marL="1828800" algn="l">
              <a:lnSpc>
                <a:spcPct val="115000"/>
              </a:lnSpc>
              <a:spcBef>
                <a:spcPts val="2000"/>
              </a:spcBef>
              <a:spcAft>
                <a:spcPts val="0"/>
              </a:spcAft>
              <a:buSzPts val="1500"/>
              <a:buChar char="●"/>
              <a:defRPr sz="1500"/>
            </a:lvl4pPr>
            <a:lvl5pPr indent="-323850" lvl="4" marL="2286000" algn="l">
              <a:lnSpc>
                <a:spcPct val="115000"/>
              </a:lnSpc>
              <a:spcBef>
                <a:spcPts val="2000"/>
              </a:spcBef>
              <a:spcAft>
                <a:spcPts val="0"/>
              </a:spcAft>
              <a:buSzPts val="1500"/>
              <a:buChar char="○"/>
              <a:defRPr sz="1500"/>
            </a:lvl5pPr>
            <a:lvl6pPr indent="-323850" lvl="5" marL="2743200" algn="l">
              <a:lnSpc>
                <a:spcPct val="115000"/>
              </a:lnSpc>
              <a:spcBef>
                <a:spcPts val="2000"/>
              </a:spcBef>
              <a:spcAft>
                <a:spcPts val="0"/>
              </a:spcAft>
              <a:buSzPts val="1500"/>
              <a:buChar char="■"/>
              <a:defRPr sz="1500"/>
            </a:lvl6pPr>
            <a:lvl7pPr indent="-323850" lvl="6" marL="3200400" algn="l">
              <a:lnSpc>
                <a:spcPct val="115000"/>
              </a:lnSpc>
              <a:spcBef>
                <a:spcPts val="2000"/>
              </a:spcBef>
              <a:spcAft>
                <a:spcPts val="0"/>
              </a:spcAft>
              <a:buSzPts val="1500"/>
              <a:buChar char="●"/>
              <a:defRPr sz="1500"/>
            </a:lvl7pPr>
            <a:lvl8pPr indent="-323850" lvl="7" marL="3657600" algn="l">
              <a:lnSpc>
                <a:spcPct val="115000"/>
              </a:lnSpc>
              <a:spcBef>
                <a:spcPts val="2000"/>
              </a:spcBef>
              <a:spcAft>
                <a:spcPts val="0"/>
              </a:spcAft>
              <a:buSzPts val="1500"/>
              <a:buChar char="○"/>
              <a:defRPr sz="1500"/>
            </a:lvl8pPr>
            <a:lvl9pPr indent="-323850" lvl="8" marL="4114800" algn="l">
              <a:lnSpc>
                <a:spcPct val="115000"/>
              </a:lnSpc>
              <a:spcBef>
                <a:spcPts val="2000"/>
              </a:spcBef>
              <a:spcAft>
                <a:spcPts val="2000"/>
              </a:spcAft>
              <a:buSzPts val="1500"/>
              <a:buChar char="■"/>
              <a:defRPr sz="1500"/>
            </a:lvl9pPr>
          </a:lstStyle>
          <a:p/>
        </p:txBody>
      </p:sp>
      <p:sp>
        <p:nvSpPr>
          <p:cNvPr id="28" name="Google Shape;28;p7"/>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9" name="Shape 29"/>
        <p:cNvGrpSpPr/>
        <p:nvPr/>
      </p:nvGrpSpPr>
      <p:grpSpPr>
        <a:xfrm>
          <a:off x="0" y="0"/>
          <a:ext cx="0" cy="0"/>
          <a:chOff x="0" y="0"/>
          <a:chExt cx="0" cy="0"/>
        </a:xfrm>
      </p:grpSpPr>
      <p:sp>
        <p:nvSpPr>
          <p:cNvPr id="30" name="Google Shape;30;p8"/>
          <p:cNvSpPr txBox="1"/>
          <p:nvPr>
            <p:ph type="title"/>
          </p:nvPr>
        </p:nvSpPr>
        <p:spPr>
          <a:xfrm>
            <a:off x="539275" y="680227"/>
            <a:ext cx="7004700" cy="6181800"/>
          </a:xfrm>
          <a:prstGeom prst="rect">
            <a:avLst/>
          </a:prstGeom>
          <a:noFill/>
          <a:ln>
            <a:noFill/>
          </a:ln>
        </p:spPr>
        <p:txBody>
          <a:bodyPr anchorCtr="0" anchor="ctr" bIns="113100" lIns="113100" spcFirstLastPara="1" rIns="113100" wrap="square" tIns="113100">
            <a:noAutofit/>
          </a:bodyPr>
          <a:lstStyle>
            <a:lvl1pPr lvl="0" algn="l">
              <a:lnSpc>
                <a:spcPct val="100000"/>
              </a:lnSpc>
              <a:spcBef>
                <a:spcPts val="0"/>
              </a:spcBef>
              <a:spcAft>
                <a:spcPts val="0"/>
              </a:spcAft>
              <a:buSzPts val="5900"/>
              <a:buNone/>
              <a:defRPr sz="5900"/>
            </a:lvl1pPr>
            <a:lvl2pPr lvl="1" algn="l">
              <a:lnSpc>
                <a:spcPct val="100000"/>
              </a:lnSpc>
              <a:spcBef>
                <a:spcPts val="0"/>
              </a:spcBef>
              <a:spcAft>
                <a:spcPts val="0"/>
              </a:spcAft>
              <a:buSzPts val="5900"/>
              <a:buNone/>
              <a:defRPr sz="5900"/>
            </a:lvl2pPr>
            <a:lvl3pPr lvl="2" algn="l">
              <a:lnSpc>
                <a:spcPct val="100000"/>
              </a:lnSpc>
              <a:spcBef>
                <a:spcPts val="0"/>
              </a:spcBef>
              <a:spcAft>
                <a:spcPts val="0"/>
              </a:spcAft>
              <a:buSzPts val="5900"/>
              <a:buNone/>
              <a:defRPr sz="5900"/>
            </a:lvl3pPr>
            <a:lvl4pPr lvl="3" algn="l">
              <a:lnSpc>
                <a:spcPct val="100000"/>
              </a:lnSpc>
              <a:spcBef>
                <a:spcPts val="0"/>
              </a:spcBef>
              <a:spcAft>
                <a:spcPts val="0"/>
              </a:spcAft>
              <a:buSzPts val="5900"/>
              <a:buNone/>
              <a:defRPr sz="5900"/>
            </a:lvl4pPr>
            <a:lvl5pPr lvl="4" algn="l">
              <a:lnSpc>
                <a:spcPct val="100000"/>
              </a:lnSpc>
              <a:spcBef>
                <a:spcPts val="0"/>
              </a:spcBef>
              <a:spcAft>
                <a:spcPts val="0"/>
              </a:spcAft>
              <a:buSzPts val="5900"/>
              <a:buNone/>
              <a:defRPr sz="5900"/>
            </a:lvl5pPr>
            <a:lvl6pPr lvl="5" algn="l">
              <a:lnSpc>
                <a:spcPct val="100000"/>
              </a:lnSpc>
              <a:spcBef>
                <a:spcPts val="0"/>
              </a:spcBef>
              <a:spcAft>
                <a:spcPts val="0"/>
              </a:spcAft>
              <a:buSzPts val="5900"/>
              <a:buNone/>
              <a:defRPr sz="5900"/>
            </a:lvl6pPr>
            <a:lvl7pPr lvl="6" algn="l">
              <a:lnSpc>
                <a:spcPct val="100000"/>
              </a:lnSpc>
              <a:spcBef>
                <a:spcPts val="0"/>
              </a:spcBef>
              <a:spcAft>
                <a:spcPts val="0"/>
              </a:spcAft>
              <a:buSzPts val="5900"/>
              <a:buNone/>
              <a:defRPr sz="5900"/>
            </a:lvl7pPr>
            <a:lvl8pPr lvl="7" algn="l">
              <a:lnSpc>
                <a:spcPct val="100000"/>
              </a:lnSpc>
              <a:spcBef>
                <a:spcPts val="0"/>
              </a:spcBef>
              <a:spcAft>
                <a:spcPts val="0"/>
              </a:spcAft>
              <a:buSzPts val="5900"/>
              <a:buNone/>
              <a:defRPr sz="5900"/>
            </a:lvl8pPr>
            <a:lvl9pPr lvl="8" algn="l">
              <a:lnSpc>
                <a:spcPct val="100000"/>
              </a:lnSpc>
              <a:spcBef>
                <a:spcPts val="0"/>
              </a:spcBef>
              <a:spcAft>
                <a:spcPts val="0"/>
              </a:spcAft>
              <a:buSzPts val="5900"/>
              <a:buNone/>
              <a:defRPr sz="5900"/>
            </a:lvl9pPr>
          </a:lstStyle>
          <a:p/>
        </p:txBody>
      </p:sp>
      <p:sp>
        <p:nvSpPr>
          <p:cNvPr id="31" name="Google Shape;31;p8"/>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2" name="Shape 32"/>
        <p:cNvGrpSpPr/>
        <p:nvPr/>
      </p:nvGrpSpPr>
      <p:grpSpPr>
        <a:xfrm>
          <a:off x="0" y="0"/>
          <a:ext cx="0" cy="0"/>
          <a:chOff x="0" y="0"/>
          <a:chExt cx="0" cy="0"/>
        </a:xfrm>
      </p:grpSpPr>
      <p:sp>
        <p:nvSpPr>
          <p:cNvPr id="33" name="Google Shape;33;p9"/>
          <p:cNvSpPr/>
          <p:nvPr/>
        </p:nvSpPr>
        <p:spPr>
          <a:xfrm>
            <a:off x="5029200" y="-189"/>
            <a:ext cx="5029200" cy="7772400"/>
          </a:xfrm>
          <a:prstGeom prst="rect">
            <a:avLst/>
          </a:prstGeom>
          <a:solidFill>
            <a:schemeClr val="lt2"/>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 name="Google Shape;34;p9"/>
          <p:cNvSpPr txBox="1"/>
          <p:nvPr>
            <p:ph type="title"/>
          </p:nvPr>
        </p:nvSpPr>
        <p:spPr>
          <a:xfrm>
            <a:off x="292050" y="1863464"/>
            <a:ext cx="4449600" cy="22398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35" name="Google Shape;35;p9"/>
          <p:cNvSpPr txBox="1"/>
          <p:nvPr>
            <p:ph idx="1" type="subTitle"/>
          </p:nvPr>
        </p:nvSpPr>
        <p:spPr>
          <a:xfrm>
            <a:off x="292050" y="4235758"/>
            <a:ext cx="4449600" cy="1866300"/>
          </a:xfrm>
          <a:prstGeom prst="rect">
            <a:avLst/>
          </a:prstGeom>
          <a:noFill/>
          <a:ln>
            <a:noFill/>
          </a:ln>
        </p:spPr>
        <p:txBody>
          <a:bodyPr anchorCtr="0" anchor="t" bIns="113100" lIns="113100" spcFirstLastPara="1" rIns="113100" wrap="square" tIns="113100">
            <a:noAutofit/>
          </a:bodyPr>
          <a:lstStyle>
            <a:lvl1pPr lvl="0" algn="ctr">
              <a:lnSpc>
                <a:spcPct val="100000"/>
              </a:lnSpc>
              <a:spcBef>
                <a:spcPts val="0"/>
              </a:spcBef>
              <a:spcAft>
                <a:spcPts val="0"/>
              </a:spcAft>
              <a:buSzPts val="2600"/>
              <a:buNone/>
              <a:defRPr sz="2600"/>
            </a:lvl1pPr>
            <a:lvl2pPr lvl="1" algn="ctr">
              <a:lnSpc>
                <a:spcPct val="100000"/>
              </a:lnSpc>
              <a:spcBef>
                <a:spcPts val="0"/>
              </a:spcBef>
              <a:spcAft>
                <a:spcPts val="0"/>
              </a:spcAft>
              <a:buSzPts val="2600"/>
              <a:buNone/>
              <a:defRPr sz="2600"/>
            </a:lvl2pPr>
            <a:lvl3pPr lvl="2" algn="ctr">
              <a:lnSpc>
                <a:spcPct val="100000"/>
              </a:lnSpc>
              <a:spcBef>
                <a:spcPts val="0"/>
              </a:spcBef>
              <a:spcAft>
                <a:spcPts val="0"/>
              </a:spcAft>
              <a:buSzPts val="2600"/>
              <a:buNone/>
              <a:defRPr sz="2600"/>
            </a:lvl3pPr>
            <a:lvl4pPr lvl="3" algn="ctr">
              <a:lnSpc>
                <a:spcPct val="100000"/>
              </a:lnSpc>
              <a:spcBef>
                <a:spcPts val="0"/>
              </a:spcBef>
              <a:spcAft>
                <a:spcPts val="0"/>
              </a:spcAft>
              <a:buSzPts val="2600"/>
              <a:buNone/>
              <a:defRPr sz="2600"/>
            </a:lvl4pPr>
            <a:lvl5pPr lvl="4" algn="ctr">
              <a:lnSpc>
                <a:spcPct val="100000"/>
              </a:lnSpc>
              <a:spcBef>
                <a:spcPts val="0"/>
              </a:spcBef>
              <a:spcAft>
                <a:spcPts val="0"/>
              </a:spcAft>
              <a:buSzPts val="2600"/>
              <a:buNone/>
              <a:defRPr sz="2600"/>
            </a:lvl5pPr>
            <a:lvl6pPr lvl="5" algn="ctr">
              <a:lnSpc>
                <a:spcPct val="100000"/>
              </a:lnSpc>
              <a:spcBef>
                <a:spcPts val="0"/>
              </a:spcBef>
              <a:spcAft>
                <a:spcPts val="0"/>
              </a:spcAft>
              <a:buSzPts val="2600"/>
              <a:buNone/>
              <a:defRPr sz="2600"/>
            </a:lvl6pPr>
            <a:lvl7pPr lvl="6" algn="ctr">
              <a:lnSpc>
                <a:spcPct val="100000"/>
              </a:lnSpc>
              <a:spcBef>
                <a:spcPts val="0"/>
              </a:spcBef>
              <a:spcAft>
                <a:spcPts val="0"/>
              </a:spcAft>
              <a:buSzPts val="2600"/>
              <a:buNone/>
              <a:defRPr sz="2600"/>
            </a:lvl7pPr>
            <a:lvl8pPr lvl="7" algn="ctr">
              <a:lnSpc>
                <a:spcPct val="100000"/>
              </a:lnSpc>
              <a:spcBef>
                <a:spcPts val="0"/>
              </a:spcBef>
              <a:spcAft>
                <a:spcPts val="0"/>
              </a:spcAft>
              <a:buSzPts val="2600"/>
              <a:buNone/>
              <a:defRPr sz="2600"/>
            </a:lvl8pPr>
            <a:lvl9pPr lvl="8" algn="ctr">
              <a:lnSpc>
                <a:spcPct val="100000"/>
              </a:lnSpc>
              <a:spcBef>
                <a:spcPts val="0"/>
              </a:spcBef>
              <a:spcAft>
                <a:spcPts val="0"/>
              </a:spcAft>
              <a:buSzPts val="2600"/>
              <a:buNone/>
              <a:defRPr sz="2600"/>
            </a:lvl9pPr>
          </a:lstStyle>
          <a:p/>
        </p:txBody>
      </p:sp>
      <p:sp>
        <p:nvSpPr>
          <p:cNvPr id="36" name="Google Shape;36;p9"/>
          <p:cNvSpPr txBox="1"/>
          <p:nvPr>
            <p:ph idx="2" type="body"/>
          </p:nvPr>
        </p:nvSpPr>
        <p:spPr>
          <a:xfrm>
            <a:off x="5433450" y="1094158"/>
            <a:ext cx="4220700" cy="5583600"/>
          </a:xfrm>
          <a:prstGeom prst="rect">
            <a:avLst/>
          </a:prstGeom>
          <a:noFill/>
          <a:ln>
            <a:noFill/>
          </a:ln>
        </p:spPr>
        <p:txBody>
          <a:bodyPr anchorCtr="0" anchor="ctr" bIns="113100" lIns="113100" spcFirstLastPara="1" rIns="113100" wrap="square" tIns="113100">
            <a:no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2000"/>
              </a:spcBef>
              <a:spcAft>
                <a:spcPts val="0"/>
              </a:spcAft>
              <a:buSzPts val="1700"/>
              <a:buChar char="○"/>
              <a:defRPr/>
            </a:lvl2pPr>
            <a:lvl3pPr indent="-336550" lvl="2" marL="1371600" algn="l">
              <a:lnSpc>
                <a:spcPct val="115000"/>
              </a:lnSpc>
              <a:spcBef>
                <a:spcPts val="2000"/>
              </a:spcBef>
              <a:spcAft>
                <a:spcPts val="0"/>
              </a:spcAft>
              <a:buSzPts val="1700"/>
              <a:buChar char="■"/>
              <a:defRPr/>
            </a:lvl3pPr>
            <a:lvl4pPr indent="-336550" lvl="3" marL="1828800" algn="l">
              <a:lnSpc>
                <a:spcPct val="115000"/>
              </a:lnSpc>
              <a:spcBef>
                <a:spcPts val="2000"/>
              </a:spcBef>
              <a:spcAft>
                <a:spcPts val="0"/>
              </a:spcAft>
              <a:buSzPts val="1700"/>
              <a:buChar char="●"/>
              <a:defRPr/>
            </a:lvl4pPr>
            <a:lvl5pPr indent="-336550" lvl="4" marL="2286000" algn="l">
              <a:lnSpc>
                <a:spcPct val="115000"/>
              </a:lnSpc>
              <a:spcBef>
                <a:spcPts val="2000"/>
              </a:spcBef>
              <a:spcAft>
                <a:spcPts val="0"/>
              </a:spcAft>
              <a:buSzPts val="1700"/>
              <a:buChar char="○"/>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
        <p:nvSpPr>
          <p:cNvPr id="37" name="Google Shape;37;p9"/>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8" name="Shape 38"/>
        <p:cNvGrpSpPr/>
        <p:nvPr/>
      </p:nvGrpSpPr>
      <p:grpSpPr>
        <a:xfrm>
          <a:off x="0" y="0"/>
          <a:ext cx="0" cy="0"/>
          <a:chOff x="0" y="0"/>
          <a:chExt cx="0" cy="0"/>
        </a:xfrm>
      </p:grpSpPr>
      <p:sp>
        <p:nvSpPr>
          <p:cNvPr id="39" name="Google Shape;39;p10"/>
          <p:cNvSpPr txBox="1"/>
          <p:nvPr>
            <p:ph idx="1" type="body"/>
          </p:nvPr>
        </p:nvSpPr>
        <p:spPr>
          <a:xfrm>
            <a:off x="342870" y="6392869"/>
            <a:ext cx="6598800" cy="914400"/>
          </a:xfrm>
          <a:prstGeom prst="rect">
            <a:avLst/>
          </a:prstGeom>
          <a:noFill/>
          <a:ln>
            <a:noFill/>
          </a:ln>
        </p:spPr>
        <p:txBody>
          <a:bodyPr anchorCtr="0" anchor="ctr" bIns="113100" lIns="113100" spcFirstLastPara="1" rIns="113100" wrap="square" tIns="113100">
            <a:noAutofit/>
          </a:bodyPr>
          <a:lstStyle>
            <a:lvl1pPr indent="-228600" lvl="0" marL="457200" algn="l">
              <a:lnSpc>
                <a:spcPct val="100000"/>
              </a:lnSpc>
              <a:spcBef>
                <a:spcPts val="0"/>
              </a:spcBef>
              <a:spcAft>
                <a:spcPts val="0"/>
              </a:spcAft>
              <a:buSzPts val="2200"/>
              <a:buNone/>
              <a:defRPr/>
            </a:lvl1pPr>
          </a:lstStyle>
          <a:p/>
        </p:txBody>
      </p:sp>
      <p:sp>
        <p:nvSpPr>
          <p:cNvPr id="40" name="Google Shape;40;p10"/>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2.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9pPr>
          </a:lstStyle>
          <a:p/>
        </p:txBody>
      </p:sp>
      <p:sp>
        <p:nvSpPr>
          <p:cNvPr id="7" name="Google Shape;7;p1"/>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Autofit/>
          </a:bodyPr>
          <a:lstStyle>
            <a:lvl1pPr indent="-368300" lvl="0" marL="457200" marR="0" rtl="0" algn="l">
              <a:lnSpc>
                <a:spcPct val="115000"/>
              </a:lnSpc>
              <a:spcBef>
                <a:spcPts val="0"/>
              </a:spcBef>
              <a:spcAft>
                <a:spcPts val="0"/>
              </a:spcAft>
              <a:buClr>
                <a:schemeClr val="dk2"/>
              </a:buClr>
              <a:buSzPts val="2200"/>
              <a:buFont typeface="Arial"/>
              <a:buChar char="●"/>
              <a:defRPr b="0" i="0" sz="2200" u="none" cap="none" strike="noStrike">
                <a:solidFill>
                  <a:schemeClr val="dk2"/>
                </a:solidFill>
                <a:latin typeface="Arial"/>
                <a:ea typeface="Arial"/>
                <a:cs typeface="Arial"/>
                <a:sym typeface="Arial"/>
              </a:defRPr>
            </a:lvl1pPr>
            <a:lvl2pPr indent="-336550" lvl="1" marL="9144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2pPr>
            <a:lvl3pPr indent="-336550" lvl="2" marL="13716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3pPr>
            <a:lvl4pPr indent="-336550" lvl="3" marL="18288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4pPr>
            <a:lvl5pPr indent="-336550" lvl="4" marL="22860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5pPr>
            <a:lvl6pPr indent="-336550" lvl="5" marL="27432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6pPr>
            <a:lvl7pPr indent="-336550" lvl="6" marL="32004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7pPr>
            <a:lvl8pPr indent="-336550" lvl="7" marL="36576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8pPr>
            <a:lvl9pPr indent="-336550" lvl="8" marL="4114800" marR="0" rtl="0" algn="l">
              <a:lnSpc>
                <a:spcPct val="115000"/>
              </a:lnSpc>
              <a:spcBef>
                <a:spcPts val="2000"/>
              </a:spcBef>
              <a:spcAft>
                <a:spcPts val="2000"/>
              </a:spcAft>
              <a:buClr>
                <a:schemeClr val="dk2"/>
              </a:buClr>
              <a:buSzPts val="1700"/>
              <a:buFont typeface="Arial"/>
              <a:buChar char="■"/>
              <a:defRPr b="0" i="0" sz="1700" u="none" cap="none" strike="noStrike">
                <a:solidFill>
                  <a:schemeClr val="dk2"/>
                </a:solidFill>
                <a:latin typeface="Arial"/>
                <a:ea typeface="Arial"/>
                <a:cs typeface="Arial"/>
                <a:sym typeface="Arial"/>
              </a:defRPr>
            </a:lvl9pPr>
          </a:lstStyle>
          <a:p/>
        </p:txBody>
      </p:sp>
      <p:sp>
        <p:nvSpPr>
          <p:cNvPr id="8" name="Google Shape;8;p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42.jpg"/><Relationship Id="rId4" Type="http://schemas.openxmlformats.org/officeDocument/2006/relationships/image" Target="../media/image7.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2.jpg"/><Relationship Id="rId4" Type="http://schemas.openxmlformats.org/officeDocument/2006/relationships/image" Target="../media/image7.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3.png"/><Relationship Id="rId7" Type="http://schemas.openxmlformats.org/officeDocument/2006/relationships/image" Target="../media/image2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50.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8.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8.jpg"/><Relationship Id="rId4" Type="http://schemas.openxmlformats.org/officeDocument/2006/relationships/image" Target="../media/image7.png"/><Relationship Id="rId9" Type="http://schemas.openxmlformats.org/officeDocument/2006/relationships/image" Target="../media/image37.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3.png"/><Relationship Id="rId7" Type="http://schemas.openxmlformats.org/officeDocument/2006/relationships/hyperlink" Target="https://influencermarketinghub.com/influencer-marketing-product-gifting/" TargetMode="External"/><Relationship Id="rId8" Type="http://schemas.openxmlformats.org/officeDocument/2006/relationships/hyperlink" Target="https://getcarro.com/blog/the-real-cost-of-influencer-gifting/"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32.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32.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9" Type="http://schemas.openxmlformats.org/officeDocument/2006/relationships/image" Target="../media/image55.jpg"/><Relationship Id="rId5" Type="http://schemas.openxmlformats.org/officeDocument/2006/relationships/image" Target="../media/image3.png"/><Relationship Id="rId6" Type="http://schemas.openxmlformats.org/officeDocument/2006/relationships/hyperlink" Target="https://influence.bloglovin.com/are-travel-influencers-being-paid-71f56556128f" TargetMode="External"/><Relationship Id="rId7" Type="http://schemas.openxmlformats.org/officeDocument/2006/relationships/hyperlink" Target="https://influence.bloglovin.com/are-travel-influencers-being-paid-71f56556128f" TargetMode="External"/><Relationship Id="rId8" Type="http://schemas.openxmlformats.org/officeDocument/2006/relationships/hyperlink" Target="https://influence.bloglovin.com/are-travel-influencers-being-paid-71f56556128f"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32.jpg"/><Relationship Id="rId4" Type="http://schemas.openxmlformats.org/officeDocument/2006/relationships/image" Target="../media/image7.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40.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40.jpg"/><Relationship Id="rId4" Type="http://schemas.openxmlformats.org/officeDocument/2006/relationships/image" Target="../media/image7.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3.png"/><Relationship Id="rId7" Type="http://schemas.openxmlformats.org/officeDocument/2006/relationships/hyperlink" Target="https://blog.boldcommerce.com/store-credit-commission-for-affiliates" TargetMode="External"/><Relationship Id="rId8" Type="http://schemas.openxmlformats.org/officeDocument/2006/relationships/hyperlink" Target="https://blog.boldcommerce.com/store-credit-commission-for-affiliate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comments" Target="../comments/comment2.xml"/><Relationship Id="rId4" Type="http://schemas.openxmlformats.org/officeDocument/2006/relationships/hyperlink" Target="https://socialmediaweek.org/blog/2016/06/key-stats-best-practices-millennials-user-generated-content/" TargetMode="External"/><Relationship Id="rId5" Type="http://schemas.openxmlformats.org/officeDocument/2006/relationships/image" Target="../media/image35.jpg"/><Relationship Id="rId6" Type="http://schemas.openxmlformats.org/officeDocument/2006/relationships/hyperlink" Target="https://impact.com/?_bt=319148630787&amp;_bk=radius%20by%20impact&amp;_bg=59208248290%7D&amp;_bm=e&amp;_bn=g&amp;gclid=EAIaIQobChMImZG_rOHz4wIVUj0MCh3sRAfVEAAYASAAEgJAGPD_BwE" TargetMode="External"/><Relationship Id="rId7" Type="http://schemas.openxmlformats.org/officeDocument/2006/relationships/image" Target="../media/image3.png"/><Relationship Id="rId8" Type="http://schemas.openxmlformats.org/officeDocument/2006/relationships/hyperlink" Target="https://socialmediaweek.org/blog/2016/06/key-stats-best-practices-millennials-user-generated-content/"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35.jpg"/><Relationship Id="rId4" Type="http://schemas.openxmlformats.org/officeDocument/2006/relationships/image" Target="../media/image7.png"/><Relationship Id="rId9" Type="http://schemas.openxmlformats.org/officeDocument/2006/relationships/image" Target="../media/image33.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3.png"/><Relationship Id="rId7" Type="http://schemas.openxmlformats.org/officeDocument/2006/relationships/hyperlink" Target="https://www.tribegroup.co/blog/how-to-license-your-best-performing-creator-content" TargetMode="External"/><Relationship Id="rId8" Type="http://schemas.openxmlformats.org/officeDocument/2006/relationships/hyperlink" Target="https://www.tribegroup.co/blog/how-to-license-your-best-performing-creator-content" TargetMode="External"/></Relationships>
</file>

<file path=ppt/slides/_rels/slide22.xml.rels><?xml version="1.0" encoding="UTF-8" standalone="yes"?><Relationships xmlns="http://schemas.openxmlformats.org/package/2006/relationships"><Relationship Id="rId11" Type="http://schemas.openxmlformats.org/officeDocument/2006/relationships/image" Target="../media/image43.png"/><Relationship Id="rId10" Type="http://schemas.openxmlformats.org/officeDocument/2006/relationships/image" Target="../media/image36.png"/><Relationship Id="rId13" Type="http://schemas.openxmlformats.org/officeDocument/2006/relationships/image" Target="../media/image62.png"/><Relationship Id="rId12" Type="http://schemas.openxmlformats.org/officeDocument/2006/relationships/image" Target="../media/image44.png"/><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35.jpg"/><Relationship Id="rId4" Type="http://schemas.openxmlformats.org/officeDocument/2006/relationships/image" Target="../media/image7.png"/><Relationship Id="rId9" Type="http://schemas.openxmlformats.org/officeDocument/2006/relationships/image" Target="../media/image30.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3.png"/><Relationship Id="rId7" Type="http://schemas.openxmlformats.org/officeDocument/2006/relationships/hyperlink" Target="https://sprocketwebsites.com/Blog/how-long-does-content-last-and-how-frequently-should-you-post-on-social-media" TargetMode="External"/><Relationship Id="rId8" Type="http://schemas.openxmlformats.org/officeDocument/2006/relationships/image" Target="../media/image4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comments" Target="../comments/comment3.xml"/><Relationship Id="rId4" Type="http://schemas.openxmlformats.org/officeDocument/2006/relationships/hyperlink" Target="https://www.bigcommerce.co.uk/blog/influencer-marketing-statistics/" TargetMode="External"/><Relationship Id="rId5" Type="http://schemas.openxmlformats.org/officeDocument/2006/relationships/image" Target="../media/image48.jpg"/><Relationship Id="rId6" Type="http://schemas.openxmlformats.org/officeDocument/2006/relationships/hyperlink" Target="https://impact.com/?_bt=319148630787&amp;_bk=radius%20by%20impact&amp;_bg=59208248290%7D&amp;_bm=e&amp;_bn=g&amp;gclid=EAIaIQobChMImZG_rOHz4wIVUj0MCh3sRAfVEAAYASAAEgJAGPD_BwE" TargetMode="External"/><Relationship Id="rId7" Type="http://schemas.openxmlformats.org/officeDocument/2006/relationships/image" Target="../media/image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comments" Target="../comments/comment4.xml"/><Relationship Id="rId4" Type="http://schemas.openxmlformats.org/officeDocument/2006/relationships/image" Target="../media/image48.jpg"/><Relationship Id="rId9" Type="http://schemas.openxmlformats.org/officeDocument/2006/relationships/hyperlink" Target="https://www.webfx.com/influencer-marketing-pricing.html" TargetMode="External"/><Relationship Id="rId5" Type="http://schemas.openxmlformats.org/officeDocument/2006/relationships/image" Target="../media/image7.png"/><Relationship Id="rId6" Type="http://schemas.openxmlformats.org/officeDocument/2006/relationships/hyperlink" Target="https://impact.com/?_bt=319148630787&amp;_bk=radius%20by%20impact&amp;_bg=59208248290%7D&amp;_bm=e&amp;_bn=g&amp;gclid=EAIaIQobChMImZG_rOHz4wIVUj0MCh3sRAfVEAAYASAAEgJAGPD_BwE" TargetMode="External"/><Relationship Id="rId7" Type="http://schemas.openxmlformats.org/officeDocument/2006/relationships/image" Target="../media/image3.png"/><Relationship Id="rId8" Type="http://schemas.openxmlformats.org/officeDocument/2006/relationships/hyperlink" Target="https://www.webfx.com/influencer-marketing-pricing.html"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48.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image" Target="../media/image3.png"/><Relationship Id="rId6" Type="http://schemas.openxmlformats.org/officeDocument/2006/relationships/image" Target="../media/image53.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48.jpg"/><Relationship Id="rId4" Type="http://schemas.openxmlformats.org/officeDocument/2006/relationships/image" Target="../media/image7.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3.png"/><Relationship Id="rId7" Type="http://schemas.openxmlformats.org/officeDocument/2006/relationships/image" Target="../media/image5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60.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image" Target="../media/image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60.jpg"/><Relationship Id="rId4" Type="http://schemas.openxmlformats.org/officeDocument/2006/relationships/image" Target="../media/image7.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60.jpg"/><Relationship Id="rId4" Type="http://schemas.openxmlformats.org/officeDocument/2006/relationships/image" Target="../media/image7.png"/><Relationship Id="rId9" Type="http://schemas.openxmlformats.org/officeDocument/2006/relationships/image" Target="../media/image52.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3.png"/><Relationship Id="rId7" Type="http://schemas.openxmlformats.org/officeDocument/2006/relationships/hyperlink" Target="https://impact.com/partnership-contract-pay/" TargetMode="External"/><Relationship Id="rId8" Type="http://schemas.openxmlformats.org/officeDocument/2006/relationships/hyperlink" Target="https://impact.com/partnership-track/" TargetMode="External"/></Relationships>
</file>

<file path=ppt/slides/_rels/slide3.xml.rels><?xml version="1.0" encoding="UTF-8" standalone="yes"?><Relationships xmlns="http://schemas.openxmlformats.org/package/2006/relationships"><Relationship Id="rId11" Type="http://schemas.openxmlformats.org/officeDocument/2006/relationships/hyperlink" Target="https://www.businessinsider.com/influencer-marketing-report?r=USandIR." TargetMode="External"/><Relationship Id="rId10"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s://www.bigcommerce.co.uk/blog/influencer-marketing-statistics/" TargetMode="External"/><Relationship Id="rId4" Type="http://schemas.openxmlformats.org/officeDocument/2006/relationships/image" Target="../media/image12.jpg"/><Relationship Id="rId9"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hyperlink" Target="https://www.businessinsider.com/influencer-marketing-report?r=US&amp;IR=T" TargetMode="External"/><Relationship Id="rId6" Type="http://schemas.openxmlformats.org/officeDocument/2006/relationships/hyperlink" Target="https://www.businessinsider.com/influencer-marketing-report?r=US&amp;IR=T" TargetMode="External"/><Relationship Id="rId7" Type="http://schemas.openxmlformats.org/officeDocument/2006/relationships/hyperlink" Target="https://www.businessinsider.com/influencer-marketing-report?r=US&amp;IR=T" TargetMode="External"/><Relationship Id="rId8" Type="http://schemas.openxmlformats.org/officeDocument/2006/relationships/hyperlink" Target="https://www.businessinsider.com/influencer-marketing-report?r=US&amp;IR=T"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60.jpg"/><Relationship Id="rId4" Type="http://schemas.openxmlformats.org/officeDocument/2006/relationships/image" Target="../media/image7.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59.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image" Target="../media/image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59.jpg"/><Relationship Id="rId4" Type="http://schemas.openxmlformats.org/officeDocument/2006/relationships/image" Target="../media/image7.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59.jpg"/><Relationship Id="rId4" Type="http://schemas.openxmlformats.org/officeDocument/2006/relationships/image" Target="../media/image7.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59.jpg"/><Relationship Id="rId4" Type="http://schemas.openxmlformats.org/officeDocument/2006/relationships/image" Target="../media/image7.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3.png"/><Relationship Id="rId7" Type="http://schemas.openxmlformats.org/officeDocument/2006/relationships/image" Target="../media/image7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hyperlink" Target="https://www.prweek.com/article/1694219/brands-paying-influencers-fairly-veil-pulled-back-payment" TargetMode="External"/><Relationship Id="rId4" Type="http://schemas.openxmlformats.org/officeDocument/2006/relationships/image" Target="../media/image74.jp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3.png"/><Relationship Id="rId7" Type="http://schemas.openxmlformats.org/officeDocument/2006/relationships/image" Target="../media/image7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74.jpg"/><Relationship Id="rId4" Type="http://schemas.openxmlformats.org/officeDocument/2006/relationships/image" Target="../media/image7.png"/><Relationship Id="rId5" Type="http://schemas.openxmlformats.org/officeDocument/2006/relationships/hyperlink" Target="https://impact.com/?_bt=319148630787&amp;_bk=radius%20by%20impact&amp;_bg=59208248290%7D&amp;_bm=e&amp;_bn=g&amp;gclid=EAIaIQobChMImZG_rOHz4wIVUj0MCh3sRAfVEAAYASAAEgJAGPD_BwE" TargetMode="External"/><Relationship Id="rId6" Type="http://schemas.openxmlformats.org/officeDocument/2006/relationships/image" Target="../media/image3.png"/><Relationship Id="rId7" Type="http://schemas.openxmlformats.org/officeDocument/2006/relationships/image" Target="../media/image66.png"/></Relationships>
</file>

<file path=ppt/slides/_rels/slide37.xml.rels><?xml version="1.0" encoding="UTF-8" standalone="yes"?><Relationships xmlns="http://schemas.openxmlformats.org/package/2006/relationships"><Relationship Id="rId11" Type="http://schemas.openxmlformats.org/officeDocument/2006/relationships/hyperlink" Target="https://www.facebook.com/ImpactParTech/" TargetMode="External"/><Relationship Id="rId10" Type="http://schemas.openxmlformats.org/officeDocument/2006/relationships/image" Target="../media/image75.png"/><Relationship Id="rId13" Type="http://schemas.openxmlformats.org/officeDocument/2006/relationships/hyperlink" Target="https://youtube.com/c/impactpartech" TargetMode="External"/><Relationship Id="rId12" Type="http://schemas.openxmlformats.org/officeDocument/2006/relationships/image" Target="../media/image70.png"/><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72.jpg"/><Relationship Id="rId4" Type="http://schemas.openxmlformats.org/officeDocument/2006/relationships/image" Target="../media/image68.png"/><Relationship Id="rId9" Type="http://schemas.openxmlformats.org/officeDocument/2006/relationships/hyperlink" Target="https://www.linkedin.com/company/impact-partech/" TargetMode="External"/><Relationship Id="rId15" Type="http://schemas.openxmlformats.org/officeDocument/2006/relationships/hyperlink" Target="https://impact.com/?_bt=319148630787&amp;_bk=radius%20by%20impact&amp;_bg=59208248290%7D&amp;_bm=e&amp;_bn=g&amp;gclid=EAIaIQobChMImZG_rOHz4wIVUj0MCh3sRAfVEAAYASAAEgJAGPD_BwE" TargetMode="External"/><Relationship Id="rId14" Type="http://schemas.openxmlformats.org/officeDocument/2006/relationships/image" Target="../media/image69.png"/><Relationship Id="rId16" Type="http://schemas.openxmlformats.org/officeDocument/2006/relationships/image" Target="../media/image3.png"/><Relationship Id="rId5" Type="http://schemas.openxmlformats.org/officeDocument/2006/relationships/hyperlink" Target="https://impact.com/partnership-cloud/" TargetMode="External"/><Relationship Id="rId6" Type="http://schemas.openxmlformats.org/officeDocument/2006/relationships/hyperlink" Target="mailto:grow@impact.com" TargetMode="External"/><Relationship Id="rId7" Type="http://schemas.openxmlformats.org/officeDocument/2006/relationships/hyperlink" Target="https://twitter.com/impactpartech" TargetMode="External"/><Relationship Id="rId8" Type="http://schemas.openxmlformats.org/officeDocument/2006/relationships/image" Target="../media/image71.png"/></Relationships>
</file>

<file path=ppt/slides/_rels/slide4.xml.rels><?xml version="1.0" encoding="UTF-8" standalone="yes"?><Relationships xmlns="http://schemas.openxmlformats.org/package/2006/relationships"><Relationship Id="rId10"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2.jpg"/><Relationship Id="rId4" Type="http://schemas.openxmlformats.org/officeDocument/2006/relationships/image" Target="../media/image7.png"/><Relationship Id="rId9" Type="http://schemas.openxmlformats.org/officeDocument/2006/relationships/hyperlink" Target="https://www.nytimes.com/2018/11/11/business/media/nanoinfluencers-instagram-influencers.html" TargetMode="External"/><Relationship Id="rId5" Type="http://schemas.openxmlformats.org/officeDocument/2006/relationships/hyperlink" Target="https://www.marketingweek.com/roi-look-like-world-influencer-marketing/" TargetMode="External"/><Relationship Id="rId6" Type="http://schemas.openxmlformats.org/officeDocument/2006/relationships/hyperlink" Target="https://www.nytimes.com/2018/11/11/business/media/nanoinfluencers-instagram-influencers.html" TargetMode="External"/><Relationship Id="rId7" Type="http://schemas.openxmlformats.org/officeDocument/2006/relationships/hyperlink" Target="https://impact.com/?_bt=319148630787&amp;_bk=radius%20by%20impact&amp;_bg=59208248290%7D&amp;_bm=e&amp;_bn=g&amp;gclid=EAIaIQobChMImZG_rOHz4wIVUj0MCh3sRAfVEAAYASAAEgJAGPD_BwE" TargetMode="External"/><Relationship Id="rId8"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3.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image" Target="../media/image3.png"/></Relationships>
</file>

<file path=ppt/slides/_rels/slide6.xml.rels><?xml version="1.0" encoding="UTF-8" standalone="yes"?><Relationships xmlns="http://schemas.openxmlformats.org/package/2006/relationships"><Relationship Id="rId11" Type="http://schemas.openxmlformats.org/officeDocument/2006/relationships/hyperlink" Target="https://www.marketingdive.com/news/study-39-of-marketers-will-increase-influencer-marketing-budgets-in-2018/512178/" TargetMode="External"/><Relationship Id="rId10" Type="http://schemas.openxmlformats.org/officeDocument/2006/relationships/hyperlink" Target="https://www.ftc.gov/tips-advice/business-center/advertising-and-marketing" TargetMode="External"/><Relationship Id="rId13" Type="http://schemas.openxmlformats.org/officeDocument/2006/relationships/hyperlink" Target="https://www.ftc.gov/tips-advice/business-center/advertising-and-marketing" TargetMode="External"/><Relationship Id="rId12" Type="http://schemas.openxmlformats.org/officeDocument/2006/relationships/hyperlink" Target="https://www.asa.org.uk/news/new-guidance-launched-for-social-influencers.html" TargetMode="External"/><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comments" Target="../comments/comment1.xml"/><Relationship Id="rId4" Type="http://schemas.openxmlformats.org/officeDocument/2006/relationships/image" Target="../media/image23.jpg"/><Relationship Id="rId9" Type="http://schemas.openxmlformats.org/officeDocument/2006/relationships/hyperlink" Target="https://www.asa.org.uk/news/new-guidance-launched-for-social-influencers.html" TargetMode="External"/><Relationship Id="rId5" Type="http://schemas.openxmlformats.org/officeDocument/2006/relationships/image" Target="../media/image7.png"/><Relationship Id="rId6" Type="http://schemas.openxmlformats.org/officeDocument/2006/relationships/hyperlink" Target="https://impact.com/?_bt=319148630787&amp;_bk=radius%20by%20impact&amp;_bg=59208248290%7D&amp;_bm=e&amp;_bn=g&amp;gclid=EAIaIQobChMImZG_rOHz4wIVUj0MCh3sRAfVEAAYASAAEgJAGPD_BwE" TargetMode="External"/><Relationship Id="rId7" Type="http://schemas.openxmlformats.org/officeDocument/2006/relationships/image" Target="../media/image3.png"/><Relationship Id="rId8" Type="http://schemas.openxmlformats.org/officeDocument/2006/relationships/hyperlink" Target="https://www.marketingdive.com/news/study-39-of-marketers-will-increase-influencer-marketing-budgets-in-2018/512178/"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2.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9" Type="http://schemas.openxmlformats.org/officeDocument/2006/relationships/hyperlink" Target="https://content-na2.emarketer.com/influencer-marketing-in-the-age-of-covid-19" TargetMode="External"/><Relationship Id="rId5" Type="http://schemas.openxmlformats.org/officeDocument/2006/relationships/image" Target="../media/image3.png"/><Relationship Id="rId6" Type="http://schemas.openxmlformats.org/officeDocument/2006/relationships/hyperlink" Target="https://www.ama.org/marketing-news/influencer-marketing-grows-up-in-2020/" TargetMode="External"/><Relationship Id="rId7" Type="http://schemas.openxmlformats.org/officeDocument/2006/relationships/hyperlink" Target="https://www.ama.org/marketing-news/influencer-marketing-grows-up-in-2020/" TargetMode="External"/><Relationship Id="rId8" Type="http://schemas.openxmlformats.org/officeDocument/2006/relationships/hyperlink" Target="https://www.ama.org/marketing-news/influencer-marketing-grows-up-in-2020/"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2.jpg"/><Relationship Id="rId4" Type="http://schemas.openxmlformats.org/officeDocument/2006/relationships/image" Target="../media/image7.png"/><Relationship Id="rId5" Type="http://schemas.openxmlformats.org/officeDocument/2006/relationships/hyperlink" Target="https://ignitevisibility.com/much-social-media-influencer-marketing-cost/" TargetMode="External"/><Relationship Id="rId6" Type="http://schemas.openxmlformats.org/officeDocument/2006/relationships/hyperlink" Target="https://impact.com/?_bt=319148630787&amp;_bk=radius%20by%20impact&amp;_bg=59208248290%7D&amp;_bm=e&amp;_bn=g&amp;gclid=EAIaIQobChMImZG_rOHz4wIVUj0MCh3sRAfVEAAYASAAEgJAGPD_BwE" TargetMode="External"/><Relationship Id="rId7" Type="http://schemas.openxmlformats.org/officeDocument/2006/relationships/image" Target="../media/image3.png"/><Relationship Id="rId8" Type="http://schemas.openxmlformats.org/officeDocument/2006/relationships/hyperlink" Target="https://ignitevisibility.com/much-social-media-influencer-marketing-cost/"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2.jpg"/><Relationship Id="rId4" Type="http://schemas.openxmlformats.org/officeDocument/2006/relationships/hyperlink" Target="https://impact.com/?_bt=319148630787&amp;_bk=radius%20by%20impact&amp;_bg=59208248290%7D&amp;_bm=e&amp;_bn=g&amp;gclid=EAIaIQobChMImZG_rOHz4wIVUj0MCh3sRAfVEAAYASAAEgJAGPD_BwE" TargetMode="External"/><Relationship Id="rId5" Type="http://schemas.openxmlformats.org/officeDocument/2006/relationships/image" Target="../media/image3.png"/><Relationship Id="rId6" Type="http://schemas.openxmlformats.org/officeDocument/2006/relationships/hyperlink" Target="https://ignitevisibility.com/much-social-media-influencer-marketing-cost/" TargetMode="External"/><Relationship Id="rId7" Type="http://schemas.openxmlformats.org/officeDocument/2006/relationships/image" Target="../media/image2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D3E50"/>
        </a:solidFill>
      </p:bgPr>
    </p:bg>
    <p:spTree>
      <p:nvGrpSpPr>
        <p:cNvPr id="65" name="Shape 65"/>
        <p:cNvGrpSpPr/>
        <p:nvPr/>
      </p:nvGrpSpPr>
      <p:grpSpPr>
        <a:xfrm>
          <a:off x="0" y="0"/>
          <a:ext cx="0" cy="0"/>
          <a:chOff x="0" y="0"/>
          <a:chExt cx="0" cy="0"/>
        </a:xfrm>
      </p:grpSpPr>
      <p:pic>
        <p:nvPicPr>
          <p:cNvPr id="66" name="Google Shape;66;p19"/>
          <p:cNvPicPr preferRelativeResize="0"/>
          <p:nvPr/>
        </p:nvPicPr>
        <p:blipFill rotWithShape="1">
          <a:blip r:embed="rId3">
            <a:alphaModFix amt="80000"/>
          </a:blip>
          <a:srcRect b="28628" l="1327" r="16656" t="29097"/>
          <a:stretch/>
        </p:blipFill>
        <p:spPr>
          <a:xfrm>
            <a:off x="0" y="0"/>
            <a:ext cx="10058401" cy="7772401"/>
          </a:xfrm>
          <a:prstGeom prst="rect">
            <a:avLst/>
          </a:prstGeom>
          <a:noFill/>
          <a:ln>
            <a:noFill/>
          </a:ln>
        </p:spPr>
      </p:pic>
      <p:sp>
        <p:nvSpPr>
          <p:cNvPr id="67" name="Google Shape;67;p19"/>
          <p:cNvSpPr txBox="1"/>
          <p:nvPr/>
        </p:nvSpPr>
        <p:spPr>
          <a:xfrm>
            <a:off x="416425" y="3854150"/>
            <a:ext cx="9126900" cy="2446500"/>
          </a:xfrm>
          <a:prstGeom prst="rect">
            <a:avLst/>
          </a:prstGeom>
          <a:noFill/>
          <a:ln>
            <a:noFill/>
          </a:ln>
          <a:effectLst>
            <a:outerShdw blurRad="142875" rotWithShape="0" algn="bl" dir="11400000" dist="28575">
              <a:srgbClr val="000000">
                <a:alpha val="20000"/>
              </a:srgbClr>
            </a:outerShdw>
          </a:effectLst>
        </p:spPr>
        <p:txBody>
          <a:bodyPr anchorCtr="0" anchor="t" bIns="113100" lIns="113100" spcFirstLastPara="1" rIns="113100" wrap="square" tIns="113100">
            <a:noAutofit/>
          </a:bodyPr>
          <a:lstStyle/>
          <a:p>
            <a:pPr indent="0" lvl="0" marL="0" marR="0" rtl="0" algn="l">
              <a:lnSpc>
                <a:spcPct val="100000"/>
              </a:lnSpc>
              <a:spcBef>
                <a:spcPts val="0"/>
              </a:spcBef>
              <a:spcAft>
                <a:spcPts val="1500"/>
              </a:spcAft>
              <a:buClr>
                <a:srgbClr val="000000"/>
              </a:buClr>
              <a:buSzPts val="5000"/>
              <a:buFont typeface="Arial"/>
              <a:buNone/>
            </a:pPr>
            <a:r>
              <a:rPr b="1" i="0" lang="en" sz="5000" u="none" cap="none" strike="noStrike">
                <a:solidFill>
                  <a:srgbClr val="FFFFFF"/>
                </a:solidFill>
                <a:latin typeface="Proxima Nova"/>
                <a:ea typeface="Proxima Nova"/>
                <a:cs typeface="Proxima Nova"/>
                <a:sym typeface="Proxima Nova"/>
              </a:rPr>
              <a:t>Seven ways to pay</a:t>
            </a:r>
            <a:br>
              <a:rPr b="1" i="0" lang="en" sz="5000" u="none" cap="none" strike="noStrike">
                <a:solidFill>
                  <a:srgbClr val="FFFFFF"/>
                </a:solidFill>
                <a:latin typeface="Proxima Nova"/>
                <a:ea typeface="Proxima Nova"/>
                <a:cs typeface="Proxima Nova"/>
                <a:sym typeface="Proxima Nova"/>
              </a:rPr>
            </a:br>
            <a:r>
              <a:rPr b="1" i="0" lang="en" sz="5000" u="none" cap="none" strike="noStrike">
                <a:solidFill>
                  <a:srgbClr val="FFFFFF"/>
                </a:solidFill>
                <a:latin typeface="Proxima Nova"/>
                <a:ea typeface="Proxima Nova"/>
                <a:cs typeface="Proxima Nova"/>
                <a:sym typeface="Proxima Nova"/>
              </a:rPr>
              <a:t>influencers today</a:t>
            </a:r>
            <a:br>
              <a:rPr b="1" i="0" lang="en" sz="5000" u="none" cap="none" strike="noStrike">
                <a:solidFill>
                  <a:srgbClr val="FFFFFF"/>
                </a:solidFill>
                <a:latin typeface="Proxima Nova"/>
                <a:ea typeface="Proxima Nova"/>
                <a:cs typeface="Proxima Nova"/>
                <a:sym typeface="Proxima Nova"/>
              </a:rPr>
            </a:br>
            <a:r>
              <a:rPr b="1" i="0" lang="en" sz="5000" u="none" cap="none" strike="noStrike">
                <a:solidFill>
                  <a:srgbClr val="FFFFFF"/>
                </a:solidFill>
                <a:latin typeface="Proxima Nova"/>
                <a:ea typeface="Proxima Nova"/>
                <a:cs typeface="Proxima Nova"/>
                <a:sym typeface="Proxima Nova"/>
              </a:rPr>
              <a:t>and tomorrow</a:t>
            </a:r>
            <a:endParaRPr b="1" i="0" sz="5000" u="none" cap="none" strike="noStrike">
              <a:solidFill>
                <a:srgbClr val="FFFFFF"/>
              </a:solidFill>
              <a:latin typeface="Proxima Nova"/>
              <a:ea typeface="Proxima Nova"/>
              <a:cs typeface="Proxima Nova"/>
              <a:sym typeface="Proxima Nova"/>
            </a:endParaRPr>
          </a:p>
        </p:txBody>
      </p:sp>
      <p:pic>
        <p:nvPicPr>
          <p:cNvPr id="68" name="Google Shape;68;p19"/>
          <p:cNvPicPr preferRelativeResize="0"/>
          <p:nvPr/>
        </p:nvPicPr>
        <p:blipFill rotWithShape="1">
          <a:blip r:embed="rId4">
            <a:alphaModFix/>
          </a:blip>
          <a:srcRect b="13737" l="6719" r="6804" t="13730"/>
          <a:stretch/>
        </p:blipFill>
        <p:spPr>
          <a:xfrm>
            <a:off x="602383" y="615500"/>
            <a:ext cx="2028200" cy="973525"/>
          </a:xfrm>
          <a:prstGeom prst="rect">
            <a:avLst/>
          </a:prstGeom>
          <a:noFill/>
          <a:ln>
            <a:noFill/>
          </a:ln>
          <a:effectLst>
            <a:outerShdw blurRad="200025" rotWithShape="0" algn="bl" dir="10800000" dist="9525">
              <a:srgbClr val="000000">
                <a:alpha val="20000"/>
              </a:srgbClr>
            </a:outerShdw>
          </a:effectLst>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pic>
        <p:nvPicPr>
          <p:cNvPr id="196" name="Google Shape;196;p28"/>
          <p:cNvPicPr preferRelativeResize="0"/>
          <p:nvPr/>
        </p:nvPicPr>
        <p:blipFill rotWithShape="1">
          <a:blip r:embed="rId3">
            <a:alphaModFix amt="10000"/>
          </a:blip>
          <a:srcRect b="-18543" l="-15133" r="26732" t="-14100"/>
          <a:stretch/>
        </p:blipFill>
        <p:spPr>
          <a:xfrm>
            <a:off x="-6505525" y="-1188375"/>
            <a:ext cx="10637100" cy="10637100"/>
          </a:xfrm>
          <a:prstGeom prst="donut">
            <a:avLst>
              <a:gd fmla="val 19423" name="adj"/>
            </a:avLst>
          </a:prstGeom>
          <a:noFill/>
          <a:ln>
            <a:noFill/>
          </a:ln>
        </p:spPr>
      </p:pic>
      <p:sp>
        <p:nvSpPr>
          <p:cNvPr id="197" name="Google Shape;197;p28"/>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Today’s influencer payments</a:t>
            </a:r>
            <a:endParaRPr b="0" i="0" sz="1400" u="none" cap="none" strike="noStrike">
              <a:solidFill>
                <a:srgbClr val="E40046"/>
              </a:solidFill>
              <a:latin typeface="Proxima Nova"/>
              <a:ea typeface="Proxima Nova"/>
              <a:cs typeface="Proxima Nova"/>
              <a:sym typeface="Proxima Nova"/>
            </a:endParaRPr>
          </a:p>
        </p:txBody>
      </p:sp>
      <p:cxnSp>
        <p:nvCxnSpPr>
          <p:cNvPr id="198" name="Google Shape;198;p28"/>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199" name="Google Shape;199;p28"/>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200" name="Google Shape;200;p28"/>
          <p:cNvSpPr txBox="1"/>
          <p:nvPr/>
        </p:nvSpPr>
        <p:spPr>
          <a:xfrm>
            <a:off x="2474125" y="1075875"/>
            <a:ext cx="6936300" cy="59046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The right contracts and payouts for influencers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Today and tomorrow, influencers need appropriate contracts and payments depending on a variety of factors, from follower size, brand relationship, channel affinity, content quality, engagement, performance, and overall ROI — and marketers need to take a more individualized approach across their network of influencer partners. Partners today and tomorrow can’t just be stuck with the same “influencer” banner.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Contracts and payments have categories and each one needs to be treated right for their partnership.</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10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Celebrities and Cewebrities  (&gt;1M followers):</a:t>
            </a:r>
            <a:r>
              <a:rPr b="0" i="0" lang="en" sz="1300" u="none" cap="none" strike="noStrike">
                <a:solidFill>
                  <a:srgbClr val="2D3E50"/>
                </a:solidFill>
                <a:latin typeface="Avenir"/>
                <a:ea typeface="Avenir"/>
                <a:cs typeface="Avenir"/>
                <a:sym typeface="Avenir"/>
              </a:rPr>
              <a:t> Famous beyond social media, i.e. movie, TV, music or sports stars. Cewebrities made their fame online, but now are recognized universally. They charge per post.</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Macro-influencers (10K - 1M followers):</a:t>
            </a:r>
            <a:r>
              <a:rPr b="1" i="0" lang="en" sz="1300" u="none" cap="none" strike="noStrike">
                <a:solidFill>
                  <a:srgbClr val="2D3E50"/>
                </a:solidFill>
                <a:latin typeface="Avenir"/>
                <a:ea typeface="Avenir"/>
                <a:cs typeface="Avenir"/>
                <a:sym typeface="Avenir"/>
              </a:rPr>
              <a:t> </a:t>
            </a:r>
            <a:r>
              <a:rPr b="0" i="0" lang="en" sz="1300" u="none" cap="none" strike="noStrike">
                <a:solidFill>
                  <a:srgbClr val="2D3E50"/>
                </a:solidFill>
                <a:latin typeface="Avenir"/>
                <a:ea typeface="Avenir"/>
                <a:cs typeface="Avenir"/>
                <a:sym typeface="Avenir"/>
              </a:rPr>
              <a:t>Became popular on social media. Some will charge per post, but others may be open to other payment types.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Micro-influencers (&lt;10K followers):</a:t>
            </a:r>
            <a:r>
              <a:rPr b="0" i="0" lang="en" sz="1300" u="none" cap="none" strike="noStrike">
                <a:solidFill>
                  <a:srgbClr val="2D3E50"/>
                </a:solidFill>
                <a:latin typeface="Avenir"/>
                <a:ea typeface="Avenir"/>
                <a:cs typeface="Avenir"/>
                <a:sym typeface="Avenir"/>
              </a:rPr>
              <a:t> Everyday people with a decent following and influence. Micro-influencers are often undervalued and underused, these smaller influencers need a customized approach. Most don’t expect “pay-per-post,” particularly with large brands. They are more likely to work on a performance basis.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50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Organic influencers (any size):</a:t>
            </a:r>
            <a:r>
              <a:rPr b="0" i="0" lang="en" sz="1300" u="none" cap="none" strike="noStrike">
                <a:solidFill>
                  <a:srgbClr val="2D3E50"/>
                </a:solidFill>
                <a:latin typeface="Avenir"/>
                <a:ea typeface="Avenir"/>
                <a:cs typeface="Avenir"/>
                <a:sym typeface="Avenir"/>
              </a:rPr>
              <a:t> These influencers represent your true earned media. They may not have many followers, but if they have a strong affinity for your brand then they continually say good things about your brand.</a:t>
            </a:r>
            <a:endParaRPr b="0" i="0" sz="1300" u="none" cap="none" strike="noStrike">
              <a:solidFill>
                <a:srgbClr val="2D3E50"/>
              </a:solidFill>
              <a:latin typeface="Avenir"/>
              <a:ea typeface="Avenir"/>
              <a:cs typeface="Avenir"/>
              <a:sym typeface="Avenir"/>
            </a:endParaRPr>
          </a:p>
        </p:txBody>
      </p:sp>
      <p:sp>
        <p:nvSpPr>
          <p:cNvPr id="201" name="Google Shape;201;p28"/>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202" name="Google Shape;202;p28">
            <a:hlinkClick r:id="rId5"/>
          </p:cNvPr>
          <p:cNvPicPr preferRelativeResize="0"/>
          <p:nvPr/>
        </p:nvPicPr>
        <p:blipFill rotWithShape="1">
          <a:blip r:embed="rId6">
            <a:alphaModFix/>
          </a:blip>
          <a:srcRect b="13308" l="6356" r="6669" t="13731"/>
          <a:stretch/>
        </p:blipFill>
        <p:spPr>
          <a:xfrm>
            <a:off x="554450" y="276400"/>
            <a:ext cx="1105275" cy="5306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pic>
        <p:nvPicPr>
          <p:cNvPr id="207" name="Google Shape;207;p29"/>
          <p:cNvPicPr preferRelativeResize="0"/>
          <p:nvPr/>
        </p:nvPicPr>
        <p:blipFill rotWithShape="1">
          <a:blip r:embed="rId3">
            <a:alphaModFix amt="10000"/>
          </a:blip>
          <a:srcRect b="-18543" l="-15133" r="26732" t="-14100"/>
          <a:stretch/>
        </p:blipFill>
        <p:spPr>
          <a:xfrm>
            <a:off x="-6505525" y="-1188375"/>
            <a:ext cx="10637100" cy="10637100"/>
          </a:xfrm>
          <a:prstGeom prst="donut">
            <a:avLst>
              <a:gd fmla="val 19423" name="adj"/>
            </a:avLst>
          </a:prstGeom>
          <a:noFill/>
          <a:ln>
            <a:noFill/>
          </a:ln>
        </p:spPr>
      </p:pic>
      <p:sp>
        <p:nvSpPr>
          <p:cNvPr id="208" name="Google Shape;208;p29"/>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Today’s influencer payments</a:t>
            </a:r>
            <a:endParaRPr b="0" i="0" sz="1400" u="none" cap="none" strike="noStrike">
              <a:solidFill>
                <a:srgbClr val="E40046"/>
              </a:solidFill>
              <a:latin typeface="Proxima Nova"/>
              <a:ea typeface="Proxima Nova"/>
              <a:cs typeface="Proxima Nova"/>
              <a:sym typeface="Proxima Nova"/>
            </a:endParaRPr>
          </a:p>
        </p:txBody>
      </p:sp>
      <p:cxnSp>
        <p:nvCxnSpPr>
          <p:cNvPr id="209" name="Google Shape;209;p29"/>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210" name="Google Shape;210;p29"/>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211" name="Google Shape;211;p29"/>
          <p:cNvSpPr txBox="1"/>
          <p:nvPr/>
        </p:nvSpPr>
        <p:spPr>
          <a:xfrm>
            <a:off x="2474125" y="1075875"/>
            <a:ext cx="3602700" cy="3844800"/>
          </a:xfrm>
          <a:prstGeom prst="rect">
            <a:avLst/>
          </a:prstGeom>
          <a:noFill/>
          <a:ln>
            <a:noFill/>
          </a:ln>
        </p:spPr>
        <p:txBody>
          <a:bodyPr anchorCtr="0" anchor="t" bIns="113100" lIns="113100" spcFirstLastPara="1" rIns="113100" wrap="square" tIns="113100">
            <a:noAutofit/>
          </a:bodyPr>
          <a:lstStyle/>
          <a:p>
            <a:pPr indent="0" lvl="0" marL="457200" marR="0" rtl="0" algn="l">
              <a:lnSpc>
                <a:spcPct val="130000"/>
              </a:lnSpc>
              <a:spcBef>
                <a:spcPts val="0"/>
              </a:spcBef>
              <a:spcAft>
                <a:spcPts val="0"/>
              </a:spcAft>
              <a:buClr>
                <a:srgbClr val="000000"/>
              </a:buClr>
              <a:buSzPts val="1600"/>
              <a:buFont typeface="Arial"/>
              <a:buNone/>
            </a:pPr>
            <a:r>
              <a:t/>
            </a:r>
            <a:endParaRPr b="1" i="0" sz="1600" u="none" cap="none" strike="noStrike">
              <a:solidFill>
                <a:srgbClr val="E40046"/>
              </a:solidFill>
              <a:latin typeface="Proxima Nova"/>
              <a:ea typeface="Proxima Nova"/>
              <a:cs typeface="Proxima Nova"/>
              <a:sym typeface="Proxima Nova"/>
            </a:endParaRPr>
          </a:p>
          <a:p>
            <a:pPr indent="0" lvl="0" marL="457200" marR="0" rtl="0" algn="l">
              <a:lnSpc>
                <a:spcPct val="130000"/>
              </a:lnSpc>
              <a:spcBef>
                <a:spcPts val="800"/>
              </a:spcBef>
              <a:spcAft>
                <a:spcPts val="0"/>
              </a:spcAft>
              <a:buClr>
                <a:srgbClr val="000000"/>
              </a:buClr>
              <a:buSzPts val="1600"/>
              <a:buFont typeface="Arial"/>
              <a:buNone/>
            </a:pPr>
            <a:r>
              <a:t/>
            </a:r>
            <a:endParaRPr b="1" i="0" sz="1600" u="none" cap="none" strike="noStrike">
              <a:solidFill>
                <a:srgbClr val="E40046"/>
              </a:solidFill>
              <a:latin typeface="Proxima Nova"/>
              <a:ea typeface="Proxima Nova"/>
              <a:cs typeface="Proxima Nova"/>
              <a:sym typeface="Proxima Nova"/>
            </a:endParaRPr>
          </a:p>
          <a:p>
            <a:pPr indent="-311150" lvl="0" marL="457200" marR="0" rtl="0" algn="l">
              <a:lnSpc>
                <a:spcPct val="130000"/>
              </a:lnSpc>
              <a:spcBef>
                <a:spcPts val="8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Personalities:</a:t>
            </a:r>
            <a:r>
              <a:rPr b="0" i="0" lang="en" sz="1300" u="none" cap="none" strike="noStrike">
                <a:solidFill>
                  <a:srgbClr val="2D3E50"/>
                </a:solidFill>
                <a:latin typeface="Avenir"/>
                <a:ea typeface="Avenir"/>
                <a:cs typeface="Avenir"/>
                <a:sym typeface="Avenir"/>
              </a:rPr>
              <a:t> Influencers who produce their social presence like a reality show; you know what they ate for breakfast, who their best friends are, and what their favorite candle is. Audiences really feel that they know these creators– and put as much trust in their recommendations as they would their own friends’. </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800"/>
              </a:spcBef>
              <a:spcAft>
                <a:spcPts val="50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Visual informants:</a:t>
            </a:r>
            <a:r>
              <a:rPr b="0" i="0" lang="en" sz="1300" u="none" cap="none" strike="noStrike">
                <a:solidFill>
                  <a:srgbClr val="2D3E50"/>
                </a:solidFill>
                <a:latin typeface="Avenir"/>
                <a:ea typeface="Avenir"/>
                <a:cs typeface="Avenir"/>
                <a:sym typeface="Avenir"/>
              </a:rPr>
              <a:t> Your standard social influencer; they’ve got a following based on who they are, who they know, </a:t>
            </a:r>
            <a:endParaRPr b="0" i="0" sz="1300" u="none" cap="none" strike="noStrike">
              <a:solidFill>
                <a:srgbClr val="2D3E50"/>
              </a:solidFill>
              <a:latin typeface="Avenir"/>
              <a:ea typeface="Avenir"/>
              <a:cs typeface="Avenir"/>
              <a:sym typeface="Avenir"/>
            </a:endParaRPr>
          </a:p>
        </p:txBody>
      </p:sp>
      <p:sp>
        <p:nvSpPr>
          <p:cNvPr id="212" name="Google Shape;212;p29"/>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pic>
        <p:nvPicPr>
          <p:cNvPr id="213" name="Google Shape;213;p29">
            <a:hlinkClick r:id="rId5"/>
          </p:cNvPr>
          <p:cNvPicPr preferRelativeResize="0"/>
          <p:nvPr/>
        </p:nvPicPr>
        <p:blipFill rotWithShape="1">
          <a:blip r:embed="rId6">
            <a:alphaModFix/>
          </a:blip>
          <a:srcRect b="13308" l="6356" r="6669" t="13731"/>
          <a:stretch/>
        </p:blipFill>
        <p:spPr>
          <a:xfrm>
            <a:off x="554450" y="276400"/>
            <a:ext cx="1105275" cy="530650"/>
          </a:xfrm>
          <a:prstGeom prst="rect">
            <a:avLst/>
          </a:prstGeom>
          <a:noFill/>
          <a:ln>
            <a:noFill/>
          </a:ln>
        </p:spPr>
      </p:pic>
      <p:sp>
        <p:nvSpPr>
          <p:cNvPr id="214" name="Google Shape;214;p29"/>
          <p:cNvSpPr txBox="1"/>
          <p:nvPr/>
        </p:nvSpPr>
        <p:spPr>
          <a:xfrm>
            <a:off x="2504200" y="5954637"/>
            <a:ext cx="6786900" cy="1156800"/>
          </a:xfrm>
          <a:prstGeom prst="rect">
            <a:avLst/>
          </a:prstGeom>
          <a:noFill/>
          <a:ln>
            <a:noFill/>
          </a:ln>
        </p:spPr>
        <p:txBody>
          <a:bodyPr anchorCtr="0" anchor="t" bIns="113100" lIns="113100" spcFirstLastPara="1" rIns="113100" wrap="square" tIns="113100">
            <a:noAutofit/>
          </a:bodyPr>
          <a:lstStyle/>
          <a:p>
            <a:pPr indent="-311150" lvl="0" marL="457200" marR="0" rtl="0" algn="l">
              <a:lnSpc>
                <a:spcPct val="130000"/>
              </a:lnSpc>
              <a:spcBef>
                <a:spcPts val="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“Creativists”:</a:t>
            </a:r>
            <a:r>
              <a:rPr b="0" i="0" lang="en" sz="1300" u="none" cap="none" strike="noStrike">
                <a:solidFill>
                  <a:srgbClr val="2D3E50"/>
                </a:solidFill>
                <a:latin typeface="Avenir"/>
                <a:ea typeface="Avenir"/>
                <a:cs typeface="Avenir"/>
                <a:sym typeface="Avenir"/>
              </a:rPr>
              <a:t> Old school visual talents, generally coming from artistic background; they’ll post a beautiful picture of a coffee mug and, while that content may not convert well, it can be really successfully deployed by a brand across their owned and paid channels.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500"/>
              </a:spcBef>
              <a:spcAft>
                <a:spcPts val="100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p:txBody>
      </p:sp>
      <p:pic>
        <p:nvPicPr>
          <p:cNvPr id="215" name="Google Shape;215;p29"/>
          <p:cNvPicPr preferRelativeResize="0"/>
          <p:nvPr/>
        </p:nvPicPr>
        <p:blipFill rotWithShape="1">
          <a:blip r:embed="rId7">
            <a:alphaModFix/>
          </a:blip>
          <a:srcRect b="0" l="0" r="0" t="0"/>
          <a:stretch/>
        </p:blipFill>
        <p:spPr>
          <a:xfrm>
            <a:off x="6325713" y="2093950"/>
            <a:ext cx="2635000" cy="2781676"/>
          </a:xfrm>
          <a:prstGeom prst="rect">
            <a:avLst/>
          </a:prstGeom>
          <a:noFill/>
          <a:ln>
            <a:noFill/>
          </a:ln>
        </p:spPr>
      </p:pic>
      <p:sp>
        <p:nvSpPr>
          <p:cNvPr id="216" name="Google Shape;216;p29"/>
          <p:cNvSpPr txBox="1"/>
          <p:nvPr/>
        </p:nvSpPr>
        <p:spPr>
          <a:xfrm>
            <a:off x="2534350" y="1075875"/>
            <a:ext cx="6726600" cy="711600"/>
          </a:xfrm>
          <a:prstGeom prst="rect">
            <a:avLst/>
          </a:prstGeom>
          <a:noFill/>
          <a:ln>
            <a:noFill/>
          </a:ln>
        </p:spPr>
        <p:txBody>
          <a:bodyPr anchorCtr="0" anchor="t" bIns="91425" lIns="91425" spcFirstLastPara="1" rIns="91425" wrap="square" tIns="91425">
            <a:spAutoFit/>
          </a:bodyPr>
          <a:lstStyle/>
          <a:p>
            <a:pPr indent="0" lvl="0" marL="0" marR="0" rtl="0" algn="l">
              <a:lnSpc>
                <a:spcPct val="114000"/>
              </a:lnSpc>
              <a:spcBef>
                <a:spcPts val="0"/>
              </a:spcBef>
              <a:spcAft>
                <a:spcPts val="200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The influencer ecosystem can be further broken down by type of content creator:</a:t>
            </a:r>
            <a:endParaRPr b="1" i="0" sz="1300" u="none" cap="none" strike="noStrike">
              <a:solidFill>
                <a:srgbClr val="2D3E50"/>
              </a:solidFill>
              <a:latin typeface="Proxima Nova"/>
              <a:ea typeface="Proxima Nova"/>
              <a:cs typeface="Proxima Nova"/>
              <a:sym typeface="Proxima Nova"/>
            </a:endParaRPr>
          </a:p>
        </p:txBody>
      </p:sp>
      <p:sp>
        <p:nvSpPr>
          <p:cNvPr id="217" name="Google Shape;217;p29"/>
          <p:cNvSpPr txBox="1"/>
          <p:nvPr/>
        </p:nvSpPr>
        <p:spPr>
          <a:xfrm>
            <a:off x="2474125" y="5113300"/>
            <a:ext cx="6726600" cy="905100"/>
          </a:xfrm>
          <a:prstGeom prst="rect">
            <a:avLst/>
          </a:prstGeom>
          <a:noFill/>
          <a:ln>
            <a:noFill/>
          </a:ln>
        </p:spPr>
        <p:txBody>
          <a:bodyPr anchorCtr="0" anchor="t" bIns="91425" lIns="91425" spcFirstLastPara="1" rIns="91425" wrap="square" tIns="91425">
            <a:spAutoFit/>
          </a:bodyPr>
          <a:lstStyle/>
          <a:p>
            <a:pPr indent="0" lvl="0" marL="457200" marR="0" rtl="0" algn="l">
              <a:lnSpc>
                <a:spcPct val="130000"/>
              </a:lnSpc>
              <a:spcBef>
                <a:spcPts val="0"/>
              </a:spcBef>
              <a:spcAft>
                <a:spcPts val="5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or what they’ve worked on. Because their platforms are built on popularity and good taste, visual informants can lend positive brand sentiment and influence buying decisions just by being seen or associated with a product. </a:t>
            </a:r>
            <a:endParaRPr b="0" i="0" sz="1300" u="none" cap="none" strike="noStrike">
              <a:solidFill>
                <a:srgbClr val="2D3E50"/>
              </a:solidFill>
              <a:latin typeface="Avenir"/>
              <a:ea typeface="Avenir"/>
              <a:cs typeface="Avenir"/>
              <a:sym typeface="Aveni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pic>
        <p:nvPicPr>
          <p:cNvPr id="222" name="Google Shape;222;p30"/>
          <p:cNvPicPr preferRelativeResize="0"/>
          <p:nvPr/>
        </p:nvPicPr>
        <p:blipFill rotWithShape="1">
          <a:blip r:embed="rId3">
            <a:alphaModFix/>
          </a:blip>
          <a:srcRect b="10837" l="4559" r="-4558" t="9181"/>
          <a:stretch/>
        </p:blipFill>
        <p:spPr>
          <a:xfrm>
            <a:off x="4719855" y="2976944"/>
            <a:ext cx="6705300" cy="6705300"/>
          </a:xfrm>
          <a:prstGeom prst="ellipse">
            <a:avLst/>
          </a:prstGeom>
          <a:noFill/>
          <a:ln>
            <a:noFill/>
          </a:ln>
        </p:spPr>
      </p:pic>
      <p:sp>
        <p:nvSpPr>
          <p:cNvPr id="223" name="Google Shape;223;p30"/>
          <p:cNvSpPr txBox="1"/>
          <p:nvPr/>
        </p:nvSpPr>
        <p:spPr>
          <a:xfrm>
            <a:off x="568750" y="1330950"/>
            <a:ext cx="90594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7 ways to pay influencers </a:t>
            </a:r>
            <a:endParaRPr b="0" i="0" sz="1200" u="none" cap="none" strike="noStrike">
              <a:solidFill>
                <a:srgbClr val="2D3E50"/>
              </a:solidFill>
              <a:latin typeface="Avenir"/>
              <a:ea typeface="Avenir"/>
              <a:cs typeface="Avenir"/>
              <a:sym typeface="Avenir"/>
            </a:endParaRPr>
          </a:p>
        </p:txBody>
      </p:sp>
      <p:sp>
        <p:nvSpPr>
          <p:cNvPr id="224" name="Google Shape;224;p30"/>
          <p:cNvSpPr txBox="1"/>
          <p:nvPr/>
        </p:nvSpPr>
        <p:spPr>
          <a:xfrm>
            <a:off x="598941" y="1076947"/>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DF2F4D"/>
                </a:solidFill>
                <a:latin typeface="Proxima Nova"/>
                <a:ea typeface="Proxima Nova"/>
                <a:cs typeface="Proxima Nova"/>
                <a:sym typeface="Proxima Nova"/>
              </a:rPr>
              <a:t>CHAPTER 4</a:t>
            </a:r>
            <a:endParaRPr b="1" i="0" sz="1300" u="none" cap="none" strike="noStrike">
              <a:solidFill>
                <a:srgbClr val="DF2F4D"/>
              </a:solidFill>
              <a:latin typeface="Proxima Nova"/>
              <a:ea typeface="Proxima Nova"/>
              <a:cs typeface="Proxima Nova"/>
              <a:sym typeface="Proxima Nova"/>
            </a:endParaRPr>
          </a:p>
        </p:txBody>
      </p:sp>
      <p:pic>
        <p:nvPicPr>
          <p:cNvPr id="225" name="Google Shape;225;p30">
            <a:hlinkClick r:id="rId4"/>
          </p:cNvPr>
          <p:cNvPicPr preferRelativeResize="0"/>
          <p:nvPr/>
        </p:nvPicPr>
        <p:blipFill rotWithShape="1">
          <a:blip r:embed="rId5">
            <a:alphaModFix/>
          </a:blip>
          <a:srcRect b="13308" l="6356" r="6669" t="13731"/>
          <a:stretch/>
        </p:blipFill>
        <p:spPr>
          <a:xfrm>
            <a:off x="554450" y="276400"/>
            <a:ext cx="1105275" cy="530650"/>
          </a:xfrm>
          <a:prstGeom prst="rect">
            <a:avLst/>
          </a:prstGeom>
          <a:noFill/>
          <a:ln>
            <a:noFill/>
          </a:ln>
        </p:spPr>
      </p:pic>
      <p:sp>
        <p:nvSpPr>
          <p:cNvPr id="226" name="Google Shape;226;p30"/>
          <p:cNvSpPr txBox="1"/>
          <p:nvPr/>
        </p:nvSpPr>
        <p:spPr>
          <a:xfrm>
            <a:off x="567500" y="1946300"/>
            <a:ext cx="87141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300"/>
              <a:buFont typeface="Arial"/>
              <a:buNone/>
            </a:pPr>
            <a:r>
              <a:rPr b="1" i="0" lang="en" sz="1300" u="none" cap="none" strike="noStrike">
                <a:solidFill>
                  <a:srgbClr val="2D3E50"/>
                </a:solidFill>
                <a:latin typeface="Avenir"/>
                <a:ea typeface="Avenir"/>
                <a:cs typeface="Avenir"/>
                <a:sym typeface="Avenir"/>
              </a:rPr>
              <a:t>There are many right ways to pay influencers Here are the key methods of payment for influencer campaigns worth exploring.</a:t>
            </a:r>
            <a:endParaRPr b="0" i="0" sz="1300" u="none" cap="none" strike="noStrike">
              <a:solidFill>
                <a:srgbClr val="2D3E50"/>
              </a:solidFill>
              <a:latin typeface="Avenir"/>
              <a:ea typeface="Avenir"/>
              <a:cs typeface="Avenir"/>
              <a:sym typeface="Avenir"/>
            </a:endParaRPr>
          </a:p>
        </p:txBody>
      </p:sp>
      <p:sp>
        <p:nvSpPr>
          <p:cNvPr id="227" name="Google Shape;227;p30"/>
          <p:cNvSpPr txBox="1"/>
          <p:nvPr/>
        </p:nvSpPr>
        <p:spPr>
          <a:xfrm>
            <a:off x="582075" y="2765800"/>
            <a:ext cx="4158000" cy="3158100"/>
          </a:xfrm>
          <a:prstGeom prst="rect">
            <a:avLst/>
          </a:prstGeom>
          <a:noFill/>
          <a:ln>
            <a:noFill/>
          </a:ln>
        </p:spPr>
        <p:txBody>
          <a:bodyPr anchorCtr="0" anchor="t" bIns="113100" lIns="113100" spcFirstLastPara="1" rIns="113100" wrap="square" tIns="113100">
            <a:noAutofit/>
          </a:bodyPr>
          <a:lstStyle/>
          <a:p>
            <a:pPr indent="-311150" lvl="0" marL="457200" marR="0" rtl="0" algn="l">
              <a:lnSpc>
                <a:spcPct val="130000"/>
              </a:lnSpc>
              <a:spcBef>
                <a:spcPts val="0"/>
              </a:spcBef>
              <a:spcAft>
                <a:spcPts val="0"/>
              </a:spcAft>
              <a:buClr>
                <a:srgbClr val="E40046"/>
              </a:buClr>
              <a:buSzPts val="1300"/>
              <a:buFont typeface="Proxima Nova"/>
              <a:buAutoNum type="arabicPeriod"/>
            </a:pPr>
            <a:r>
              <a:rPr b="0" i="0" lang="en" sz="1300" u="none" cap="none" strike="noStrike">
                <a:solidFill>
                  <a:srgbClr val="2D3E50"/>
                </a:solidFill>
                <a:latin typeface="Avenir"/>
                <a:ea typeface="Avenir"/>
                <a:cs typeface="Avenir"/>
                <a:sym typeface="Avenir"/>
              </a:rPr>
              <a:t>Gifting and rewards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1000"/>
              </a:spcBef>
              <a:spcAft>
                <a:spcPts val="0"/>
              </a:spcAft>
              <a:buClr>
                <a:srgbClr val="E40046"/>
              </a:buClr>
              <a:buSzPts val="1300"/>
              <a:buFont typeface="Proxima Nova"/>
              <a:buAutoNum type="arabicPeriod"/>
            </a:pPr>
            <a:r>
              <a:rPr b="0" i="0" lang="en" sz="1300" u="none" cap="none" strike="noStrike">
                <a:solidFill>
                  <a:srgbClr val="2D3E50"/>
                </a:solidFill>
                <a:latin typeface="Avenir"/>
                <a:ea typeface="Avenir"/>
                <a:cs typeface="Avenir"/>
                <a:sym typeface="Avenir"/>
              </a:rPr>
              <a:t>Comped event or trip </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1000"/>
              </a:spcBef>
              <a:spcAft>
                <a:spcPts val="0"/>
              </a:spcAft>
              <a:buClr>
                <a:srgbClr val="E40046"/>
              </a:buClr>
              <a:buSzPts val="1300"/>
              <a:buFont typeface="Proxima Nova"/>
              <a:buAutoNum type="arabicPeriod"/>
            </a:pPr>
            <a:r>
              <a:rPr b="0" i="0" lang="en" sz="1300" u="none" cap="none" strike="noStrike">
                <a:solidFill>
                  <a:srgbClr val="2D3E50"/>
                </a:solidFill>
                <a:latin typeface="Avenir"/>
                <a:ea typeface="Avenir"/>
                <a:cs typeface="Avenir"/>
                <a:sym typeface="Avenir"/>
              </a:rPr>
              <a:t>Store credit and rebating</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1000"/>
              </a:spcBef>
              <a:spcAft>
                <a:spcPts val="0"/>
              </a:spcAft>
              <a:buClr>
                <a:srgbClr val="E40046"/>
              </a:buClr>
              <a:buSzPts val="1300"/>
              <a:buFont typeface="Proxima Nova"/>
              <a:buAutoNum type="arabicPeriod"/>
            </a:pPr>
            <a:r>
              <a:rPr b="0" i="0" lang="en" sz="1300" u="none" cap="none" strike="noStrike">
                <a:solidFill>
                  <a:srgbClr val="2D3E50"/>
                </a:solidFill>
                <a:latin typeface="Avenir"/>
                <a:ea typeface="Avenir"/>
                <a:cs typeface="Avenir"/>
                <a:sym typeface="Avenir"/>
              </a:rPr>
              <a:t>Content licensing fee</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1000"/>
              </a:spcBef>
              <a:spcAft>
                <a:spcPts val="0"/>
              </a:spcAft>
              <a:buClr>
                <a:srgbClr val="E40046"/>
              </a:buClr>
              <a:buSzPts val="1300"/>
              <a:buFont typeface="Proxima Nova"/>
              <a:buAutoNum type="arabicPeriod"/>
            </a:pPr>
            <a:r>
              <a:rPr b="0" i="0" lang="en" sz="1300" u="none" cap="none" strike="noStrike">
                <a:solidFill>
                  <a:srgbClr val="2D3E50"/>
                </a:solidFill>
                <a:latin typeface="Avenir"/>
                <a:ea typeface="Avenir"/>
                <a:cs typeface="Avenir"/>
                <a:sym typeface="Avenir"/>
              </a:rPr>
              <a:t>Pay per post</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1000"/>
              </a:spcBef>
              <a:spcAft>
                <a:spcPts val="0"/>
              </a:spcAft>
              <a:buClr>
                <a:srgbClr val="E40046"/>
              </a:buClr>
              <a:buSzPts val="1300"/>
              <a:buFont typeface="Proxima Nova"/>
              <a:buAutoNum type="arabicPeriod"/>
            </a:pPr>
            <a:r>
              <a:rPr b="0" i="0" lang="en" sz="1300" u="none" cap="none" strike="noStrike">
                <a:solidFill>
                  <a:srgbClr val="2D3E50"/>
                </a:solidFill>
                <a:latin typeface="Avenir"/>
                <a:ea typeface="Avenir"/>
                <a:cs typeface="Avenir"/>
                <a:sym typeface="Avenir"/>
              </a:rPr>
              <a:t>Performance-only</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1000"/>
              </a:spcBef>
              <a:spcAft>
                <a:spcPts val="1000"/>
              </a:spcAft>
              <a:buClr>
                <a:srgbClr val="E40046"/>
              </a:buClr>
              <a:buSzPts val="1300"/>
              <a:buFont typeface="Proxima Nova"/>
              <a:buAutoNum type="arabicPeriod"/>
            </a:pPr>
            <a:r>
              <a:rPr b="0" i="0" lang="en" sz="1300" u="none" cap="none" strike="noStrike">
                <a:solidFill>
                  <a:srgbClr val="2D3E50"/>
                </a:solidFill>
                <a:latin typeface="Avenir"/>
                <a:ea typeface="Avenir"/>
                <a:cs typeface="Avenir"/>
                <a:sym typeface="Avenir"/>
              </a:rPr>
              <a:t>Fixed rate plus performance bonus</a:t>
            </a:r>
            <a:endParaRPr b="0" i="0" sz="1300" u="none" cap="none" strike="noStrike">
              <a:solidFill>
                <a:srgbClr val="2D3E50"/>
              </a:solidFill>
              <a:latin typeface="Avenir"/>
              <a:ea typeface="Avenir"/>
              <a:cs typeface="Avenir"/>
              <a:sym typeface="Aveni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1"/>
          <p:cNvSpPr/>
          <p:nvPr/>
        </p:nvSpPr>
        <p:spPr>
          <a:xfrm>
            <a:off x="4914900" y="0"/>
            <a:ext cx="51435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 name="Google Shape;233;p31"/>
          <p:cNvSpPr txBox="1"/>
          <p:nvPr/>
        </p:nvSpPr>
        <p:spPr>
          <a:xfrm>
            <a:off x="554450" y="1220417"/>
            <a:ext cx="4104000" cy="58224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1.	Gifting </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rgbClr val="000000"/>
              </a:buClr>
              <a:buSzPts val="1100"/>
              <a:buFont typeface="Arial"/>
              <a:buNone/>
            </a:pPr>
            <a:r>
              <a:rPr b="0" i="0" lang="en" sz="1300" u="none" cap="none" strike="noStrike">
                <a:solidFill>
                  <a:srgbClr val="2D3E50"/>
                </a:solidFill>
                <a:latin typeface="Avenir"/>
                <a:ea typeface="Avenir"/>
                <a:cs typeface="Avenir"/>
                <a:sym typeface="Avenir"/>
              </a:rPr>
              <a:t>The savviest of influencers know gifting can be a vital part of growing their business, which is why even top-level influencer partners still seek out gift-only collaborations. Gifting allows influencers to try out new products and review them, sometimes before their competitors, which draws audiences that want to see someone they trust try a product before they buy. Influencers also recognize the power of gift rewards as a gateway to future work with brands. From an influencer perspective, gift-only collaborations can:</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12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Make them more valuable to their followers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Provide simple-yet-effective content for their channels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Give them a low-commitment test run of working with a brand</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Build their reputation and portfolio</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50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Lead to long-term partnerships</a:t>
            </a:r>
            <a:endParaRPr b="0" i="0" sz="1300" u="none" cap="none" strike="noStrike">
              <a:solidFill>
                <a:srgbClr val="2D3E50"/>
              </a:solidFill>
              <a:latin typeface="Avenir"/>
              <a:ea typeface="Avenir"/>
              <a:cs typeface="Avenir"/>
              <a:sym typeface="Avenir"/>
            </a:endParaRPr>
          </a:p>
        </p:txBody>
      </p:sp>
      <p:pic>
        <p:nvPicPr>
          <p:cNvPr id="234" name="Google Shape;234;p31"/>
          <p:cNvPicPr preferRelativeResize="0"/>
          <p:nvPr/>
        </p:nvPicPr>
        <p:blipFill rotWithShape="1">
          <a:blip r:embed="rId3">
            <a:alphaModFix amt="90000"/>
          </a:blip>
          <a:srcRect b="0" l="27915" r="27911" t="0"/>
          <a:stretch/>
        </p:blipFill>
        <p:spPr>
          <a:xfrm>
            <a:off x="4914901" y="0"/>
            <a:ext cx="5143501" cy="7772400"/>
          </a:xfrm>
          <a:prstGeom prst="rect">
            <a:avLst/>
          </a:prstGeom>
          <a:noFill/>
          <a:ln>
            <a:noFill/>
          </a:ln>
        </p:spPr>
      </p:pic>
      <p:pic>
        <p:nvPicPr>
          <p:cNvPr id="235" name="Google Shape;235;p31">
            <a:hlinkClick r:id="rId4"/>
          </p:cNvPr>
          <p:cNvPicPr preferRelativeResize="0"/>
          <p:nvPr/>
        </p:nvPicPr>
        <p:blipFill rotWithShape="1">
          <a:blip r:embed="rId5">
            <a:alphaModFix/>
          </a:blip>
          <a:srcRect b="13308" l="6356" r="6669" t="13731"/>
          <a:stretch/>
        </p:blipFill>
        <p:spPr>
          <a:xfrm>
            <a:off x="554450" y="276400"/>
            <a:ext cx="1105275" cy="530650"/>
          </a:xfrm>
          <a:prstGeom prst="rect">
            <a:avLst/>
          </a:prstGeom>
          <a:noFill/>
          <a:ln>
            <a:noFill/>
          </a:ln>
        </p:spPr>
      </p:pic>
      <p:sp>
        <p:nvSpPr>
          <p:cNvPr id="236" name="Google Shape;236;p31"/>
          <p:cNvSpPr txBox="1"/>
          <p:nvPr/>
        </p:nvSpPr>
        <p:spPr>
          <a:xfrm>
            <a:off x="544674" y="877162"/>
            <a:ext cx="40908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Payment method</a:t>
            </a:r>
            <a:endParaRPr b="1" i="0" sz="1600" u="none" cap="none" strike="noStrike">
              <a:solidFill>
                <a:srgbClr val="E40046"/>
              </a:solidFill>
              <a:latin typeface="Proxima Nova"/>
              <a:ea typeface="Proxima Nova"/>
              <a:cs typeface="Proxima Nova"/>
              <a:sym typeface="Proxima Nova"/>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pic>
        <p:nvPicPr>
          <p:cNvPr id="241" name="Google Shape;241;p32"/>
          <p:cNvPicPr preferRelativeResize="0"/>
          <p:nvPr/>
        </p:nvPicPr>
        <p:blipFill rotWithShape="1">
          <a:blip r:embed="rId3">
            <a:alphaModFix amt="10000"/>
          </a:blip>
          <a:srcRect b="-19704" l="-19535" r="30615" t="-13522"/>
          <a:stretch/>
        </p:blipFill>
        <p:spPr>
          <a:xfrm>
            <a:off x="-6505525" y="-1188375"/>
            <a:ext cx="10637100" cy="10637100"/>
          </a:xfrm>
          <a:prstGeom prst="donut">
            <a:avLst>
              <a:gd fmla="val 19423" name="adj"/>
            </a:avLst>
          </a:prstGeom>
          <a:noFill/>
          <a:ln>
            <a:noFill/>
          </a:ln>
        </p:spPr>
      </p:pic>
      <p:sp>
        <p:nvSpPr>
          <p:cNvPr id="242" name="Google Shape;242;p32"/>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7 ways to pay influencers</a:t>
            </a:r>
            <a:endParaRPr b="0" i="0" sz="1400" u="none" cap="none" strike="noStrike">
              <a:solidFill>
                <a:srgbClr val="E40046"/>
              </a:solidFill>
              <a:latin typeface="Proxima Nova"/>
              <a:ea typeface="Proxima Nova"/>
              <a:cs typeface="Proxima Nova"/>
              <a:sym typeface="Proxima Nova"/>
            </a:endParaRPr>
          </a:p>
        </p:txBody>
      </p:sp>
      <p:pic>
        <p:nvPicPr>
          <p:cNvPr id="243" name="Google Shape;243;p32"/>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244" name="Google Shape;244;p32"/>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245" name="Google Shape;245;p32"/>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246" name="Google Shape;246;p32">
            <a:hlinkClick r:id="rId5"/>
          </p:cNvPr>
          <p:cNvPicPr preferRelativeResize="0"/>
          <p:nvPr/>
        </p:nvPicPr>
        <p:blipFill rotWithShape="1">
          <a:blip r:embed="rId6">
            <a:alphaModFix/>
          </a:blip>
          <a:srcRect b="13308" l="6356" r="6669" t="13731"/>
          <a:stretch/>
        </p:blipFill>
        <p:spPr>
          <a:xfrm>
            <a:off x="554450" y="276400"/>
            <a:ext cx="1105275" cy="530650"/>
          </a:xfrm>
          <a:prstGeom prst="rect">
            <a:avLst/>
          </a:prstGeom>
          <a:noFill/>
          <a:ln>
            <a:noFill/>
          </a:ln>
        </p:spPr>
      </p:pic>
      <p:sp>
        <p:nvSpPr>
          <p:cNvPr id="247" name="Google Shape;247;p32"/>
          <p:cNvSpPr txBox="1"/>
          <p:nvPr/>
        </p:nvSpPr>
        <p:spPr>
          <a:xfrm>
            <a:off x="2474125" y="1110850"/>
            <a:ext cx="6982200" cy="3343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A marketer’s perspective on gifting</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000"/>
              </a:spcBef>
              <a:spcAft>
                <a:spcPts val="2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Getting a product or brand into the mass market can be both difficult and expensive . . . but so is gifting when you consider the sale value and postage to influencers with no guaranteed conversions.¹ That said, when you factor in the value of influencer generated content and consider the value beyond the sale (with robust cross-channel tracking), gifting is still an effective payment model, especially for brands with less budget. Anyone can gift as payment, from beauty and fashion companies to restaurants. By bringing gift rewards into your partnership payment model, even smaller brands or those with minimal marketing budgets can see their </a:t>
            </a:r>
            <a:r>
              <a:rPr b="0" i="0" lang="en" sz="1300" u="sng" cap="none" strike="noStrike">
                <a:solidFill>
                  <a:schemeClr val="hlink"/>
                </a:solidFill>
                <a:latin typeface="Avenir"/>
                <a:ea typeface="Avenir"/>
                <a:cs typeface="Avenir"/>
                <a:sym typeface="Avenir"/>
                <a:hlinkClick r:id="rId7"/>
              </a:rPr>
              <a:t>ROAS (return on ad spend) boosted by 2000%</a:t>
            </a:r>
            <a:r>
              <a:rPr b="0" i="0" lang="en" sz="1300" u="none" cap="none" strike="noStrike">
                <a:solidFill>
                  <a:srgbClr val="2D3E50"/>
                </a:solidFill>
                <a:latin typeface="Avenir"/>
                <a:ea typeface="Avenir"/>
                <a:cs typeface="Avenir"/>
                <a:sym typeface="Avenir"/>
              </a:rPr>
              <a:t>. In addition, luxury brands often use gifting as a way to introduce their product to a bigger audience range, which they achieve by targeting a variety of different bloggers or influencers who are key figures for a particular demographic.</a:t>
            </a:r>
            <a:endParaRPr b="0" i="0" sz="1300" u="none" cap="none" strike="noStrike">
              <a:solidFill>
                <a:srgbClr val="2D3E50"/>
              </a:solidFill>
              <a:latin typeface="Avenir"/>
              <a:ea typeface="Avenir"/>
              <a:cs typeface="Avenir"/>
              <a:sym typeface="Avenir"/>
            </a:endParaRPr>
          </a:p>
        </p:txBody>
      </p:sp>
      <p:sp>
        <p:nvSpPr>
          <p:cNvPr id="248" name="Google Shape;248;p32"/>
          <p:cNvSpPr txBox="1"/>
          <p:nvPr/>
        </p:nvSpPr>
        <p:spPr>
          <a:xfrm>
            <a:off x="2509778" y="7057166"/>
            <a:ext cx="6879000" cy="530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2D3E50"/>
                </a:solidFill>
                <a:latin typeface="Avenir"/>
                <a:ea typeface="Avenir"/>
                <a:cs typeface="Avenir"/>
                <a:sym typeface="Avenir"/>
              </a:rPr>
              <a:t>¹Sarah Donawerth, “The real cost of gifting influencers,” notification by carro.</a:t>
            </a:r>
            <a:br>
              <a:rPr b="0" i="0" lang="en" sz="800" u="none" cap="none" strike="noStrike">
                <a:solidFill>
                  <a:srgbClr val="2D3E50"/>
                </a:solidFill>
                <a:latin typeface="Avenir"/>
                <a:ea typeface="Avenir"/>
                <a:cs typeface="Avenir"/>
                <a:sym typeface="Avenir"/>
              </a:rPr>
            </a:br>
            <a:r>
              <a:rPr b="0" i="0" lang="en" sz="800" u="sng" cap="none" strike="noStrike">
                <a:solidFill>
                  <a:schemeClr val="hlink"/>
                </a:solidFill>
                <a:latin typeface="Avenir"/>
                <a:ea typeface="Avenir"/>
                <a:cs typeface="Avenir"/>
                <a:sym typeface="Avenir"/>
                <a:hlinkClick r:id="rId8"/>
              </a:rPr>
              <a:t>https://getcarro.com/blog/the-real-cost-of-influencer-gifting/</a:t>
            </a:r>
            <a:endParaRPr b="0" i="0" sz="800" u="none" cap="none" strike="noStrike">
              <a:solidFill>
                <a:srgbClr val="0FA1E2"/>
              </a:solidFill>
              <a:latin typeface="Avenir"/>
              <a:ea typeface="Avenir"/>
              <a:cs typeface="Avenir"/>
              <a:sym typeface="Avenir"/>
            </a:endParaRPr>
          </a:p>
        </p:txBody>
      </p:sp>
      <p:sp>
        <p:nvSpPr>
          <p:cNvPr id="249" name="Google Shape;249;p32"/>
          <p:cNvSpPr txBox="1"/>
          <p:nvPr/>
        </p:nvSpPr>
        <p:spPr>
          <a:xfrm>
            <a:off x="2474125" y="4576361"/>
            <a:ext cx="3369900" cy="13242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For what types of businesses is gifting ideal? </a:t>
            </a:r>
            <a:br>
              <a:rPr b="1" i="0" lang="en" sz="1600" u="none" cap="none" strike="noStrike">
                <a:solidFill>
                  <a:srgbClr val="E40046"/>
                </a:solidFill>
                <a:latin typeface="Proxima Nova"/>
                <a:ea typeface="Proxima Nova"/>
                <a:cs typeface="Proxima Nova"/>
                <a:sym typeface="Proxima Nova"/>
              </a:rPr>
            </a:br>
            <a:r>
              <a:rPr b="0" i="0" lang="en" sz="1300" u="none" cap="none" strike="noStrike">
                <a:solidFill>
                  <a:srgbClr val="2D3E50"/>
                </a:solidFill>
                <a:latin typeface="Avenir"/>
                <a:ea typeface="Avenir"/>
                <a:cs typeface="Avenir"/>
                <a:sym typeface="Avenir"/>
              </a:rPr>
              <a:t>Small to mid-level businesses in almost any sphere with lower budgets. Nano-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or micro-influencers.</a:t>
            </a:r>
            <a:endParaRPr b="1" i="0" sz="1300" u="none" cap="none" strike="noStrike">
              <a:solidFill>
                <a:srgbClr val="2D3E50"/>
              </a:solidFill>
              <a:latin typeface="Proxima Nova"/>
              <a:ea typeface="Proxima Nova"/>
              <a:cs typeface="Proxima Nova"/>
              <a:sym typeface="Proxima Nova"/>
            </a:endParaRPr>
          </a:p>
        </p:txBody>
      </p:sp>
      <p:pic>
        <p:nvPicPr>
          <p:cNvPr id="250" name="Google Shape;250;p32"/>
          <p:cNvPicPr preferRelativeResize="0"/>
          <p:nvPr/>
        </p:nvPicPr>
        <p:blipFill rotWithShape="1">
          <a:blip r:embed="rId9">
            <a:alphaModFix/>
          </a:blip>
          <a:srcRect b="0" l="0" r="17341" t="0"/>
          <a:stretch/>
        </p:blipFill>
        <p:spPr>
          <a:xfrm>
            <a:off x="6142450" y="4439225"/>
            <a:ext cx="2748575" cy="209284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33"/>
          <p:cNvSpPr/>
          <p:nvPr/>
        </p:nvSpPr>
        <p:spPr>
          <a:xfrm>
            <a:off x="4914900" y="0"/>
            <a:ext cx="51435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 name="Google Shape;256;p33"/>
          <p:cNvSpPr txBox="1"/>
          <p:nvPr/>
        </p:nvSpPr>
        <p:spPr>
          <a:xfrm>
            <a:off x="554450" y="1220421"/>
            <a:ext cx="4104000" cy="28359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2.	Comped event or trip attendance</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12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In the travel world, offering free trips in exchange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for coverage or first-hand knowledge of a destination is hardly new. Offering a free stay to the select few who can make a product more marketable, or admission to an event for a celebrity face or endorsement, has always been a draw used to help bring in sales.</a:t>
            </a:r>
            <a:endParaRPr b="0" i="0" sz="1300" u="none" cap="none" strike="noStrike">
              <a:solidFill>
                <a:srgbClr val="2D3E50"/>
              </a:solidFill>
              <a:latin typeface="Avenir"/>
              <a:ea typeface="Avenir"/>
              <a:cs typeface="Avenir"/>
              <a:sym typeface="Avenir"/>
            </a:endParaRPr>
          </a:p>
        </p:txBody>
      </p:sp>
      <p:pic>
        <p:nvPicPr>
          <p:cNvPr id="257" name="Google Shape;257;p33"/>
          <p:cNvPicPr preferRelativeResize="0"/>
          <p:nvPr/>
        </p:nvPicPr>
        <p:blipFill rotWithShape="1">
          <a:blip r:embed="rId3">
            <a:alphaModFix amt="90000"/>
          </a:blip>
          <a:srcRect b="0" l="10674" r="24228" t="13562"/>
          <a:stretch/>
        </p:blipFill>
        <p:spPr>
          <a:xfrm>
            <a:off x="4914901" y="0"/>
            <a:ext cx="5143502" cy="7772399"/>
          </a:xfrm>
          <a:prstGeom prst="rect">
            <a:avLst/>
          </a:prstGeom>
          <a:noFill/>
          <a:ln>
            <a:noFill/>
          </a:ln>
        </p:spPr>
      </p:pic>
      <p:pic>
        <p:nvPicPr>
          <p:cNvPr id="258" name="Google Shape;258;p33">
            <a:hlinkClick r:id="rId4"/>
          </p:cNvPr>
          <p:cNvPicPr preferRelativeResize="0"/>
          <p:nvPr/>
        </p:nvPicPr>
        <p:blipFill rotWithShape="1">
          <a:blip r:embed="rId5">
            <a:alphaModFix/>
          </a:blip>
          <a:srcRect b="13308" l="6356" r="6669" t="13731"/>
          <a:stretch/>
        </p:blipFill>
        <p:spPr>
          <a:xfrm>
            <a:off x="554450" y="276400"/>
            <a:ext cx="1105275" cy="530650"/>
          </a:xfrm>
          <a:prstGeom prst="rect">
            <a:avLst/>
          </a:prstGeom>
          <a:noFill/>
          <a:ln>
            <a:noFill/>
          </a:ln>
        </p:spPr>
      </p:pic>
      <p:sp>
        <p:nvSpPr>
          <p:cNvPr id="259" name="Google Shape;259;p33"/>
          <p:cNvSpPr txBox="1"/>
          <p:nvPr/>
        </p:nvSpPr>
        <p:spPr>
          <a:xfrm>
            <a:off x="544674" y="877162"/>
            <a:ext cx="40908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Payment method</a:t>
            </a:r>
            <a:endParaRPr b="1" i="0" sz="1600" u="none" cap="none" strike="noStrike">
              <a:solidFill>
                <a:srgbClr val="E40046"/>
              </a:solidFill>
              <a:latin typeface="Proxima Nova"/>
              <a:ea typeface="Proxima Nova"/>
              <a:cs typeface="Proxima Nova"/>
              <a:sym typeface="Proxima Nova"/>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pic>
        <p:nvPicPr>
          <p:cNvPr id="264" name="Google Shape;264;p34"/>
          <p:cNvPicPr preferRelativeResize="0"/>
          <p:nvPr/>
        </p:nvPicPr>
        <p:blipFill rotWithShape="1">
          <a:blip r:embed="rId3">
            <a:alphaModFix amt="10000"/>
          </a:blip>
          <a:srcRect b="-6597" l="-24609" r="24608" t="18718"/>
          <a:stretch/>
        </p:blipFill>
        <p:spPr>
          <a:xfrm>
            <a:off x="-6505525" y="-1188375"/>
            <a:ext cx="10637100" cy="10637100"/>
          </a:xfrm>
          <a:prstGeom prst="donut">
            <a:avLst>
              <a:gd fmla="val 19423" name="adj"/>
            </a:avLst>
          </a:prstGeom>
          <a:noFill/>
          <a:ln>
            <a:noFill/>
          </a:ln>
        </p:spPr>
      </p:pic>
      <p:cxnSp>
        <p:nvCxnSpPr>
          <p:cNvPr id="265" name="Google Shape;265;p34"/>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266" name="Google Shape;266;p34">
            <a:hlinkClick r:id="rId4"/>
          </p:cNvPr>
          <p:cNvPicPr preferRelativeResize="0"/>
          <p:nvPr/>
        </p:nvPicPr>
        <p:blipFill rotWithShape="1">
          <a:blip r:embed="rId5">
            <a:alphaModFix/>
          </a:blip>
          <a:srcRect b="13308" l="6356" r="6669" t="13731"/>
          <a:stretch/>
        </p:blipFill>
        <p:spPr>
          <a:xfrm>
            <a:off x="554450" y="276400"/>
            <a:ext cx="1105275" cy="530650"/>
          </a:xfrm>
          <a:prstGeom prst="rect">
            <a:avLst/>
          </a:prstGeom>
          <a:noFill/>
          <a:ln>
            <a:noFill/>
          </a:ln>
        </p:spPr>
      </p:pic>
      <p:sp>
        <p:nvSpPr>
          <p:cNvPr id="267" name="Google Shape;267;p34"/>
          <p:cNvSpPr txBox="1"/>
          <p:nvPr/>
        </p:nvSpPr>
        <p:spPr>
          <a:xfrm>
            <a:off x="2474125" y="1075874"/>
            <a:ext cx="6936300" cy="4259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Inviting influencers on a trip or to an event offers reciprocal benefit. Travel brands can offer influencers higher value in-kind items, such as a holiday package, than the influencer would usually charge for a series of posts — and often to destinations or resorts that would be out of their reach. Events, premium product launches, and awards ceremonies have the same effect on audiences, as they can give the impression that influencers have authority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in their field — at least, enough to warrant an invitation. If audiences</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see someone they respect or admire enjoy themselves on</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holiday or at an event, they might just want to engage</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directly any way they can.</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For influencers, comped trips and events can also</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widen access to other opportunities and</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partnerships as well. For this reason, it’s </a:t>
            </a:r>
            <a:r>
              <a:rPr b="0" i="0" lang="en" sz="1300" u="sng" cap="none" strike="noStrike">
                <a:solidFill>
                  <a:schemeClr val="hlink"/>
                </a:solidFill>
                <a:latin typeface="Avenir"/>
                <a:ea typeface="Avenir"/>
                <a:cs typeface="Avenir"/>
                <a:sym typeface="Avenir"/>
                <a:hlinkClick r:id="rId6"/>
              </a:rPr>
              <a:t>rare</a:t>
            </a:r>
            <a:br>
              <a:rPr b="0" i="0" lang="en" sz="1300" u="sng" cap="none" strike="noStrike">
                <a:solidFill>
                  <a:schemeClr val="hlink"/>
                </a:solidFill>
                <a:latin typeface="Avenir"/>
                <a:ea typeface="Avenir"/>
                <a:cs typeface="Avenir"/>
                <a:sym typeface="Avenir"/>
                <a:hlinkClick r:id="rId7"/>
              </a:rPr>
            </a:br>
            <a:r>
              <a:rPr b="0" i="0" lang="en" sz="1300" u="sng" cap="none" strike="noStrike">
                <a:solidFill>
                  <a:schemeClr val="hlink"/>
                </a:solidFill>
                <a:latin typeface="Avenir"/>
                <a:ea typeface="Avenir"/>
                <a:cs typeface="Avenir"/>
                <a:sym typeface="Avenir"/>
                <a:hlinkClick r:id="rId8"/>
              </a:rPr>
              <a:t>for influencers to additionally push</a:t>
            </a:r>
            <a:r>
              <a:rPr b="0" i="0" lang="en" sz="1300" u="none" cap="none" strike="noStrike">
                <a:solidFill>
                  <a:srgbClr val="2D3E50"/>
                </a:solidFill>
                <a:latin typeface="Avenir"/>
                <a:ea typeface="Avenir"/>
                <a:cs typeface="Avenir"/>
                <a:sym typeface="Avenir"/>
              </a:rPr>
              <a:t> for cash</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payments on top of comped travel or an</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event opportunity they’ve already been</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afforded.</a:t>
            </a:r>
            <a:endParaRPr b="0" i="0" sz="1300" u="none" cap="none" strike="noStrike">
              <a:solidFill>
                <a:srgbClr val="2D3E50"/>
              </a:solidFill>
              <a:latin typeface="Avenir"/>
              <a:ea typeface="Avenir"/>
              <a:cs typeface="Avenir"/>
              <a:sym typeface="Avenir"/>
            </a:endParaRPr>
          </a:p>
        </p:txBody>
      </p:sp>
      <p:sp>
        <p:nvSpPr>
          <p:cNvPr id="268" name="Google Shape;268;p34"/>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7 ways to pay influencers</a:t>
            </a:r>
            <a:endParaRPr b="0" i="0" sz="1400" u="none" cap="none" strike="noStrike">
              <a:solidFill>
                <a:srgbClr val="E40046"/>
              </a:solidFill>
              <a:latin typeface="Proxima Nova"/>
              <a:ea typeface="Proxima Nova"/>
              <a:cs typeface="Proxima Nova"/>
              <a:sym typeface="Proxima Nova"/>
            </a:endParaRPr>
          </a:p>
        </p:txBody>
      </p:sp>
      <p:pic>
        <p:nvPicPr>
          <p:cNvPr id="269" name="Google Shape;269;p34"/>
          <p:cNvPicPr preferRelativeResize="0"/>
          <p:nvPr/>
        </p:nvPicPr>
        <p:blipFill rotWithShape="1">
          <a:blip r:embed="rId9">
            <a:alphaModFix/>
          </a:blip>
          <a:srcRect b="1270" l="12472" r="30388" t="12815"/>
          <a:stretch/>
        </p:blipFill>
        <p:spPr>
          <a:xfrm>
            <a:off x="6277259" y="2841978"/>
            <a:ext cx="4666500" cy="4666500"/>
          </a:xfrm>
          <a:prstGeom prst="ellipse">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pic>
        <p:nvPicPr>
          <p:cNvPr id="274" name="Google Shape;274;p35"/>
          <p:cNvPicPr preferRelativeResize="0"/>
          <p:nvPr/>
        </p:nvPicPr>
        <p:blipFill rotWithShape="1">
          <a:blip r:embed="rId3">
            <a:alphaModFix amt="10000"/>
          </a:blip>
          <a:srcRect b="-6597" l="-24609" r="24608" t="18718"/>
          <a:stretch/>
        </p:blipFill>
        <p:spPr>
          <a:xfrm>
            <a:off x="-6505525" y="-1188375"/>
            <a:ext cx="10637100" cy="10637100"/>
          </a:xfrm>
          <a:prstGeom prst="donut">
            <a:avLst>
              <a:gd fmla="val 19423" name="adj"/>
            </a:avLst>
          </a:prstGeom>
          <a:noFill/>
          <a:ln>
            <a:noFill/>
          </a:ln>
        </p:spPr>
      </p:pic>
      <p:pic>
        <p:nvPicPr>
          <p:cNvPr id="275" name="Google Shape;275;p35"/>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276" name="Google Shape;276;p35"/>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277" name="Google Shape;277;p35"/>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278" name="Google Shape;278;p35">
            <a:hlinkClick r:id="rId5"/>
          </p:cNvPr>
          <p:cNvPicPr preferRelativeResize="0"/>
          <p:nvPr/>
        </p:nvPicPr>
        <p:blipFill rotWithShape="1">
          <a:blip r:embed="rId6">
            <a:alphaModFix/>
          </a:blip>
          <a:srcRect b="13308" l="6356" r="6669" t="13731"/>
          <a:stretch/>
        </p:blipFill>
        <p:spPr>
          <a:xfrm>
            <a:off x="554450" y="276400"/>
            <a:ext cx="1105275" cy="530650"/>
          </a:xfrm>
          <a:prstGeom prst="rect">
            <a:avLst/>
          </a:prstGeom>
          <a:noFill/>
          <a:ln>
            <a:noFill/>
          </a:ln>
        </p:spPr>
      </p:pic>
      <p:sp>
        <p:nvSpPr>
          <p:cNvPr id="279" name="Google Shape;279;p35"/>
          <p:cNvSpPr txBox="1"/>
          <p:nvPr/>
        </p:nvSpPr>
        <p:spPr>
          <a:xfrm>
            <a:off x="2474125" y="1075875"/>
            <a:ext cx="6936300" cy="4968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A marketer’s perspective on comped events or trips</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Comped event or trip attendance is a great solution for marketers keen to save on influencer fees, especially if they don’t have robust attribution modeling in place to truly understand the influencers driving conversions. While other industries are increasingly seeing the value in using influencers in their campaigns, it’s difficult for travel marketers in particular to track ROI due to consumer habits of booking holidays often six months to a year past the campaign date.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Influencers can offer premium content and access to their follower-base. By taking their own unique photos of their experience, influencers’ content surrounding a comped trip or event will be more authentic and exciting for their audience as they can give live insights and exclusive access through their Stories, Reels or other posts.</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For what types of businesses are comped events or trips ideal? </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Larger companies and organizations in travel or entertainment, who have a high-value product to offer. This payment performs best as a non-cash alternative for macro and mega influencers.</a:t>
            </a:r>
            <a:endParaRPr b="0" i="0" sz="1300" u="none" cap="none" strike="noStrike">
              <a:solidFill>
                <a:srgbClr val="2D3E50"/>
              </a:solidFill>
              <a:latin typeface="Avenir"/>
              <a:ea typeface="Avenir"/>
              <a:cs typeface="Avenir"/>
              <a:sym typeface="Avenir"/>
            </a:endParaRPr>
          </a:p>
        </p:txBody>
      </p:sp>
      <p:sp>
        <p:nvSpPr>
          <p:cNvPr id="280" name="Google Shape;280;p35"/>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7 ways to pay influencers</a:t>
            </a:r>
            <a:endParaRPr b="0" i="0" sz="1400" u="none" cap="none" strike="noStrike">
              <a:solidFill>
                <a:srgbClr val="E40046"/>
              </a:solidFill>
              <a:latin typeface="Proxima Nova"/>
              <a:ea typeface="Proxima Nova"/>
              <a:cs typeface="Proxima Nova"/>
              <a:sym typeface="Proxima Nova"/>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36"/>
          <p:cNvSpPr/>
          <p:nvPr/>
        </p:nvSpPr>
        <p:spPr>
          <a:xfrm>
            <a:off x="4914900" y="0"/>
            <a:ext cx="51435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86" name="Google Shape;286;p36"/>
          <p:cNvPicPr preferRelativeResize="0"/>
          <p:nvPr/>
        </p:nvPicPr>
        <p:blipFill rotWithShape="1">
          <a:blip r:embed="rId3">
            <a:alphaModFix amt="90000"/>
          </a:blip>
          <a:srcRect b="8026" l="32542" r="31331" t="10066"/>
          <a:stretch/>
        </p:blipFill>
        <p:spPr>
          <a:xfrm>
            <a:off x="4914901" y="0"/>
            <a:ext cx="5143501" cy="7772399"/>
          </a:xfrm>
          <a:prstGeom prst="rect">
            <a:avLst/>
          </a:prstGeom>
          <a:noFill/>
          <a:ln>
            <a:noFill/>
          </a:ln>
        </p:spPr>
      </p:pic>
      <p:pic>
        <p:nvPicPr>
          <p:cNvPr id="287" name="Google Shape;287;p36">
            <a:hlinkClick r:id="rId4"/>
          </p:cNvPr>
          <p:cNvPicPr preferRelativeResize="0"/>
          <p:nvPr/>
        </p:nvPicPr>
        <p:blipFill rotWithShape="1">
          <a:blip r:embed="rId5">
            <a:alphaModFix/>
          </a:blip>
          <a:srcRect b="13308" l="6356" r="6669" t="13731"/>
          <a:stretch/>
        </p:blipFill>
        <p:spPr>
          <a:xfrm>
            <a:off x="554450" y="276400"/>
            <a:ext cx="1105275" cy="530650"/>
          </a:xfrm>
          <a:prstGeom prst="rect">
            <a:avLst/>
          </a:prstGeom>
          <a:noFill/>
          <a:ln>
            <a:noFill/>
          </a:ln>
        </p:spPr>
      </p:pic>
      <p:sp>
        <p:nvSpPr>
          <p:cNvPr id="288" name="Google Shape;288;p36"/>
          <p:cNvSpPr txBox="1"/>
          <p:nvPr/>
        </p:nvSpPr>
        <p:spPr>
          <a:xfrm>
            <a:off x="554450" y="1220425"/>
            <a:ext cx="4022400" cy="61464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3.	Store credit and rebates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rgbClr val="2D3E50"/>
              </a:solidFill>
              <a:latin typeface="Proxima Nova"/>
              <a:ea typeface="Proxima Nova"/>
              <a:cs typeface="Proxima Nova"/>
              <a:sym typeface="Proxima Nova"/>
            </a:endParaRPr>
          </a:p>
          <a:p>
            <a:pPr indent="0" lvl="0" marL="0" marR="0" rtl="0" algn="l">
              <a:lnSpc>
                <a:spcPct val="14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Store credit and rebating works similarly to gifting — it tends to target the same influencers and yields similar results — but with some key additional benefits for the brand. Unlike gifting, where influencers must disclose these partnerships to their followers (usually by adding the hashtags #ad or #gifting) in accordance with the CAP Code, rebating through store credit requires no such disclosure.</a:t>
            </a:r>
            <a:endParaRPr b="0" i="0" sz="1300" u="none" cap="none" strike="noStrike">
              <a:solidFill>
                <a:srgbClr val="2D3E50"/>
              </a:solidFill>
              <a:latin typeface="Avenir"/>
              <a:ea typeface="Avenir"/>
              <a:cs typeface="Avenir"/>
              <a:sym typeface="Avenir"/>
            </a:endParaRPr>
          </a:p>
          <a:p>
            <a:pPr indent="0" lvl="0" marL="0" marR="0" rtl="0" algn="l">
              <a:lnSpc>
                <a:spcPct val="140000"/>
              </a:lnSpc>
              <a:spcBef>
                <a:spcPts val="1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Influencers can find non-cash alternatives to payment disrespectful — but they’re much more likely to accept store credit/rebate-based partnerships if the store stocks high-value items or addresses a personal need of that person. Referral fees are a way to monetize content and take a step beyond gifting. Seek “authentic” influencers for store credit and rebates — and there’s no better place to start than your own customers and fans of your brand.</a:t>
            </a:r>
            <a:endParaRPr b="0" i="0" sz="1300" u="none" cap="none" strike="noStrike">
              <a:solidFill>
                <a:srgbClr val="2D3E50"/>
              </a:solidFill>
              <a:latin typeface="Avenir"/>
              <a:ea typeface="Avenir"/>
              <a:cs typeface="Avenir"/>
              <a:sym typeface="Avenir"/>
            </a:endParaRPr>
          </a:p>
          <a:p>
            <a:pPr indent="0" lvl="0" marL="0" marR="0" rtl="0" algn="l">
              <a:lnSpc>
                <a:spcPct val="140000"/>
              </a:lnSpc>
              <a:spcBef>
                <a:spcPts val="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p:txBody>
      </p:sp>
      <p:sp>
        <p:nvSpPr>
          <p:cNvPr id="289" name="Google Shape;289;p36"/>
          <p:cNvSpPr txBox="1"/>
          <p:nvPr/>
        </p:nvSpPr>
        <p:spPr>
          <a:xfrm>
            <a:off x="544674" y="877162"/>
            <a:ext cx="40908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Payment method</a:t>
            </a:r>
            <a:endParaRPr b="1" i="0" sz="1600" u="none" cap="none" strike="noStrike">
              <a:solidFill>
                <a:srgbClr val="E40046"/>
              </a:solidFill>
              <a:latin typeface="Proxima Nova"/>
              <a:ea typeface="Proxima Nova"/>
              <a:cs typeface="Proxima Nova"/>
              <a:sym typeface="Proxima Nova"/>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pic>
        <p:nvPicPr>
          <p:cNvPr id="294" name="Google Shape;294;p37"/>
          <p:cNvPicPr preferRelativeResize="0"/>
          <p:nvPr/>
        </p:nvPicPr>
        <p:blipFill rotWithShape="1">
          <a:blip r:embed="rId3">
            <a:alphaModFix amt="10000"/>
          </a:blip>
          <a:srcRect b="-4005" l="-13008" r="38846" t="-7266"/>
          <a:stretch/>
        </p:blipFill>
        <p:spPr>
          <a:xfrm>
            <a:off x="-6505525" y="-1188375"/>
            <a:ext cx="10637100" cy="10637100"/>
          </a:xfrm>
          <a:prstGeom prst="donut">
            <a:avLst>
              <a:gd fmla="val 19423" name="adj"/>
            </a:avLst>
          </a:prstGeom>
          <a:noFill/>
          <a:ln>
            <a:noFill/>
          </a:ln>
        </p:spPr>
      </p:pic>
      <p:pic>
        <p:nvPicPr>
          <p:cNvPr id="295" name="Google Shape;295;p37"/>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296" name="Google Shape;296;p37"/>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297" name="Google Shape;297;p37"/>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298" name="Google Shape;298;p37">
            <a:hlinkClick r:id="rId5"/>
          </p:cNvPr>
          <p:cNvPicPr preferRelativeResize="0"/>
          <p:nvPr/>
        </p:nvPicPr>
        <p:blipFill rotWithShape="1">
          <a:blip r:embed="rId6">
            <a:alphaModFix/>
          </a:blip>
          <a:srcRect b="13308" l="6356" r="6669" t="13731"/>
          <a:stretch/>
        </p:blipFill>
        <p:spPr>
          <a:xfrm>
            <a:off x="554450" y="276400"/>
            <a:ext cx="1105275" cy="530650"/>
          </a:xfrm>
          <a:prstGeom prst="rect">
            <a:avLst/>
          </a:prstGeom>
          <a:noFill/>
          <a:ln>
            <a:noFill/>
          </a:ln>
        </p:spPr>
      </p:pic>
      <p:sp>
        <p:nvSpPr>
          <p:cNvPr id="299" name="Google Shape;299;p37"/>
          <p:cNvSpPr txBox="1"/>
          <p:nvPr/>
        </p:nvSpPr>
        <p:spPr>
          <a:xfrm>
            <a:off x="2474125" y="1075875"/>
            <a:ext cx="6914700" cy="54420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A marketer’s perspective on store credits and rebates</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You may have some powerful influencers sitting on your client roster or already talking about your product in their Stories. And these, the people that would (and do!) scoop up your wares for free, would readily amplify their efforts for store credits and/or rebates. That’s where a referral program comes in. If an influencer (or customer with influence) wants to increase their income, they can opt in for 10% commission paid in cash through your referral program. A referral program is a win-win scenario for influencers and marketers alike. The influencer shows off your clothes on her beauty and lifestyle blog and monetizes her content with her unique </a:t>
            </a:r>
            <a:r>
              <a:rPr b="0" i="0" lang="en" sz="1300" u="sng" cap="none" strike="noStrike">
                <a:solidFill>
                  <a:schemeClr val="hlink"/>
                </a:solidFill>
                <a:latin typeface="Avenir"/>
                <a:ea typeface="Avenir"/>
                <a:cs typeface="Avenir"/>
                <a:sym typeface="Avenir"/>
                <a:hlinkClick r:id="rId7"/>
              </a:rPr>
              <a:t>Kickbooster referral link</a:t>
            </a:r>
            <a:r>
              <a:rPr b="0" i="0" lang="en" sz="1300" u="none" cap="none" strike="noStrike">
                <a:solidFill>
                  <a:srgbClr val="2D3E50"/>
                </a:solidFill>
                <a:latin typeface="Avenir"/>
                <a:ea typeface="Avenir"/>
                <a:cs typeface="Avenir"/>
                <a:sym typeface="Avenir"/>
              </a:rPr>
              <a:t>.¹ Meanwhile, marketers can reach more potential customers.</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This is a great way to target hyper-specific buying centers and learn more about your addressable market. Let organic fans lead you to others like them, and you just might gain watershed insights into who your buyers are and can be – all while keeping your margins trim.</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For what types of businesses are store credits and rebates ideal? </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Larger companies and organizations in travel or entertainment, who have a high-value product to offer. This payment performs best as a non-cash alternative for macro and mega influencers.</a:t>
            </a:r>
            <a:endParaRPr b="0" i="0" sz="1300" u="none" cap="none" strike="noStrike">
              <a:solidFill>
                <a:srgbClr val="2D3E50"/>
              </a:solidFill>
              <a:latin typeface="Avenir"/>
              <a:ea typeface="Avenir"/>
              <a:cs typeface="Avenir"/>
              <a:sym typeface="Avenir"/>
            </a:endParaRPr>
          </a:p>
        </p:txBody>
      </p:sp>
      <p:sp>
        <p:nvSpPr>
          <p:cNvPr id="300" name="Google Shape;300;p37"/>
          <p:cNvSpPr txBox="1"/>
          <p:nvPr/>
        </p:nvSpPr>
        <p:spPr>
          <a:xfrm>
            <a:off x="2509778" y="7057166"/>
            <a:ext cx="6879000" cy="530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2D3E50"/>
                </a:solidFill>
                <a:latin typeface="Avenir"/>
                <a:ea typeface="Avenir"/>
                <a:cs typeface="Avenir"/>
                <a:sym typeface="Avenir"/>
              </a:rPr>
              <a:t>¹ Shelby Olsen, “Pay your affiliates with store credit using Kickbooster,” Bold, April 22, 2019. </a:t>
            </a:r>
            <a:r>
              <a:rPr b="0" i="0" lang="en" sz="800" u="sng" cap="none" strike="noStrike">
                <a:solidFill>
                  <a:schemeClr val="hlink"/>
                </a:solidFill>
                <a:latin typeface="Avenir"/>
                <a:ea typeface="Avenir"/>
                <a:cs typeface="Avenir"/>
                <a:sym typeface="Avenir"/>
                <a:hlinkClick r:id="rId8"/>
              </a:rPr>
              <a:t>https://blog.boldcommerce.com/store-credit-commission-for-affiliates</a:t>
            </a:r>
            <a:endParaRPr b="0" i="0" sz="800" u="none" cap="none" strike="noStrike">
              <a:solidFill>
                <a:srgbClr val="0FA1E2"/>
              </a:solidFill>
              <a:latin typeface="Avenir"/>
              <a:ea typeface="Avenir"/>
              <a:cs typeface="Avenir"/>
              <a:sym typeface="Avenir"/>
            </a:endParaRPr>
          </a:p>
        </p:txBody>
      </p:sp>
      <p:sp>
        <p:nvSpPr>
          <p:cNvPr id="301" name="Google Shape;301;p37"/>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7 ways to pay influencers</a:t>
            </a:r>
            <a:endParaRPr b="0" i="0" sz="1400" u="none" cap="none" strike="noStrike">
              <a:solidFill>
                <a:srgbClr val="E40046"/>
              </a:solidFill>
              <a:latin typeface="Proxima Nova"/>
              <a:ea typeface="Proxima Nova"/>
              <a:cs typeface="Proxima Nova"/>
              <a:sym typeface="Proxima Nova"/>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20"/>
          <p:cNvSpPr/>
          <p:nvPr/>
        </p:nvSpPr>
        <p:spPr>
          <a:xfrm>
            <a:off x="1913375" y="0"/>
            <a:ext cx="81450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74" name="Google Shape;74;p20"/>
          <p:cNvPicPr preferRelativeResize="0"/>
          <p:nvPr/>
        </p:nvPicPr>
        <p:blipFill rotWithShape="1">
          <a:blip r:embed="rId3">
            <a:alphaModFix amt="10000"/>
          </a:blip>
          <a:srcRect b="27813" l="0" r="24669" t="24241"/>
          <a:stretch/>
        </p:blipFill>
        <p:spPr>
          <a:xfrm>
            <a:off x="1913375" y="0"/>
            <a:ext cx="8145028" cy="7772401"/>
          </a:xfrm>
          <a:prstGeom prst="rect">
            <a:avLst/>
          </a:prstGeom>
          <a:noFill/>
          <a:ln>
            <a:noFill/>
          </a:ln>
        </p:spPr>
      </p:pic>
      <p:sp>
        <p:nvSpPr>
          <p:cNvPr id="75" name="Google Shape;75;p20"/>
          <p:cNvSpPr txBox="1"/>
          <p:nvPr/>
        </p:nvSpPr>
        <p:spPr>
          <a:xfrm>
            <a:off x="3197647" y="669400"/>
            <a:ext cx="58407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800" u="none" cap="none" strike="noStrike">
                <a:solidFill>
                  <a:schemeClr val="lt1"/>
                </a:solidFill>
                <a:latin typeface="Avenir"/>
                <a:ea typeface="Avenir"/>
                <a:cs typeface="Avenir"/>
                <a:sym typeface="Avenir"/>
              </a:rPr>
              <a:t>The true cost of influencer marketing</a:t>
            </a:r>
            <a:endParaRPr b="0" i="0" sz="1800" u="none" cap="none" strike="noStrike">
              <a:solidFill>
                <a:srgbClr val="FFFFFF"/>
              </a:solidFill>
              <a:latin typeface="Avenir"/>
              <a:ea typeface="Avenir"/>
              <a:cs typeface="Avenir"/>
              <a:sym typeface="Avenir"/>
            </a:endParaRPr>
          </a:p>
        </p:txBody>
      </p:sp>
      <p:sp>
        <p:nvSpPr>
          <p:cNvPr id="76" name="Google Shape;76;p20"/>
          <p:cNvSpPr txBox="1"/>
          <p:nvPr/>
        </p:nvSpPr>
        <p:spPr>
          <a:xfrm>
            <a:off x="3197647" y="1581419"/>
            <a:ext cx="58407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800" u="none" cap="none" strike="noStrike">
                <a:solidFill>
                  <a:srgbClr val="FFFFFF"/>
                </a:solidFill>
                <a:latin typeface="Avenir"/>
                <a:ea typeface="Avenir"/>
                <a:cs typeface="Avenir"/>
                <a:sym typeface="Avenir"/>
              </a:rPr>
              <a:t>Yesterday’s influencer payments</a:t>
            </a:r>
            <a:endParaRPr b="0" i="0" sz="1800" u="none" cap="none" strike="noStrike">
              <a:solidFill>
                <a:srgbClr val="FFFFFF"/>
              </a:solidFill>
              <a:latin typeface="Avenir"/>
              <a:ea typeface="Avenir"/>
              <a:cs typeface="Avenir"/>
              <a:sym typeface="Avenir"/>
            </a:endParaRPr>
          </a:p>
        </p:txBody>
      </p:sp>
      <p:sp>
        <p:nvSpPr>
          <p:cNvPr id="77" name="Google Shape;77;p20"/>
          <p:cNvSpPr txBox="1"/>
          <p:nvPr/>
        </p:nvSpPr>
        <p:spPr>
          <a:xfrm>
            <a:off x="3197647" y="2493438"/>
            <a:ext cx="58407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800" u="none" cap="none" strike="noStrike">
                <a:solidFill>
                  <a:schemeClr val="lt1"/>
                </a:solidFill>
                <a:latin typeface="Avenir"/>
                <a:ea typeface="Avenir"/>
                <a:cs typeface="Avenir"/>
                <a:sym typeface="Avenir"/>
              </a:rPr>
              <a:t>Today’s influencer payments</a:t>
            </a:r>
            <a:endParaRPr b="0" i="0" sz="1800" u="none" cap="none" strike="noStrike">
              <a:solidFill>
                <a:srgbClr val="FFFFFF"/>
              </a:solidFill>
              <a:latin typeface="Avenir"/>
              <a:ea typeface="Avenir"/>
              <a:cs typeface="Avenir"/>
              <a:sym typeface="Avenir"/>
            </a:endParaRPr>
          </a:p>
        </p:txBody>
      </p:sp>
      <p:sp>
        <p:nvSpPr>
          <p:cNvPr id="78" name="Google Shape;78;p20"/>
          <p:cNvSpPr txBox="1"/>
          <p:nvPr/>
        </p:nvSpPr>
        <p:spPr>
          <a:xfrm>
            <a:off x="3197647" y="3405458"/>
            <a:ext cx="58407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800" u="none" cap="none" strike="noStrike">
                <a:solidFill>
                  <a:schemeClr val="lt1"/>
                </a:solidFill>
                <a:latin typeface="Avenir"/>
                <a:ea typeface="Avenir"/>
                <a:cs typeface="Avenir"/>
                <a:sym typeface="Avenir"/>
              </a:rPr>
              <a:t>7 ways to pay influencers</a:t>
            </a:r>
            <a:endParaRPr b="0" i="0" sz="1800" u="none" cap="none" strike="noStrike">
              <a:solidFill>
                <a:srgbClr val="FFFFFF"/>
              </a:solidFill>
              <a:latin typeface="Avenir"/>
              <a:ea typeface="Avenir"/>
              <a:cs typeface="Avenir"/>
              <a:sym typeface="Avenir"/>
            </a:endParaRPr>
          </a:p>
        </p:txBody>
      </p:sp>
      <p:sp>
        <p:nvSpPr>
          <p:cNvPr id="79" name="Google Shape;79;p20"/>
          <p:cNvSpPr txBox="1"/>
          <p:nvPr/>
        </p:nvSpPr>
        <p:spPr>
          <a:xfrm>
            <a:off x="3197647" y="4317477"/>
            <a:ext cx="58407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800" u="none" cap="none" strike="noStrike">
                <a:solidFill>
                  <a:schemeClr val="lt1"/>
                </a:solidFill>
                <a:latin typeface="Avenir"/>
                <a:ea typeface="Avenir"/>
                <a:cs typeface="Avenir"/>
                <a:sym typeface="Avenir"/>
              </a:rPr>
              <a:t>It’s not just the thought that counts, it’s the customization</a:t>
            </a:r>
            <a:endParaRPr b="0" i="0" sz="1800" u="none" cap="none" strike="noStrike">
              <a:solidFill>
                <a:srgbClr val="FFFFFF"/>
              </a:solidFill>
              <a:latin typeface="Avenir"/>
              <a:ea typeface="Avenir"/>
              <a:cs typeface="Avenir"/>
              <a:sym typeface="Avenir"/>
            </a:endParaRPr>
          </a:p>
        </p:txBody>
      </p:sp>
      <p:sp>
        <p:nvSpPr>
          <p:cNvPr id="80" name="Google Shape;80;p20"/>
          <p:cNvSpPr txBox="1"/>
          <p:nvPr/>
        </p:nvSpPr>
        <p:spPr>
          <a:xfrm>
            <a:off x="2186470" y="911095"/>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1</a:t>
            </a:r>
            <a:endParaRPr b="1" i="0" sz="3000" u="none" cap="none" strike="noStrike">
              <a:solidFill>
                <a:srgbClr val="FFFFFF"/>
              </a:solidFill>
              <a:latin typeface="Proxima Nova"/>
              <a:ea typeface="Proxima Nova"/>
              <a:cs typeface="Proxima Nova"/>
              <a:sym typeface="Proxima Nova"/>
            </a:endParaRPr>
          </a:p>
        </p:txBody>
      </p:sp>
      <p:sp>
        <p:nvSpPr>
          <p:cNvPr id="81" name="Google Shape;81;p20"/>
          <p:cNvSpPr txBox="1"/>
          <p:nvPr/>
        </p:nvSpPr>
        <p:spPr>
          <a:xfrm>
            <a:off x="2186470" y="1823141"/>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2</a:t>
            </a:r>
            <a:endParaRPr b="1" i="0" sz="3000" u="none" cap="none" strike="noStrike">
              <a:solidFill>
                <a:srgbClr val="FFFFFF"/>
              </a:solidFill>
              <a:latin typeface="Proxima Nova"/>
              <a:ea typeface="Proxima Nova"/>
              <a:cs typeface="Proxima Nova"/>
              <a:sym typeface="Proxima Nova"/>
            </a:endParaRPr>
          </a:p>
        </p:txBody>
      </p:sp>
      <p:sp>
        <p:nvSpPr>
          <p:cNvPr id="82" name="Google Shape;82;p20"/>
          <p:cNvSpPr txBox="1"/>
          <p:nvPr/>
        </p:nvSpPr>
        <p:spPr>
          <a:xfrm>
            <a:off x="2186470" y="2735162"/>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3</a:t>
            </a:r>
            <a:endParaRPr b="1" i="0" sz="3000" u="none" cap="none" strike="noStrike">
              <a:solidFill>
                <a:srgbClr val="FFFFFF"/>
              </a:solidFill>
              <a:latin typeface="Proxima Nova"/>
              <a:ea typeface="Proxima Nova"/>
              <a:cs typeface="Proxima Nova"/>
              <a:sym typeface="Proxima Nova"/>
            </a:endParaRPr>
          </a:p>
        </p:txBody>
      </p:sp>
      <p:sp>
        <p:nvSpPr>
          <p:cNvPr id="83" name="Google Shape;83;p20"/>
          <p:cNvSpPr txBox="1"/>
          <p:nvPr/>
        </p:nvSpPr>
        <p:spPr>
          <a:xfrm>
            <a:off x="2186470" y="3647183"/>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4</a:t>
            </a:r>
            <a:endParaRPr b="1" i="0" sz="3000" u="none" cap="none" strike="noStrike">
              <a:solidFill>
                <a:srgbClr val="FFFFFF"/>
              </a:solidFill>
              <a:latin typeface="Proxima Nova"/>
              <a:ea typeface="Proxima Nova"/>
              <a:cs typeface="Proxima Nova"/>
              <a:sym typeface="Proxima Nova"/>
            </a:endParaRPr>
          </a:p>
        </p:txBody>
      </p:sp>
      <p:sp>
        <p:nvSpPr>
          <p:cNvPr id="84" name="Google Shape;84;p20"/>
          <p:cNvSpPr txBox="1"/>
          <p:nvPr/>
        </p:nvSpPr>
        <p:spPr>
          <a:xfrm>
            <a:off x="2186470" y="4559204"/>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FFFFF"/>
                </a:solidFill>
                <a:latin typeface="Proxima Nova"/>
                <a:ea typeface="Proxima Nova"/>
                <a:cs typeface="Proxima Nova"/>
                <a:sym typeface="Proxima Nova"/>
              </a:rPr>
              <a:t>5</a:t>
            </a:r>
            <a:endParaRPr b="1" i="0" sz="3000" u="none" cap="none" strike="noStrike">
              <a:solidFill>
                <a:srgbClr val="FFFFFF"/>
              </a:solidFill>
              <a:latin typeface="Proxima Nova"/>
              <a:ea typeface="Proxima Nova"/>
              <a:cs typeface="Proxima Nova"/>
              <a:sym typeface="Proxima Nova"/>
            </a:endParaRPr>
          </a:p>
        </p:txBody>
      </p:sp>
      <p:cxnSp>
        <p:nvCxnSpPr>
          <p:cNvPr id="85" name="Google Shape;85;p20"/>
          <p:cNvCxnSpPr/>
          <p:nvPr/>
        </p:nvCxnSpPr>
        <p:spPr>
          <a:xfrm>
            <a:off x="971400" y="7341825"/>
            <a:ext cx="0" cy="941400"/>
          </a:xfrm>
          <a:prstGeom prst="straightConnector1">
            <a:avLst/>
          </a:prstGeom>
          <a:noFill/>
          <a:ln cap="flat" cmpd="sng" w="19050">
            <a:solidFill>
              <a:srgbClr val="D9D9D9"/>
            </a:solidFill>
            <a:prstDash val="solid"/>
            <a:round/>
            <a:headEnd len="sm" w="sm" type="none"/>
            <a:tailEnd len="sm" w="sm" type="none"/>
          </a:ln>
        </p:spPr>
      </p:cxnSp>
      <p:sp>
        <p:nvSpPr>
          <p:cNvPr id="86" name="Google Shape;86;p20"/>
          <p:cNvSpPr txBox="1"/>
          <p:nvPr/>
        </p:nvSpPr>
        <p:spPr>
          <a:xfrm rot="-5400000">
            <a:off x="-1913816" y="3812203"/>
            <a:ext cx="5794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2600" u="none" cap="none" strike="noStrike">
                <a:solidFill>
                  <a:srgbClr val="2D3E50"/>
                </a:solidFill>
                <a:latin typeface="Proxima Nova"/>
                <a:ea typeface="Proxima Nova"/>
                <a:cs typeface="Proxima Nova"/>
                <a:sym typeface="Proxima Nova"/>
              </a:rPr>
              <a:t>Contents</a:t>
            </a:r>
            <a:endParaRPr b="1" i="0" sz="2600" u="none" cap="none" strike="noStrike">
              <a:solidFill>
                <a:srgbClr val="2D3E50"/>
              </a:solidFill>
              <a:latin typeface="Proxima Nova"/>
              <a:ea typeface="Proxima Nova"/>
              <a:cs typeface="Proxima Nova"/>
              <a:sym typeface="Proxima Nova"/>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38"/>
          <p:cNvSpPr/>
          <p:nvPr/>
        </p:nvSpPr>
        <p:spPr>
          <a:xfrm>
            <a:off x="4914900" y="0"/>
            <a:ext cx="51435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7" name="Google Shape;307;p38"/>
          <p:cNvSpPr txBox="1"/>
          <p:nvPr/>
        </p:nvSpPr>
        <p:spPr>
          <a:xfrm>
            <a:off x="554450" y="1220425"/>
            <a:ext cx="4104000" cy="25488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4.	Content licensing fees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User generated content (UGC) is a powerful marketing tool for any business. No matter how professional or on point professional product photos and editorial shoots are, customers wearing or using your product will get the clicks. In fact, </a:t>
            </a:r>
            <a:r>
              <a:rPr b="0" i="0" lang="en" sz="1300" u="sng" cap="none" strike="noStrike">
                <a:solidFill>
                  <a:schemeClr val="hlink"/>
                </a:solidFill>
                <a:latin typeface="Avenir"/>
                <a:ea typeface="Avenir"/>
                <a:cs typeface="Avenir"/>
                <a:sym typeface="Avenir"/>
                <a:hlinkClick r:id="rId4"/>
              </a:rPr>
              <a:t>87% of brands</a:t>
            </a:r>
            <a:r>
              <a:rPr b="0" i="0" lang="en" sz="1300" u="none" cap="none" strike="noStrike">
                <a:solidFill>
                  <a:srgbClr val="2D3E50"/>
                </a:solidFill>
                <a:latin typeface="Avenir"/>
                <a:ea typeface="Avenir"/>
                <a:cs typeface="Avenir"/>
                <a:sym typeface="Avenir"/>
              </a:rPr>
              <a:t> take advantage of the authentic power of UGC,</a:t>
            </a:r>
            <a:r>
              <a:rPr b="0" baseline="30000" i="0" lang="en" sz="1300" u="none" cap="none" strike="noStrike">
                <a:solidFill>
                  <a:srgbClr val="2D3E50"/>
                </a:solidFill>
                <a:latin typeface="Avenir"/>
                <a:ea typeface="Avenir"/>
                <a:cs typeface="Avenir"/>
                <a:sym typeface="Avenir"/>
              </a:rPr>
              <a:t>1</a:t>
            </a:r>
            <a:r>
              <a:rPr b="0" i="0" lang="en" sz="1300" u="none" cap="none" strike="noStrike">
                <a:solidFill>
                  <a:srgbClr val="2D3E50"/>
                </a:solidFill>
                <a:latin typeface="Avenir"/>
                <a:ea typeface="Avenir"/>
                <a:cs typeface="Avenir"/>
                <a:sym typeface="Avenir"/>
              </a:rPr>
              <a:t> and 72% say it helps with engagement. </a:t>
            </a:r>
            <a:endParaRPr b="0" baseline="30000" i="0" sz="1300" u="none" cap="none" strike="noStrike">
              <a:solidFill>
                <a:srgbClr val="2D3E50"/>
              </a:solidFill>
              <a:latin typeface="Avenir"/>
              <a:ea typeface="Avenir"/>
              <a:cs typeface="Avenir"/>
              <a:sym typeface="Avenir"/>
            </a:endParaRPr>
          </a:p>
        </p:txBody>
      </p:sp>
      <p:pic>
        <p:nvPicPr>
          <p:cNvPr id="308" name="Google Shape;308;p38"/>
          <p:cNvPicPr preferRelativeResize="0"/>
          <p:nvPr/>
        </p:nvPicPr>
        <p:blipFill rotWithShape="1">
          <a:blip r:embed="rId5">
            <a:alphaModFix amt="90000"/>
          </a:blip>
          <a:srcRect b="0" l="17456" r="38371" t="0"/>
          <a:stretch/>
        </p:blipFill>
        <p:spPr>
          <a:xfrm>
            <a:off x="4914901" y="0"/>
            <a:ext cx="5143501" cy="7772400"/>
          </a:xfrm>
          <a:prstGeom prst="rect">
            <a:avLst/>
          </a:prstGeom>
          <a:noFill/>
          <a:ln>
            <a:noFill/>
          </a:ln>
        </p:spPr>
      </p:pic>
      <p:pic>
        <p:nvPicPr>
          <p:cNvPr id="309" name="Google Shape;309;p38">
            <a:hlinkClick r:id="rId6"/>
          </p:cNvPr>
          <p:cNvPicPr preferRelativeResize="0"/>
          <p:nvPr/>
        </p:nvPicPr>
        <p:blipFill rotWithShape="1">
          <a:blip r:embed="rId7">
            <a:alphaModFix/>
          </a:blip>
          <a:srcRect b="13308" l="6356" r="6669" t="13731"/>
          <a:stretch/>
        </p:blipFill>
        <p:spPr>
          <a:xfrm>
            <a:off x="554450" y="276400"/>
            <a:ext cx="1105275" cy="530650"/>
          </a:xfrm>
          <a:prstGeom prst="rect">
            <a:avLst/>
          </a:prstGeom>
          <a:noFill/>
          <a:ln>
            <a:noFill/>
          </a:ln>
        </p:spPr>
      </p:pic>
      <p:sp>
        <p:nvSpPr>
          <p:cNvPr id="310" name="Google Shape;310;p38"/>
          <p:cNvSpPr txBox="1"/>
          <p:nvPr/>
        </p:nvSpPr>
        <p:spPr>
          <a:xfrm>
            <a:off x="554450" y="6858005"/>
            <a:ext cx="4104000" cy="70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2D3E50"/>
                </a:solidFill>
                <a:latin typeface="Avenir"/>
                <a:ea typeface="Avenir"/>
                <a:cs typeface="Avenir"/>
                <a:sym typeface="Avenir"/>
              </a:rPr>
              <a:t>¹ Ranvir Gurjal, “Key stats and best practices on millennials and user generated content,” Social Media Week, June 6, 2016. </a:t>
            </a:r>
            <a:r>
              <a:rPr b="0" i="0" lang="en" sz="800" u="sng" cap="none" strike="noStrike">
                <a:solidFill>
                  <a:schemeClr val="hlink"/>
                </a:solidFill>
                <a:latin typeface="Avenir"/>
                <a:ea typeface="Avenir"/>
                <a:cs typeface="Avenir"/>
                <a:sym typeface="Avenir"/>
                <a:hlinkClick r:id="rId8"/>
              </a:rPr>
              <a:t>https://socialmediaweek.org/blog/2016/06/key-stats-best-practices-millennials-user-generated-content/</a:t>
            </a:r>
            <a:endParaRPr b="0" i="0" sz="800" u="none" cap="none" strike="noStrike">
              <a:solidFill>
                <a:srgbClr val="2D3E50"/>
              </a:solidFill>
              <a:latin typeface="Avenir"/>
              <a:ea typeface="Avenir"/>
              <a:cs typeface="Avenir"/>
              <a:sym typeface="Avenir"/>
            </a:endParaRPr>
          </a:p>
        </p:txBody>
      </p:sp>
      <p:sp>
        <p:nvSpPr>
          <p:cNvPr id="311" name="Google Shape;311;p38"/>
          <p:cNvSpPr txBox="1"/>
          <p:nvPr/>
        </p:nvSpPr>
        <p:spPr>
          <a:xfrm>
            <a:off x="544674" y="877162"/>
            <a:ext cx="40908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Payment method</a:t>
            </a:r>
            <a:endParaRPr b="1" i="0" sz="1600" u="none" cap="none" strike="noStrike">
              <a:solidFill>
                <a:srgbClr val="E40046"/>
              </a:solidFill>
              <a:latin typeface="Proxima Nova"/>
              <a:ea typeface="Proxima Nova"/>
              <a:cs typeface="Proxima Nova"/>
              <a:sym typeface="Proxima Nova"/>
            </a:endParaRPr>
          </a:p>
        </p:txBody>
      </p:sp>
      <p:sp>
        <p:nvSpPr>
          <p:cNvPr id="312" name="Google Shape;312;p38"/>
          <p:cNvSpPr/>
          <p:nvPr/>
        </p:nvSpPr>
        <p:spPr>
          <a:xfrm>
            <a:off x="696499" y="4070867"/>
            <a:ext cx="1129899" cy="1129985"/>
          </a:xfrm>
          <a:prstGeom prst="donut">
            <a:avLst>
              <a:gd fmla="val 11713" name="adj"/>
            </a:avLst>
          </a:prstGeom>
          <a:no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3" name="Google Shape;313;p38"/>
          <p:cNvSpPr/>
          <p:nvPr/>
        </p:nvSpPr>
        <p:spPr>
          <a:xfrm flipH="1" rot="-8787461">
            <a:off x="696310" y="4070999"/>
            <a:ext cx="1129939" cy="1129973"/>
          </a:xfrm>
          <a:prstGeom prst="blockArc">
            <a:avLst>
              <a:gd fmla="val 11058160" name="adj1"/>
              <a:gd fmla="val 7394589" name="adj2"/>
              <a:gd fmla="val 11686" name="adj3"/>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 name="Google Shape;314;p38"/>
          <p:cNvSpPr txBox="1"/>
          <p:nvPr/>
        </p:nvSpPr>
        <p:spPr>
          <a:xfrm>
            <a:off x="812938" y="4419205"/>
            <a:ext cx="931131" cy="433851"/>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100"/>
              <a:buFont typeface="Arial"/>
              <a:buNone/>
            </a:pPr>
            <a:r>
              <a:rPr b="1" i="0" lang="en" sz="2100" u="none" cap="none" strike="noStrike">
                <a:solidFill>
                  <a:srgbClr val="E40046"/>
                </a:solidFill>
                <a:latin typeface="Proxima Nova"/>
                <a:ea typeface="Proxima Nova"/>
                <a:cs typeface="Proxima Nova"/>
                <a:sym typeface="Proxima Nova"/>
              </a:rPr>
              <a:t>87%</a:t>
            </a:r>
            <a:endParaRPr b="1" baseline="30000" i="0" sz="2100" u="none" cap="none" strike="noStrike">
              <a:solidFill>
                <a:srgbClr val="E40046"/>
              </a:solidFill>
              <a:latin typeface="Proxima Nova"/>
              <a:ea typeface="Proxima Nova"/>
              <a:cs typeface="Proxima Nova"/>
              <a:sym typeface="Proxima Nova"/>
            </a:endParaRPr>
          </a:p>
        </p:txBody>
      </p:sp>
      <p:sp>
        <p:nvSpPr>
          <p:cNvPr id="315" name="Google Shape;315;p38"/>
          <p:cNvSpPr txBox="1"/>
          <p:nvPr/>
        </p:nvSpPr>
        <p:spPr>
          <a:xfrm>
            <a:off x="2044327" y="4335225"/>
            <a:ext cx="2403900" cy="6015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of brands take advantage of </a:t>
            </a:r>
            <a:br>
              <a:rPr b="0" i="0" lang="en" sz="1200" u="none" cap="none" strike="noStrike">
                <a:solidFill>
                  <a:srgbClr val="2D3E50"/>
                </a:solidFill>
                <a:latin typeface="Avenir"/>
                <a:ea typeface="Avenir"/>
                <a:cs typeface="Avenir"/>
                <a:sym typeface="Avenir"/>
              </a:rPr>
            </a:br>
            <a:r>
              <a:rPr b="0" i="0" lang="en" sz="1200" u="none" cap="none" strike="noStrike">
                <a:solidFill>
                  <a:srgbClr val="2D3E50"/>
                </a:solidFill>
                <a:latin typeface="Avenir"/>
                <a:ea typeface="Avenir"/>
                <a:cs typeface="Avenir"/>
                <a:sym typeface="Avenir"/>
              </a:rPr>
              <a:t>the authentic power of UGC,</a:t>
            </a:r>
            <a:r>
              <a:rPr b="0" baseline="30000" i="0" lang="en" sz="1200" u="none" cap="none" strike="noStrike">
                <a:solidFill>
                  <a:srgbClr val="2D3E50"/>
                </a:solidFill>
                <a:latin typeface="Avenir"/>
                <a:ea typeface="Avenir"/>
                <a:cs typeface="Avenir"/>
                <a:sym typeface="Avenir"/>
              </a:rPr>
              <a:t>1</a:t>
            </a:r>
            <a:endParaRPr b="0" baseline="30000" i="0" sz="1200" u="none" cap="none" strike="noStrike">
              <a:solidFill>
                <a:srgbClr val="2D3E50"/>
              </a:solidFill>
              <a:latin typeface="Avenir"/>
              <a:ea typeface="Avenir"/>
              <a:cs typeface="Avenir"/>
              <a:sym typeface="Avenir"/>
            </a:endParaRPr>
          </a:p>
        </p:txBody>
      </p:sp>
      <p:sp>
        <p:nvSpPr>
          <p:cNvPr id="316" name="Google Shape;316;p38"/>
          <p:cNvSpPr/>
          <p:nvPr/>
        </p:nvSpPr>
        <p:spPr>
          <a:xfrm>
            <a:off x="696499" y="5467731"/>
            <a:ext cx="1129899" cy="1129985"/>
          </a:xfrm>
          <a:prstGeom prst="donut">
            <a:avLst>
              <a:gd fmla="val 11713" name="adj"/>
            </a:avLst>
          </a:prstGeom>
          <a:no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7" name="Google Shape;317;p38"/>
          <p:cNvSpPr/>
          <p:nvPr/>
        </p:nvSpPr>
        <p:spPr>
          <a:xfrm flipH="1" rot="-8787461">
            <a:off x="696310" y="5467864"/>
            <a:ext cx="1129939" cy="1129973"/>
          </a:xfrm>
          <a:prstGeom prst="blockArc">
            <a:avLst>
              <a:gd fmla="val 13764813" name="adj1"/>
              <a:gd fmla="val 7394589" name="adj2"/>
              <a:gd fmla="val 11686" name="adj3"/>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8" name="Google Shape;318;p38"/>
          <p:cNvSpPr txBox="1"/>
          <p:nvPr/>
        </p:nvSpPr>
        <p:spPr>
          <a:xfrm>
            <a:off x="812938" y="5816069"/>
            <a:ext cx="931131" cy="433851"/>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100"/>
              <a:buFont typeface="Arial"/>
              <a:buNone/>
            </a:pPr>
            <a:r>
              <a:rPr b="1" i="0" lang="en" sz="2100" u="none" cap="none" strike="noStrike">
                <a:solidFill>
                  <a:srgbClr val="E40046"/>
                </a:solidFill>
                <a:latin typeface="Proxima Nova"/>
                <a:ea typeface="Proxima Nova"/>
                <a:cs typeface="Proxima Nova"/>
                <a:sym typeface="Proxima Nova"/>
              </a:rPr>
              <a:t>72%</a:t>
            </a:r>
            <a:endParaRPr b="1" baseline="30000" i="0" sz="2100" u="none" cap="none" strike="noStrike">
              <a:solidFill>
                <a:srgbClr val="E40046"/>
              </a:solidFill>
              <a:latin typeface="Proxima Nova"/>
              <a:ea typeface="Proxima Nova"/>
              <a:cs typeface="Proxima Nova"/>
              <a:sym typeface="Proxima Nova"/>
            </a:endParaRPr>
          </a:p>
        </p:txBody>
      </p:sp>
      <p:sp>
        <p:nvSpPr>
          <p:cNvPr id="319" name="Google Shape;319;p38"/>
          <p:cNvSpPr txBox="1"/>
          <p:nvPr/>
        </p:nvSpPr>
        <p:spPr>
          <a:xfrm>
            <a:off x="2044327" y="5732097"/>
            <a:ext cx="2403900" cy="6015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say it helps with engagement.</a:t>
            </a:r>
            <a:endParaRPr b="0" baseline="30000" i="0" sz="1200" u="none" cap="none" strike="noStrike">
              <a:solidFill>
                <a:srgbClr val="2D3E50"/>
              </a:solidFill>
              <a:latin typeface="Avenir"/>
              <a:ea typeface="Avenir"/>
              <a:cs typeface="Avenir"/>
              <a:sym typeface="Aveni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pic>
        <p:nvPicPr>
          <p:cNvPr id="324" name="Google Shape;324;p39"/>
          <p:cNvPicPr preferRelativeResize="0"/>
          <p:nvPr/>
        </p:nvPicPr>
        <p:blipFill rotWithShape="1">
          <a:blip r:embed="rId3">
            <a:alphaModFix amt="10000"/>
          </a:blip>
          <a:srcRect b="-19615" l="-35534" r="47358" t="-12483"/>
          <a:stretch/>
        </p:blipFill>
        <p:spPr>
          <a:xfrm>
            <a:off x="-6505525" y="-1188375"/>
            <a:ext cx="10637100" cy="10637100"/>
          </a:xfrm>
          <a:prstGeom prst="donut">
            <a:avLst>
              <a:gd fmla="val 19423" name="adj"/>
            </a:avLst>
          </a:prstGeom>
          <a:noFill/>
          <a:ln>
            <a:noFill/>
          </a:ln>
        </p:spPr>
      </p:pic>
      <p:pic>
        <p:nvPicPr>
          <p:cNvPr id="325" name="Google Shape;325;p39"/>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326" name="Google Shape;326;p39"/>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327" name="Google Shape;327;p39"/>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328" name="Google Shape;328;p39">
            <a:hlinkClick r:id="rId5"/>
          </p:cNvPr>
          <p:cNvPicPr preferRelativeResize="0"/>
          <p:nvPr/>
        </p:nvPicPr>
        <p:blipFill rotWithShape="1">
          <a:blip r:embed="rId6">
            <a:alphaModFix/>
          </a:blip>
          <a:srcRect b="13308" l="6356" r="6669" t="13731"/>
          <a:stretch/>
        </p:blipFill>
        <p:spPr>
          <a:xfrm>
            <a:off x="554450" y="276400"/>
            <a:ext cx="1105275" cy="530650"/>
          </a:xfrm>
          <a:prstGeom prst="rect">
            <a:avLst/>
          </a:prstGeom>
          <a:noFill/>
          <a:ln>
            <a:noFill/>
          </a:ln>
        </p:spPr>
      </p:pic>
      <p:sp>
        <p:nvSpPr>
          <p:cNvPr id="329" name="Google Shape;329;p39"/>
          <p:cNvSpPr txBox="1"/>
          <p:nvPr/>
        </p:nvSpPr>
        <p:spPr>
          <a:xfrm>
            <a:off x="2509775" y="6980488"/>
            <a:ext cx="6879000" cy="359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0" baseline="30000" i="0" lang="en" sz="800" u="none" cap="none" strike="noStrike">
                <a:solidFill>
                  <a:srgbClr val="2D3E50"/>
                </a:solidFill>
                <a:latin typeface="Avenir"/>
                <a:ea typeface="Avenir"/>
                <a:cs typeface="Avenir"/>
                <a:sym typeface="Avenir"/>
              </a:rPr>
              <a:t>4</a:t>
            </a:r>
            <a:r>
              <a:rPr b="0" i="0" lang="en" sz="800" u="none" cap="none" strike="noStrike">
                <a:solidFill>
                  <a:srgbClr val="2D3E50"/>
                </a:solidFill>
                <a:latin typeface="Avenir"/>
                <a:ea typeface="Avenir"/>
                <a:cs typeface="Avenir"/>
                <a:sym typeface="Avenir"/>
              </a:rPr>
              <a:t> “How to license your best performing content in three steps,” Tribe, accessed June 17, 2021. </a:t>
            </a:r>
            <a:r>
              <a:rPr b="0" i="0" lang="en" sz="800" u="sng" cap="none" strike="noStrike">
                <a:solidFill>
                  <a:schemeClr val="hlink"/>
                </a:solidFill>
                <a:latin typeface="Avenir"/>
                <a:ea typeface="Avenir"/>
                <a:cs typeface="Avenir"/>
                <a:sym typeface="Avenir"/>
                <a:hlinkClick r:id="rId7"/>
              </a:rPr>
              <a:t>https://www.tribegroup.co/blog/how-to-license-your-best-performing-creator-content</a:t>
            </a:r>
            <a:endParaRPr b="0" i="0" sz="8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rgbClr val="2D3E50"/>
              </a:solidFill>
              <a:latin typeface="Avenir"/>
              <a:ea typeface="Avenir"/>
              <a:cs typeface="Avenir"/>
              <a:sym typeface="Avenir"/>
            </a:endParaRPr>
          </a:p>
        </p:txBody>
      </p:sp>
      <p:sp>
        <p:nvSpPr>
          <p:cNvPr id="330" name="Google Shape;330;p39"/>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7 ways to pay influencers</a:t>
            </a:r>
            <a:endParaRPr b="0" i="0" sz="1400" u="none" cap="none" strike="noStrike">
              <a:solidFill>
                <a:srgbClr val="E40046"/>
              </a:solidFill>
              <a:latin typeface="Proxima Nova"/>
              <a:ea typeface="Proxima Nova"/>
              <a:cs typeface="Proxima Nova"/>
              <a:sym typeface="Proxima Nova"/>
            </a:endParaRPr>
          </a:p>
        </p:txBody>
      </p:sp>
      <p:sp>
        <p:nvSpPr>
          <p:cNvPr id="331" name="Google Shape;331;p39"/>
          <p:cNvSpPr txBox="1"/>
          <p:nvPr/>
        </p:nvSpPr>
        <p:spPr>
          <a:xfrm>
            <a:off x="2474125" y="1075875"/>
            <a:ext cx="3634500" cy="3431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When you want to build up content for your website or social channels, paying influencers a content licensing fee could be an easy win for you, and a great way for influencers to increase their income. You can do this using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 </a:t>
            </a:r>
            <a:r>
              <a:rPr b="0" i="0" lang="en" sz="1300" u="sng" cap="none" strike="noStrike">
                <a:solidFill>
                  <a:schemeClr val="hlink"/>
                </a:solidFill>
                <a:latin typeface="Avenir"/>
                <a:ea typeface="Avenir"/>
                <a:cs typeface="Avenir"/>
                <a:sym typeface="Avenir"/>
                <a:hlinkClick r:id="rId8"/>
              </a:rPr>
              <a:t>third-party platform</a:t>
            </a:r>
            <a:r>
              <a:rPr b="0" baseline="30000" i="0" lang="en" sz="1300" u="none" cap="none" strike="noStrike">
                <a:solidFill>
                  <a:srgbClr val="2D3E50"/>
                </a:solidFill>
                <a:latin typeface="Avenir"/>
                <a:ea typeface="Avenir"/>
                <a:cs typeface="Avenir"/>
                <a:sym typeface="Avenir"/>
              </a:rPr>
              <a:t>4</a:t>
            </a:r>
            <a:r>
              <a:rPr b="0" i="0" lang="en" sz="1300" u="none" cap="none" strike="noStrike">
                <a:solidFill>
                  <a:srgbClr val="2D3E50"/>
                </a:solidFill>
                <a:latin typeface="Avenir"/>
                <a:ea typeface="Avenir"/>
                <a:cs typeface="Avenir"/>
                <a:sym typeface="Avenir"/>
              </a:rPr>
              <a:t> or integrate content licensing as a payment model in your influencer partnership platform. When you agree to a license fee, you will also agree where it can be used; across your website and social media channels or in marketing literature and how long you are able to use it, whether that is a set period or in perpetuity.</a:t>
            </a:r>
            <a:endParaRPr b="0" i="0" sz="1300" u="none" cap="none" strike="noStrike">
              <a:solidFill>
                <a:srgbClr val="2D3E50"/>
              </a:solidFill>
              <a:latin typeface="Avenir"/>
              <a:ea typeface="Avenir"/>
              <a:cs typeface="Avenir"/>
              <a:sym typeface="Avenir"/>
            </a:endParaRPr>
          </a:p>
        </p:txBody>
      </p:sp>
      <p:pic>
        <p:nvPicPr>
          <p:cNvPr id="332" name="Google Shape;332;p39"/>
          <p:cNvPicPr preferRelativeResize="0"/>
          <p:nvPr/>
        </p:nvPicPr>
        <p:blipFill rotWithShape="1">
          <a:blip r:embed="rId9">
            <a:alphaModFix/>
          </a:blip>
          <a:srcRect b="0" l="0" r="0" t="0"/>
          <a:stretch/>
        </p:blipFill>
        <p:spPr>
          <a:xfrm>
            <a:off x="6289718" y="1231725"/>
            <a:ext cx="3387735" cy="3275252"/>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pic>
        <p:nvPicPr>
          <p:cNvPr id="337" name="Google Shape;337;p40"/>
          <p:cNvPicPr preferRelativeResize="0"/>
          <p:nvPr/>
        </p:nvPicPr>
        <p:blipFill rotWithShape="1">
          <a:blip r:embed="rId3">
            <a:alphaModFix amt="10000"/>
          </a:blip>
          <a:srcRect b="-19615" l="-35534" r="47358" t="-12483"/>
          <a:stretch/>
        </p:blipFill>
        <p:spPr>
          <a:xfrm>
            <a:off x="-6505525" y="-1188375"/>
            <a:ext cx="10637100" cy="10637100"/>
          </a:xfrm>
          <a:prstGeom prst="donut">
            <a:avLst>
              <a:gd fmla="val 19423" name="adj"/>
            </a:avLst>
          </a:prstGeom>
          <a:noFill/>
          <a:ln>
            <a:noFill/>
          </a:ln>
        </p:spPr>
      </p:pic>
      <p:pic>
        <p:nvPicPr>
          <p:cNvPr id="338" name="Google Shape;338;p40"/>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339" name="Google Shape;339;p40"/>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340" name="Google Shape;340;p40"/>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341" name="Google Shape;341;p40">
            <a:hlinkClick r:id="rId5"/>
          </p:cNvPr>
          <p:cNvPicPr preferRelativeResize="0"/>
          <p:nvPr/>
        </p:nvPicPr>
        <p:blipFill rotWithShape="1">
          <a:blip r:embed="rId6">
            <a:alphaModFix/>
          </a:blip>
          <a:srcRect b="13308" l="6356" r="6669" t="13731"/>
          <a:stretch/>
        </p:blipFill>
        <p:spPr>
          <a:xfrm>
            <a:off x="554450" y="276400"/>
            <a:ext cx="1105275" cy="530650"/>
          </a:xfrm>
          <a:prstGeom prst="rect">
            <a:avLst/>
          </a:prstGeom>
          <a:noFill/>
          <a:ln>
            <a:noFill/>
          </a:ln>
        </p:spPr>
      </p:pic>
      <p:sp>
        <p:nvSpPr>
          <p:cNvPr id="342" name="Google Shape;342;p40"/>
          <p:cNvSpPr txBox="1"/>
          <p:nvPr/>
        </p:nvSpPr>
        <p:spPr>
          <a:xfrm>
            <a:off x="2474125" y="1075875"/>
            <a:ext cx="6936300" cy="2343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A marketer’s perspective on content licensing fees</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Consumers are consuming content faster than ever. When you consider how fast content expires across content platforms, it’s no wonder marketers are under pressure to constantly generate new content. Not only that, it needs to stand out, get noticed and lead to clicks and brand awareness or engagement. In fact, when you consider the </a:t>
            </a:r>
            <a:r>
              <a:rPr b="0" i="0" lang="en" sz="1300" u="sng" cap="none" strike="noStrike">
                <a:solidFill>
                  <a:schemeClr val="hlink"/>
                </a:solidFill>
                <a:latin typeface="Avenir"/>
                <a:ea typeface="Avenir"/>
                <a:cs typeface="Avenir"/>
                <a:sym typeface="Avenir"/>
                <a:hlinkClick r:id="rId7"/>
              </a:rPr>
              <a:t>expiry window on a visual platform like Instagram</a:t>
            </a:r>
            <a:r>
              <a:rPr b="0" i="0" lang="en" sz="1300" u="none" cap="none" strike="noStrike">
                <a:solidFill>
                  <a:srgbClr val="2D3E50"/>
                </a:solidFill>
                <a:latin typeface="Avenir"/>
                <a:ea typeface="Avenir"/>
                <a:cs typeface="Avenir"/>
                <a:sym typeface="Avenir"/>
              </a:rPr>
              <a:t>, marketers need to create and share new content every single day. A content licensing payment model is an easy win for marketers keen to get more content that they can share across their social media channels and on their website. </a:t>
            </a:r>
            <a:endParaRPr b="0" i="0" sz="1300" u="none" cap="none" strike="noStrike">
              <a:solidFill>
                <a:srgbClr val="2D3E50"/>
              </a:solidFill>
              <a:latin typeface="Avenir"/>
              <a:ea typeface="Avenir"/>
              <a:cs typeface="Avenir"/>
              <a:sym typeface="Avenir"/>
            </a:endParaRPr>
          </a:p>
        </p:txBody>
      </p:sp>
      <p:sp>
        <p:nvSpPr>
          <p:cNvPr id="343" name="Google Shape;343;p40"/>
          <p:cNvSpPr txBox="1"/>
          <p:nvPr/>
        </p:nvSpPr>
        <p:spPr>
          <a:xfrm>
            <a:off x="2474125" y="5856731"/>
            <a:ext cx="6936300" cy="1505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For what types of businesses are content licensing fees ideal? </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Brands that know their products need to be seen worn or used authentically to drive engagement. Travel and consumer goods brands would also benefit from licensing user-generated content to increase engagement and reinforce brand values by using influencers that will resonate with their target audience. </a:t>
            </a:r>
            <a:endParaRPr b="1" i="0" sz="1600" u="none" cap="none" strike="noStrike">
              <a:solidFill>
                <a:srgbClr val="E40046"/>
              </a:solidFill>
              <a:latin typeface="Proxima Nova"/>
              <a:ea typeface="Proxima Nova"/>
              <a:cs typeface="Proxima Nova"/>
              <a:sym typeface="Proxima Nova"/>
            </a:endParaRPr>
          </a:p>
        </p:txBody>
      </p:sp>
      <p:sp>
        <p:nvSpPr>
          <p:cNvPr id="344" name="Google Shape;344;p40"/>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7 ways to pay influencers</a:t>
            </a:r>
            <a:endParaRPr b="0" i="0" sz="1400" u="none" cap="none" strike="noStrike">
              <a:solidFill>
                <a:srgbClr val="E40046"/>
              </a:solidFill>
              <a:latin typeface="Proxima Nova"/>
              <a:ea typeface="Proxima Nova"/>
              <a:cs typeface="Proxima Nova"/>
              <a:sym typeface="Proxima Nova"/>
            </a:endParaRPr>
          </a:p>
        </p:txBody>
      </p:sp>
      <p:grpSp>
        <p:nvGrpSpPr>
          <p:cNvPr id="345" name="Google Shape;345;p40"/>
          <p:cNvGrpSpPr/>
          <p:nvPr/>
        </p:nvGrpSpPr>
        <p:grpSpPr>
          <a:xfrm>
            <a:off x="3432874" y="3598239"/>
            <a:ext cx="5018801" cy="2237342"/>
            <a:chOff x="2624887" y="3577875"/>
            <a:chExt cx="5018801" cy="2237342"/>
          </a:xfrm>
        </p:grpSpPr>
        <p:sp>
          <p:nvSpPr>
            <p:cNvPr id="346" name="Google Shape;346;p40"/>
            <p:cNvSpPr txBox="1"/>
            <p:nvPr/>
          </p:nvSpPr>
          <p:spPr>
            <a:xfrm>
              <a:off x="2624912" y="3577875"/>
              <a:ext cx="4914600" cy="1737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2D3E50"/>
                  </a:solidFill>
                  <a:latin typeface="Proxima Nova"/>
                  <a:ea typeface="Proxima Nova"/>
                  <a:cs typeface="Proxima Nova"/>
                  <a:sym typeface="Proxima Nova"/>
                </a:rPr>
                <a:t>How long does content last?</a:t>
              </a:r>
              <a:endParaRPr b="1" i="0" sz="1400" u="none" cap="none" strike="noStrike">
                <a:solidFill>
                  <a:srgbClr val="2D3E50"/>
                </a:solidFill>
                <a:latin typeface="Proxima Nova"/>
                <a:ea typeface="Proxima Nova"/>
                <a:cs typeface="Proxima Nova"/>
                <a:sym typeface="Proxima Nova"/>
              </a:endParaRPr>
            </a:p>
          </p:txBody>
        </p:sp>
        <p:sp>
          <p:nvSpPr>
            <p:cNvPr id="347" name="Google Shape;347;p40"/>
            <p:cNvSpPr/>
            <p:nvPr/>
          </p:nvSpPr>
          <p:spPr>
            <a:xfrm>
              <a:off x="2624887" y="4020042"/>
              <a:ext cx="570300" cy="570300"/>
            </a:xfrm>
            <a:prstGeom prst="ellipse">
              <a:avLst/>
            </a:prstGeom>
            <a:solidFill>
              <a:srgbClr val="FFFFFF"/>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 name="Google Shape;348;p40"/>
            <p:cNvSpPr/>
            <p:nvPr/>
          </p:nvSpPr>
          <p:spPr>
            <a:xfrm>
              <a:off x="3348979" y="4020042"/>
              <a:ext cx="570300" cy="570300"/>
            </a:xfrm>
            <a:prstGeom prst="ellipse">
              <a:avLst/>
            </a:prstGeom>
            <a:solidFill>
              <a:srgbClr val="FFFFFF"/>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9" name="Google Shape;349;p40"/>
            <p:cNvSpPr/>
            <p:nvPr/>
          </p:nvSpPr>
          <p:spPr>
            <a:xfrm>
              <a:off x="4073070" y="4020042"/>
              <a:ext cx="570300" cy="570300"/>
            </a:xfrm>
            <a:prstGeom prst="ellipse">
              <a:avLst/>
            </a:prstGeom>
            <a:solidFill>
              <a:srgbClr val="FFFFFF"/>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0" name="Google Shape;350;p40"/>
            <p:cNvSpPr/>
            <p:nvPr/>
          </p:nvSpPr>
          <p:spPr>
            <a:xfrm>
              <a:off x="4797162" y="4020042"/>
              <a:ext cx="570300" cy="570300"/>
            </a:xfrm>
            <a:prstGeom prst="ellipse">
              <a:avLst/>
            </a:prstGeom>
            <a:solidFill>
              <a:srgbClr val="FFFFFF"/>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1" name="Google Shape;351;p40"/>
            <p:cNvSpPr/>
            <p:nvPr/>
          </p:nvSpPr>
          <p:spPr>
            <a:xfrm>
              <a:off x="5521254" y="4020042"/>
              <a:ext cx="570300" cy="570300"/>
            </a:xfrm>
            <a:prstGeom prst="ellipse">
              <a:avLst/>
            </a:prstGeom>
            <a:solidFill>
              <a:srgbClr val="FFFFFF"/>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2" name="Google Shape;352;p40"/>
            <p:cNvSpPr/>
            <p:nvPr/>
          </p:nvSpPr>
          <p:spPr>
            <a:xfrm>
              <a:off x="6245345" y="4020042"/>
              <a:ext cx="570300" cy="570300"/>
            </a:xfrm>
            <a:prstGeom prst="ellipse">
              <a:avLst/>
            </a:prstGeom>
            <a:solidFill>
              <a:srgbClr val="FFFFFF"/>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3" name="Google Shape;353;p40"/>
            <p:cNvSpPr/>
            <p:nvPr/>
          </p:nvSpPr>
          <p:spPr>
            <a:xfrm>
              <a:off x="6969437" y="4020042"/>
              <a:ext cx="570300" cy="570300"/>
            </a:xfrm>
            <a:prstGeom prst="ellipse">
              <a:avLst/>
            </a:prstGeom>
            <a:solidFill>
              <a:srgbClr val="FFFFFF"/>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354" name="Google Shape;354;p40"/>
            <p:cNvCxnSpPr>
              <a:stCxn id="347" idx="4"/>
            </p:cNvCxnSpPr>
            <p:nvPr/>
          </p:nvCxnSpPr>
          <p:spPr>
            <a:xfrm>
              <a:off x="2910037" y="4590342"/>
              <a:ext cx="0" cy="943500"/>
            </a:xfrm>
            <a:prstGeom prst="straightConnector1">
              <a:avLst/>
            </a:prstGeom>
            <a:noFill/>
            <a:ln cap="flat" cmpd="sng" w="9525">
              <a:solidFill>
                <a:srgbClr val="2D3E50"/>
              </a:solidFill>
              <a:prstDash val="dash"/>
              <a:round/>
              <a:headEnd len="sm" w="sm" type="none"/>
              <a:tailEnd len="med" w="med" type="oval"/>
            </a:ln>
          </p:spPr>
        </p:cxnSp>
        <p:cxnSp>
          <p:nvCxnSpPr>
            <p:cNvPr id="355" name="Google Shape;355;p40"/>
            <p:cNvCxnSpPr/>
            <p:nvPr/>
          </p:nvCxnSpPr>
          <p:spPr>
            <a:xfrm>
              <a:off x="3634137" y="4590342"/>
              <a:ext cx="0" cy="801000"/>
            </a:xfrm>
            <a:prstGeom prst="straightConnector1">
              <a:avLst/>
            </a:prstGeom>
            <a:noFill/>
            <a:ln cap="flat" cmpd="sng" w="9525">
              <a:solidFill>
                <a:srgbClr val="2D3E50"/>
              </a:solidFill>
              <a:prstDash val="dash"/>
              <a:round/>
              <a:headEnd len="sm" w="sm" type="none"/>
              <a:tailEnd len="med" w="med" type="oval"/>
            </a:ln>
          </p:spPr>
        </p:cxnSp>
        <p:cxnSp>
          <p:nvCxnSpPr>
            <p:cNvPr id="356" name="Google Shape;356;p40"/>
            <p:cNvCxnSpPr/>
            <p:nvPr/>
          </p:nvCxnSpPr>
          <p:spPr>
            <a:xfrm>
              <a:off x="4358212" y="4590342"/>
              <a:ext cx="0" cy="678600"/>
            </a:xfrm>
            <a:prstGeom prst="straightConnector1">
              <a:avLst/>
            </a:prstGeom>
            <a:noFill/>
            <a:ln cap="flat" cmpd="sng" w="9525">
              <a:solidFill>
                <a:srgbClr val="2D3E50"/>
              </a:solidFill>
              <a:prstDash val="dash"/>
              <a:round/>
              <a:headEnd len="sm" w="sm" type="none"/>
              <a:tailEnd len="med" w="med" type="oval"/>
            </a:ln>
          </p:spPr>
        </p:cxnSp>
        <p:cxnSp>
          <p:nvCxnSpPr>
            <p:cNvPr id="357" name="Google Shape;357;p40"/>
            <p:cNvCxnSpPr/>
            <p:nvPr/>
          </p:nvCxnSpPr>
          <p:spPr>
            <a:xfrm>
              <a:off x="5082312" y="4590342"/>
              <a:ext cx="0" cy="570300"/>
            </a:xfrm>
            <a:prstGeom prst="straightConnector1">
              <a:avLst/>
            </a:prstGeom>
            <a:noFill/>
            <a:ln cap="flat" cmpd="sng" w="9525">
              <a:solidFill>
                <a:srgbClr val="2D3E50"/>
              </a:solidFill>
              <a:prstDash val="dash"/>
              <a:round/>
              <a:headEnd len="sm" w="sm" type="none"/>
              <a:tailEnd len="med" w="med" type="oval"/>
            </a:ln>
          </p:spPr>
        </p:cxnSp>
        <p:cxnSp>
          <p:nvCxnSpPr>
            <p:cNvPr id="358" name="Google Shape;358;p40"/>
            <p:cNvCxnSpPr/>
            <p:nvPr/>
          </p:nvCxnSpPr>
          <p:spPr>
            <a:xfrm>
              <a:off x="5806412" y="4590342"/>
              <a:ext cx="0" cy="454800"/>
            </a:xfrm>
            <a:prstGeom prst="straightConnector1">
              <a:avLst/>
            </a:prstGeom>
            <a:noFill/>
            <a:ln cap="flat" cmpd="sng" w="9525">
              <a:solidFill>
                <a:srgbClr val="2D3E50"/>
              </a:solidFill>
              <a:prstDash val="dash"/>
              <a:round/>
              <a:headEnd len="sm" w="sm" type="none"/>
              <a:tailEnd len="med" w="med" type="oval"/>
            </a:ln>
          </p:spPr>
        </p:cxnSp>
        <p:cxnSp>
          <p:nvCxnSpPr>
            <p:cNvPr id="359" name="Google Shape;359;p40"/>
            <p:cNvCxnSpPr/>
            <p:nvPr/>
          </p:nvCxnSpPr>
          <p:spPr>
            <a:xfrm>
              <a:off x="6530487" y="4590342"/>
              <a:ext cx="0" cy="332700"/>
            </a:xfrm>
            <a:prstGeom prst="straightConnector1">
              <a:avLst/>
            </a:prstGeom>
            <a:noFill/>
            <a:ln cap="flat" cmpd="sng" w="9525">
              <a:solidFill>
                <a:srgbClr val="2D3E50"/>
              </a:solidFill>
              <a:prstDash val="dash"/>
              <a:round/>
              <a:headEnd len="sm" w="sm" type="none"/>
              <a:tailEnd len="med" w="med" type="oval"/>
            </a:ln>
          </p:spPr>
        </p:cxnSp>
        <p:cxnSp>
          <p:nvCxnSpPr>
            <p:cNvPr id="360" name="Google Shape;360;p40"/>
            <p:cNvCxnSpPr/>
            <p:nvPr/>
          </p:nvCxnSpPr>
          <p:spPr>
            <a:xfrm>
              <a:off x="7254587" y="4590342"/>
              <a:ext cx="0" cy="203700"/>
            </a:xfrm>
            <a:prstGeom prst="straightConnector1">
              <a:avLst/>
            </a:prstGeom>
            <a:noFill/>
            <a:ln cap="flat" cmpd="sng" w="9525">
              <a:solidFill>
                <a:srgbClr val="2D3E50"/>
              </a:solidFill>
              <a:prstDash val="dash"/>
              <a:round/>
              <a:headEnd len="sm" w="sm" type="none"/>
              <a:tailEnd len="med" w="med" type="oval"/>
            </a:ln>
          </p:spPr>
        </p:cxnSp>
        <p:sp>
          <p:nvSpPr>
            <p:cNvPr id="361" name="Google Shape;361;p40"/>
            <p:cNvSpPr txBox="1"/>
            <p:nvPr/>
          </p:nvSpPr>
          <p:spPr>
            <a:xfrm>
              <a:off x="2624887" y="5641517"/>
              <a:ext cx="570300" cy="1737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2D3E50"/>
                  </a:solidFill>
                  <a:latin typeface="Proxima Nova"/>
                  <a:ea typeface="Proxima Nova"/>
                  <a:cs typeface="Proxima Nova"/>
                  <a:sym typeface="Proxima Nova"/>
                </a:rPr>
                <a:t>2 Years</a:t>
              </a:r>
              <a:endParaRPr b="1" i="0" sz="900" u="none" cap="none" strike="noStrike">
                <a:solidFill>
                  <a:srgbClr val="2D3E50"/>
                </a:solidFill>
                <a:latin typeface="Proxima Nova"/>
                <a:ea typeface="Proxima Nova"/>
                <a:cs typeface="Proxima Nova"/>
                <a:sym typeface="Proxima Nova"/>
              </a:endParaRPr>
            </a:p>
          </p:txBody>
        </p:sp>
        <p:sp>
          <p:nvSpPr>
            <p:cNvPr id="362" name="Google Shape;362;p40"/>
            <p:cNvSpPr txBox="1"/>
            <p:nvPr/>
          </p:nvSpPr>
          <p:spPr>
            <a:xfrm>
              <a:off x="3290187" y="5533842"/>
              <a:ext cx="687900" cy="1737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2D3E50"/>
                  </a:solidFill>
                  <a:latin typeface="Proxima Nova"/>
                  <a:ea typeface="Proxima Nova"/>
                  <a:cs typeface="Proxima Nova"/>
                  <a:sym typeface="Proxima Nova"/>
                </a:rPr>
                <a:t>4 Months</a:t>
              </a:r>
              <a:endParaRPr b="1" i="0" sz="900" u="none" cap="none" strike="noStrike">
                <a:solidFill>
                  <a:srgbClr val="2D3E50"/>
                </a:solidFill>
                <a:latin typeface="Proxima Nova"/>
                <a:ea typeface="Proxima Nova"/>
                <a:cs typeface="Proxima Nova"/>
                <a:sym typeface="Proxima Nova"/>
              </a:endParaRPr>
            </a:p>
          </p:txBody>
        </p:sp>
        <p:sp>
          <p:nvSpPr>
            <p:cNvPr id="363" name="Google Shape;363;p40"/>
            <p:cNvSpPr txBox="1"/>
            <p:nvPr/>
          </p:nvSpPr>
          <p:spPr>
            <a:xfrm>
              <a:off x="4014262" y="5391342"/>
              <a:ext cx="687900" cy="1737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2D3E50"/>
                  </a:solidFill>
                  <a:latin typeface="Proxima Nova"/>
                  <a:ea typeface="Proxima Nova"/>
                  <a:cs typeface="Proxima Nova"/>
                  <a:sym typeface="Proxima Nova"/>
                </a:rPr>
                <a:t>20+ Days</a:t>
              </a:r>
              <a:endParaRPr b="1" i="0" sz="900" u="none" cap="none" strike="noStrike">
                <a:solidFill>
                  <a:srgbClr val="2D3E50"/>
                </a:solidFill>
                <a:latin typeface="Proxima Nova"/>
                <a:ea typeface="Proxima Nova"/>
                <a:cs typeface="Proxima Nova"/>
                <a:sym typeface="Proxima Nova"/>
              </a:endParaRPr>
            </a:p>
          </p:txBody>
        </p:sp>
        <p:sp>
          <p:nvSpPr>
            <p:cNvPr id="364" name="Google Shape;364;p40"/>
            <p:cNvSpPr txBox="1"/>
            <p:nvPr/>
          </p:nvSpPr>
          <p:spPr>
            <a:xfrm>
              <a:off x="4738337" y="5268942"/>
              <a:ext cx="687900" cy="1737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2D3E50"/>
                  </a:solidFill>
                  <a:latin typeface="Proxima Nova"/>
                  <a:ea typeface="Proxima Nova"/>
                  <a:cs typeface="Proxima Nova"/>
                  <a:sym typeface="Proxima Nova"/>
                </a:rPr>
                <a:t>24 Hours</a:t>
              </a:r>
              <a:endParaRPr b="1" i="0" sz="900" u="none" cap="none" strike="noStrike">
                <a:solidFill>
                  <a:srgbClr val="2D3E50"/>
                </a:solidFill>
                <a:latin typeface="Proxima Nova"/>
                <a:ea typeface="Proxima Nova"/>
                <a:cs typeface="Proxima Nova"/>
                <a:sym typeface="Proxima Nova"/>
              </a:endParaRPr>
            </a:p>
          </p:txBody>
        </p:sp>
        <p:sp>
          <p:nvSpPr>
            <p:cNvPr id="365" name="Google Shape;365;p40"/>
            <p:cNvSpPr txBox="1"/>
            <p:nvPr/>
          </p:nvSpPr>
          <p:spPr>
            <a:xfrm>
              <a:off x="5462412" y="5160642"/>
              <a:ext cx="687900" cy="1737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2D3E50"/>
                  </a:solidFill>
                  <a:latin typeface="Proxima Nova"/>
                  <a:ea typeface="Proxima Nova"/>
                  <a:cs typeface="Proxima Nova"/>
                  <a:sym typeface="Proxima Nova"/>
                </a:rPr>
                <a:t>21 Hours</a:t>
              </a:r>
              <a:endParaRPr b="1" i="0" sz="900" u="none" cap="none" strike="noStrike">
                <a:solidFill>
                  <a:srgbClr val="2D3E50"/>
                </a:solidFill>
                <a:latin typeface="Proxima Nova"/>
                <a:ea typeface="Proxima Nova"/>
                <a:cs typeface="Proxima Nova"/>
                <a:sym typeface="Proxima Nova"/>
              </a:endParaRPr>
            </a:p>
          </p:txBody>
        </p:sp>
        <p:sp>
          <p:nvSpPr>
            <p:cNvPr id="366" name="Google Shape;366;p40"/>
            <p:cNvSpPr txBox="1"/>
            <p:nvPr/>
          </p:nvSpPr>
          <p:spPr>
            <a:xfrm>
              <a:off x="6186503" y="5045142"/>
              <a:ext cx="687900" cy="1737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2D3E50"/>
                  </a:solidFill>
                  <a:latin typeface="Proxima Nova"/>
                  <a:ea typeface="Proxima Nova"/>
                  <a:cs typeface="Proxima Nova"/>
                  <a:sym typeface="Proxima Nova"/>
                </a:rPr>
                <a:t>5 Hours</a:t>
              </a:r>
              <a:endParaRPr b="1" i="0" sz="900" u="none" cap="none" strike="noStrike">
                <a:solidFill>
                  <a:srgbClr val="2D3E50"/>
                </a:solidFill>
                <a:latin typeface="Proxima Nova"/>
                <a:ea typeface="Proxima Nova"/>
                <a:cs typeface="Proxima Nova"/>
                <a:sym typeface="Proxima Nova"/>
              </a:endParaRPr>
            </a:p>
          </p:txBody>
        </p:sp>
        <p:sp>
          <p:nvSpPr>
            <p:cNvPr id="367" name="Google Shape;367;p40"/>
            <p:cNvSpPr txBox="1"/>
            <p:nvPr/>
          </p:nvSpPr>
          <p:spPr>
            <a:xfrm>
              <a:off x="6865488" y="4923042"/>
              <a:ext cx="778200" cy="1737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2D3E50"/>
                  </a:solidFill>
                  <a:latin typeface="Proxima Nova"/>
                  <a:ea typeface="Proxima Nova"/>
                  <a:cs typeface="Proxima Nova"/>
                  <a:sym typeface="Proxima Nova"/>
                </a:rPr>
                <a:t>18 minutes</a:t>
              </a:r>
              <a:endParaRPr b="1" i="0" sz="900" u="none" cap="none" strike="noStrike">
                <a:solidFill>
                  <a:srgbClr val="2D3E50"/>
                </a:solidFill>
                <a:latin typeface="Proxima Nova"/>
                <a:ea typeface="Proxima Nova"/>
                <a:cs typeface="Proxima Nova"/>
                <a:sym typeface="Proxima Nova"/>
              </a:endParaRPr>
            </a:p>
          </p:txBody>
        </p:sp>
        <p:pic>
          <p:nvPicPr>
            <p:cNvPr id="368" name="Google Shape;368;p40"/>
            <p:cNvPicPr preferRelativeResize="0"/>
            <p:nvPr/>
          </p:nvPicPr>
          <p:blipFill rotWithShape="1">
            <a:blip r:embed="rId8">
              <a:alphaModFix/>
            </a:blip>
            <a:srcRect b="-6395" l="-6395" r="-6407" t="-6407"/>
            <a:stretch/>
          </p:blipFill>
          <p:spPr>
            <a:xfrm>
              <a:off x="3377624" y="4048692"/>
              <a:ext cx="513000" cy="513000"/>
            </a:xfrm>
            <a:prstGeom prst="ellipse">
              <a:avLst/>
            </a:prstGeom>
            <a:noFill/>
            <a:ln>
              <a:noFill/>
            </a:ln>
          </p:spPr>
        </p:pic>
        <p:pic>
          <p:nvPicPr>
            <p:cNvPr id="369" name="Google Shape;369;p40"/>
            <p:cNvPicPr preferRelativeResize="0"/>
            <p:nvPr/>
          </p:nvPicPr>
          <p:blipFill rotWithShape="1">
            <a:blip r:embed="rId9">
              <a:alphaModFix/>
            </a:blip>
            <a:srcRect b="-15378" l="-15378" r="-15391" t="-15391"/>
            <a:stretch/>
          </p:blipFill>
          <p:spPr>
            <a:xfrm>
              <a:off x="4101737" y="4048692"/>
              <a:ext cx="513000" cy="513000"/>
            </a:xfrm>
            <a:prstGeom prst="ellipse">
              <a:avLst/>
            </a:prstGeom>
            <a:noFill/>
            <a:ln>
              <a:noFill/>
            </a:ln>
          </p:spPr>
        </p:pic>
        <p:pic>
          <p:nvPicPr>
            <p:cNvPr id="370" name="Google Shape;370;p40"/>
            <p:cNvPicPr preferRelativeResize="0"/>
            <p:nvPr/>
          </p:nvPicPr>
          <p:blipFill rotWithShape="1">
            <a:blip r:embed="rId10">
              <a:alphaModFix/>
            </a:blip>
            <a:srcRect b="-1318" l="-2639" r="2637" t="1318"/>
            <a:stretch/>
          </p:blipFill>
          <p:spPr>
            <a:xfrm>
              <a:off x="4825799" y="4048692"/>
              <a:ext cx="513000" cy="513000"/>
            </a:xfrm>
            <a:prstGeom prst="ellipse">
              <a:avLst/>
            </a:prstGeom>
            <a:noFill/>
            <a:ln>
              <a:noFill/>
            </a:ln>
          </p:spPr>
        </p:pic>
        <p:pic>
          <p:nvPicPr>
            <p:cNvPr id="371" name="Google Shape;371;p40"/>
            <p:cNvPicPr preferRelativeResize="0"/>
            <p:nvPr/>
          </p:nvPicPr>
          <p:blipFill rotWithShape="1">
            <a:blip r:embed="rId11">
              <a:alphaModFix/>
            </a:blip>
            <a:srcRect b="-27108" l="-27107" r="-27093" t="-27091"/>
            <a:stretch/>
          </p:blipFill>
          <p:spPr>
            <a:xfrm>
              <a:off x="5549912" y="4048692"/>
              <a:ext cx="513000" cy="513000"/>
            </a:xfrm>
            <a:prstGeom prst="ellipse">
              <a:avLst/>
            </a:prstGeom>
            <a:noFill/>
            <a:ln>
              <a:noFill/>
            </a:ln>
          </p:spPr>
        </p:pic>
        <p:pic>
          <p:nvPicPr>
            <p:cNvPr id="372" name="Google Shape;372;p40"/>
            <p:cNvPicPr preferRelativeResize="0"/>
            <p:nvPr/>
          </p:nvPicPr>
          <p:blipFill rotWithShape="1">
            <a:blip r:embed="rId12">
              <a:alphaModFix/>
            </a:blip>
            <a:srcRect b="0" l="0" r="0" t="0"/>
            <a:stretch/>
          </p:blipFill>
          <p:spPr>
            <a:xfrm>
              <a:off x="6273974" y="4048692"/>
              <a:ext cx="513000" cy="513000"/>
            </a:xfrm>
            <a:prstGeom prst="ellipse">
              <a:avLst/>
            </a:prstGeom>
            <a:noFill/>
            <a:ln>
              <a:noFill/>
            </a:ln>
          </p:spPr>
        </p:pic>
        <p:pic>
          <p:nvPicPr>
            <p:cNvPr id="373" name="Google Shape;373;p40"/>
            <p:cNvPicPr preferRelativeResize="0"/>
            <p:nvPr/>
          </p:nvPicPr>
          <p:blipFill rotWithShape="1">
            <a:blip r:embed="rId13">
              <a:alphaModFix/>
            </a:blip>
            <a:srcRect b="-55407" l="-9031" r="-9029" t="-55429"/>
            <a:stretch/>
          </p:blipFill>
          <p:spPr>
            <a:xfrm>
              <a:off x="6998087" y="4048692"/>
              <a:ext cx="513000" cy="513000"/>
            </a:xfrm>
            <a:prstGeom prst="ellipse">
              <a:avLst/>
            </a:prstGeom>
            <a:noFill/>
            <a:ln>
              <a:noFill/>
            </a:ln>
          </p:spPr>
        </p:pic>
        <p:sp>
          <p:nvSpPr>
            <p:cNvPr id="374" name="Google Shape;374;p40"/>
            <p:cNvSpPr txBox="1"/>
            <p:nvPr/>
          </p:nvSpPr>
          <p:spPr>
            <a:xfrm>
              <a:off x="2624912" y="4218342"/>
              <a:ext cx="570300" cy="1737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en" sz="1100" u="none" cap="none" strike="noStrike">
                  <a:solidFill>
                    <a:srgbClr val="E40046"/>
                  </a:solidFill>
                  <a:latin typeface="Proxima Nova"/>
                  <a:ea typeface="Proxima Nova"/>
                  <a:cs typeface="Proxima Nova"/>
                  <a:sym typeface="Proxima Nova"/>
                </a:rPr>
                <a:t>Blog</a:t>
              </a:r>
              <a:endParaRPr b="1" i="0" sz="1100" u="none" cap="none" strike="noStrike">
                <a:solidFill>
                  <a:srgbClr val="E40046"/>
                </a:solidFill>
                <a:latin typeface="Proxima Nova"/>
                <a:ea typeface="Proxima Nova"/>
                <a:cs typeface="Proxima Nova"/>
                <a:sym typeface="Proxima Nova"/>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41"/>
          <p:cNvSpPr/>
          <p:nvPr/>
        </p:nvSpPr>
        <p:spPr>
          <a:xfrm>
            <a:off x="4914900" y="0"/>
            <a:ext cx="51435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0" name="Google Shape;380;p41"/>
          <p:cNvSpPr txBox="1"/>
          <p:nvPr/>
        </p:nvSpPr>
        <p:spPr>
          <a:xfrm>
            <a:off x="554450" y="1220425"/>
            <a:ext cx="4104000" cy="40932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5.	Pay-per-post and sponsored posts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In 2017, research indicated some brands in the UK were willing to fork out as much as £75,000 for a single post on Facebook from a celebrity. They’d pay £67,000 for an identical sponsored video on YouTube. In 2020, celebrity influencers could fetch as much as </a:t>
            </a:r>
            <a:r>
              <a:rPr b="0" i="0" lang="en" sz="1300" u="sng" cap="none" strike="noStrike">
                <a:solidFill>
                  <a:schemeClr val="hlink"/>
                </a:solidFill>
                <a:latin typeface="Avenir"/>
                <a:ea typeface="Avenir"/>
                <a:cs typeface="Avenir"/>
                <a:sym typeface="Avenir"/>
                <a:hlinkClick r:id="rId4"/>
              </a:rPr>
              <a:t>$1 million per post</a:t>
            </a:r>
            <a:r>
              <a:rPr b="0" i="0" lang="en" sz="1300" u="none" cap="none" strike="noStrike">
                <a:solidFill>
                  <a:srgbClr val="2D3E50"/>
                </a:solidFill>
                <a:latin typeface="Avenir"/>
                <a:ea typeface="Avenir"/>
                <a:cs typeface="Avenir"/>
                <a:sym typeface="Avenir"/>
              </a:rPr>
              <a:t> on Instagram.  These large sums contrast starkly with the average cost per post for smaller scale influencers who often offer higher engagement rates and greater reach to more targeted audiences. Ultimately, when it comes to sponsored posts, there is a significant price range, which depends on a variety of factors such as follower count, audience engagement, type of content, and more. </a:t>
            </a:r>
            <a:endParaRPr b="0" baseline="30000" i="0" sz="1300" u="none" cap="none" strike="noStrike">
              <a:solidFill>
                <a:srgbClr val="2D3E50"/>
              </a:solidFill>
              <a:latin typeface="Avenir"/>
              <a:ea typeface="Avenir"/>
              <a:cs typeface="Avenir"/>
              <a:sym typeface="Avenir"/>
            </a:endParaRPr>
          </a:p>
        </p:txBody>
      </p:sp>
      <p:pic>
        <p:nvPicPr>
          <p:cNvPr id="381" name="Google Shape;381;p41"/>
          <p:cNvPicPr preferRelativeResize="0"/>
          <p:nvPr/>
        </p:nvPicPr>
        <p:blipFill rotWithShape="1">
          <a:blip r:embed="rId5">
            <a:alphaModFix amt="90000"/>
          </a:blip>
          <a:srcRect b="0" l="16172" r="39689" t="0"/>
          <a:stretch/>
        </p:blipFill>
        <p:spPr>
          <a:xfrm>
            <a:off x="4914901" y="0"/>
            <a:ext cx="5143501" cy="7772400"/>
          </a:xfrm>
          <a:prstGeom prst="rect">
            <a:avLst/>
          </a:prstGeom>
          <a:noFill/>
          <a:ln>
            <a:noFill/>
          </a:ln>
        </p:spPr>
      </p:pic>
      <p:pic>
        <p:nvPicPr>
          <p:cNvPr id="382" name="Google Shape;382;p41">
            <a:hlinkClick r:id="rId6"/>
          </p:cNvPr>
          <p:cNvPicPr preferRelativeResize="0"/>
          <p:nvPr/>
        </p:nvPicPr>
        <p:blipFill rotWithShape="1">
          <a:blip r:embed="rId7">
            <a:alphaModFix/>
          </a:blip>
          <a:srcRect b="13308" l="6356" r="6669" t="13731"/>
          <a:stretch/>
        </p:blipFill>
        <p:spPr>
          <a:xfrm>
            <a:off x="554450" y="276400"/>
            <a:ext cx="1105275" cy="530650"/>
          </a:xfrm>
          <a:prstGeom prst="rect">
            <a:avLst/>
          </a:prstGeom>
          <a:noFill/>
          <a:ln>
            <a:noFill/>
          </a:ln>
        </p:spPr>
      </p:pic>
      <p:sp>
        <p:nvSpPr>
          <p:cNvPr id="383" name="Google Shape;383;p41"/>
          <p:cNvSpPr txBox="1"/>
          <p:nvPr/>
        </p:nvSpPr>
        <p:spPr>
          <a:xfrm>
            <a:off x="544674" y="877162"/>
            <a:ext cx="40908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Payment method</a:t>
            </a:r>
            <a:endParaRPr b="1" i="0" sz="1600" u="none" cap="none" strike="noStrike">
              <a:solidFill>
                <a:srgbClr val="E40046"/>
              </a:solidFill>
              <a:latin typeface="Proxima Nova"/>
              <a:ea typeface="Proxima Nova"/>
              <a:cs typeface="Proxima Nova"/>
              <a:sym typeface="Proxima Nova"/>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pic>
        <p:nvPicPr>
          <p:cNvPr id="388" name="Google Shape;388;p42"/>
          <p:cNvPicPr preferRelativeResize="0"/>
          <p:nvPr/>
        </p:nvPicPr>
        <p:blipFill rotWithShape="1">
          <a:blip r:embed="rId4">
            <a:alphaModFix amt="10000"/>
          </a:blip>
          <a:srcRect b="-20062" l="-50232" r="60898" t="-13876"/>
          <a:stretch/>
        </p:blipFill>
        <p:spPr>
          <a:xfrm>
            <a:off x="-6505525" y="-1188375"/>
            <a:ext cx="10637100" cy="10637100"/>
          </a:xfrm>
          <a:prstGeom prst="donut">
            <a:avLst>
              <a:gd fmla="val 19423" name="adj"/>
            </a:avLst>
          </a:prstGeom>
          <a:noFill/>
          <a:ln>
            <a:noFill/>
          </a:ln>
        </p:spPr>
      </p:pic>
      <p:pic>
        <p:nvPicPr>
          <p:cNvPr id="389" name="Google Shape;389;p42"/>
          <p:cNvPicPr preferRelativeResize="0"/>
          <p:nvPr/>
        </p:nvPicPr>
        <p:blipFill rotWithShape="1">
          <a:blip r:embed="rId5">
            <a:alphaModFix/>
          </a:blip>
          <a:srcRect b="26932" l="5729" r="85937" t="18034"/>
          <a:stretch/>
        </p:blipFill>
        <p:spPr>
          <a:xfrm>
            <a:off x="9587937" y="7256250"/>
            <a:ext cx="145026" cy="359526"/>
          </a:xfrm>
          <a:prstGeom prst="rect">
            <a:avLst/>
          </a:prstGeom>
          <a:noFill/>
          <a:ln>
            <a:noFill/>
          </a:ln>
        </p:spPr>
      </p:pic>
      <p:sp>
        <p:nvSpPr>
          <p:cNvPr id="390" name="Google Shape;390;p42"/>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391" name="Google Shape;391;p42"/>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392" name="Google Shape;392;p42">
            <a:hlinkClick r:id="rId6"/>
          </p:cNvPr>
          <p:cNvPicPr preferRelativeResize="0"/>
          <p:nvPr/>
        </p:nvPicPr>
        <p:blipFill rotWithShape="1">
          <a:blip r:embed="rId7">
            <a:alphaModFix/>
          </a:blip>
          <a:srcRect b="13308" l="6356" r="6669" t="13731"/>
          <a:stretch/>
        </p:blipFill>
        <p:spPr>
          <a:xfrm>
            <a:off x="554450" y="276400"/>
            <a:ext cx="1105275" cy="530650"/>
          </a:xfrm>
          <a:prstGeom prst="rect">
            <a:avLst/>
          </a:prstGeom>
          <a:noFill/>
          <a:ln>
            <a:noFill/>
          </a:ln>
        </p:spPr>
      </p:pic>
      <p:sp>
        <p:nvSpPr>
          <p:cNvPr id="393" name="Google Shape;393;p42"/>
          <p:cNvSpPr txBox="1"/>
          <p:nvPr/>
        </p:nvSpPr>
        <p:spPr>
          <a:xfrm>
            <a:off x="2474125" y="1075875"/>
            <a:ext cx="6982200" cy="5525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But, how do influencers even begin to calculate what their posts are worth? The largest celebrities with the biggest, most engaged followings can command the most, with Kylie Jenner (196M followers) and Christiano Ronaldo (238M followers) both reported to have a set fee of $1million for a sponsored post. But the good news is: not every sponsored post has to be as expensive as it does for the Ronaldos and the Jenners of the world.</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Pay-per-post, and its impact, is also achievable for those who simply can’t splash out seven figures on one post. It’s just about selecting the most relevant and effective influencers for your product. for the nano, micro- and  macro-influencer s of the world. Here are some </a:t>
            </a:r>
            <a:r>
              <a:rPr b="0" i="0" lang="en" sz="1300" u="sng" cap="none" strike="noStrike">
                <a:solidFill>
                  <a:schemeClr val="hlink"/>
                </a:solidFill>
                <a:latin typeface="Avenir"/>
                <a:ea typeface="Avenir"/>
                <a:cs typeface="Avenir"/>
                <a:sym typeface="Avenir"/>
                <a:hlinkClick r:id="rId8"/>
              </a:rPr>
              <a:t>benchmarks on pay per post costs in 2020</a:t>
            </a:r>
            <a:r>
              <a:rPr b="0" i="0" lang="en" sz="1300" u="none" cap="none" strike="noStrike">
                <a:solidFill>
                  <a:srgbClr val="2D3E50"/>
                </a:solidFill>
                <a:latin typeface="Avenir"/>
                <a:ea typeface="Avenir"/>
                <a:cs typeface="Avenir"/>
                <a:sym typeface="Avenir"/>
              </a:rPr>
              <a:t>:</a:t>
            </a:r>
            <a:r>
              <a:rPr b="0" baseline="30000" i="0" lang="en" sz="1300" u="none" cap="none" strike="noStrike">
                <a:solidFill>
                  <a:srgbClr val="2D3E50"/>
                </a:solidFill>
                <a:latin typeface="Avenir"/>
                <a:ea typeface="Avenir"/>
                <a:cs typeface="Avenir"/>
                <a:sym typeface="Avenir"/>
              </a:rPr>
              <a:t>5</a:t>
            </a:r>
            <a:endParaRPr b="0" baseline="3000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10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Facebook:</a:t>
            </a:r>
            <a:r>
              <a:rPr b="0" i="0" lang="en" sz="1300" u="none" cap="none" strike="noStrike">
                <a:solidFill>
                  <a:srgbClr val="2D3E50"/>
                </a:solidFill>
                <a:latin typeface="Avenir"/>
                <a:ea typeface="Avenir"/>
                <a:cs typeface="Avenir"/>
                <a:sym typeface="Avenir"/>
              </a:rPr>
              <a:t> influencers on the platform charge an average of $25 per post, per 1000 followers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Instagram:</a:t>
            </a:r>
            <a:r>
              <a:rPr b="0" i="0" lang="en" sz="1300" u="none" cap="none" strike="noStrike">
                <a:solidFill>
                  <a:srgbClr val="2D3E50"/>
                </a:solidFill>
                <a:latin typeface="Avenir"/>
                <a:ea typeface="Avenir"/>
                <a:cs typeface="Avenir"/>
                <a:sym typeface="Avenir"/>
              </a:rPr>
              <a:t> a cost-effective channel with an average price of $10 a post, per 1000 followers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Twitter:</a:t>
            </a:r>
            <a:r>
              <a:rPr b="0" i="0" lang="en" sz="1300" u="none" cap="none" strike="noStrike">
                <a:solidFill>
                  <a:srgbClr val="2D3E50"/>
                </a:solidFill>
                <a:latin typeface="Avenir"/>
                <a:ea typeface="Avenir"/>
                <a:cs typeface="Avenir"/>
                <a:sym typeface="Avenir"/>
              </a:rPr>
              <a:t> At $2 per post, per 1000 followers, Twitter offers the lowest influencer marketing prices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YouTube:</a:t>
            </a:r>
            <a:r>
              <a:rPr b="0" i="0" lang="en" sz="1300" u="none" cap="none" strike="noStrike">
                <a:solidFill>
                  <a:srgbClr val="2D3E50"/>
                </a:solidFill>
                <a:latin typeface="Avenir"/>
                <a:ea typeface="Avenir"/>
                <a:cs typeface="Avenir"/>
                <a:sym typeface="Avenir"/>
              </a:rPr>
              <a:t> on average influencers charge $20 a video, per 1000 subscribers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Snapchat:</a:t>
            </a:r>
            <a:r>
              <a:rPr b="0" i="0" lang="en" sz="1300" u="none" cap="none" strike="noStrike">
                <a:solidFill>
                  <a:srgbClr val="2D3E50"/>
                </a:solidFill>
                <a:latin typeface="Avenir"/>
                <a:ea typeface="Avenir"/>
                <a:cs typeface="Avenir"/>
                <a:sym typeface="Avenir"/>
              </a:rPr>
              <a:t> influencers on Snapchat charge $10 per post, per 1000 followers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Blog:</a:t>
            </a:r>
            <a:r>
              <a:rPr b="0" i="0" lang="en" sz="1300" u="none" cap="none" strike="noStrike">
                <a:solidFill>
                  <a:srgbClr val="2D3E50"/>
                </a:solidFill>
                <a:latin typeface="Avenir"/>
                <a:ea typeface="Avenir"/>
                <a:cs typeface="Avenir"/>
                <a:sym typeface="Avenir"/>
              </a:rPr>
              <a:t> influencers charge around $60 per post, per 1000 unique visitors for this service </a:t>
            </a:r>
            <a:endParaRPr b="0" i="0" sz="1300" u="none" cap="none" strike="noStrike">
              <a:solidFill>
                <a:srgbClr val="2D3E50"/>
              </a:solidFill>
              <a:latin typeface="Avenir"/>
              <a:ea typeface="Avenir"/>
              <a:cs typeface="Avenir"/>
              <a:sym typeface="Avenir"/>
            </a:endParaRPr>
          </a:p>
        </p:txBody>
      </p:sp>
      <p:sp>
        <p:nvSpPr>
          <p:cNvPr id="394" name="Google Shape;394;p42"/>
          <p:cNvSpPr txBox="1"/>
          <p:nvPr/>
        </p:nvSpPr>
        <p:spPr>
          <a:xfrm>
            <a:off x="2509775" y="7083075"/>
            <a:ext cx="6879000" cy="429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0" baseline="30000" i="0" lang="en" sz="800" u="none" cap="none" strike="noStrike">
                <a:solidFill>
                  <a:srgbClr val="2D3E50"/>
                </a:solidFill>
                <a:latin typeface="Avenir"/>
                <a:ea typeface="Avenir"/>
                <a:cs typeface="Avenir"/>
                <a:sym typeface="Avenir"/>
              </a:rPr>
              <a:t>5</a:t>
            </a:r>
            <a:r>
              <a:rPr b="0" i="0" lang="en" sz="800" u="none" cap="none" strike="noStrike">
                <a:solidFill>
                  <a:srgbClr val="2D3E50"/>
                </a:solidFill>
                <a:latin typeface="Avenir"/>
                <a:ea typeface="Avenir"/>
                <a:cs typeface="Avenir"/>
                <a:sym typeface="Avenir"/>
              </a:rPr>
              <a:t> “Influencer marketing pricing, how much does it cost in 2021?,” WebFX, accessed June 17, 2021. </a:t>
            </a:r>
            <a:r>
              <a:rPr b="0" i="0" lang="en" sz="800" u="sng" cap="none" strike="noStrike">
                <a:solidFill>
                  <a:schemeClr val="hlink"/>
                </a:solidFill>
                <a:latin typeface="Avenir"/>
                <a:ea typeface="Avenir"/>
                <a:cs typeface="Avenir"/>
                <a:sym typeface="Avenir"/>
                <a:hlinkClick r:id="rId9"/>
              </a:rPr>
              <a:t>https://www.webfx.com/influencer-marketing-pricing.html  </a:t>
            </a:r>
            <a:endParaRPr b="0" i="0" sz="8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rgbClr val="2D3E50"/>
              </a:solidFill>
              <a:latin typeface="Avenir"/>
              <a:ea typeface="Avenir"/>
              <a:cs typeface="Avenir"/>
              <a:sym typeface="Avenir"/>
            </a:endParaRPr>
          </a:p>
        </p:txBody>
      </p:sp>
      <p:sp>
        <p:nvSpPr>
          <p:cNvPr id="395" name="Google Shape;395;p42"/>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7 ways to pay influencers</a:t>
            </a:r>
            <a:endParaRPr b="0" i="0" sz="1400" u="none" cap="none" strike="noStrike">
              <a:solidFill>
                <a:srgbClr val="E40046"/>
              </a:solidFill>
              <a:latin typeface="Proxima Nova"/>
              <a:ea typeface="Proxima Nova"/>
              <a:cs typeface="Proxima Nova"/>
              <a:sym typeface="Proxima Nova"/>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pic>
        <p:nvPicPr>
          <p:cNvPr id="400" name="Google Shape;400;p43"/>
          <p:cNvPicPr preferRelativeResize="0"/>
          <p:nvPr/>
        </p:nvPicPr>
        <p:blipFill rotWithShape="1">
          <a:blip r:embed="rId3">
            <a:alphaModFix amt="10000"/>
          </a:blip>
          <a:srcRect b="-20062" l="-50232" r="60898" t="-13876"/>
          <a:stretch/>
        </p:blipFill>
        <p:spPr>
          <a:xfrm>
            <a:off x="-6505525" y="-1188375"/>
            <a:ext cx="10637100" cy="10637100"/>
          </a:xfrm>
          <a:prstGeom prst="donut">
            <a:avLst>
              <a:gd fmla="val 19423" name="adj"/>
            </a:avLst>
          </a:prstGeom>
          <a:noFill/>
          <a:ln>
            <a:noFill/>
          </a:ln>
        </p:spPr>
      </p:pic>
      <p:cxnSp>
        <p:nvCxnSpPr>
          <p:cNvPr id="401" name="Google Shape;401;p43"/>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402" name="Google Shape;402;p43">
            <a:hlinkClick r:id="rId4"/>
          </p:cNvPr>
          <p:cNvPicPr preferRelativeResize="0"/>
          <p:nvPr/>
        </p:nvPicPr>
        <p:blipFill rotWithShape="1">
          <a:blip r:embed="rId5">
            <a:alphaModFix/>
          </a:blip>
          <a:srcRect b="13308" l="6356" r="6669" t="13731"/>
          <a:stretch/>
        </p:blipFill>
        <p:spPr>
          <a:xfrm>
            <a:off x="554450" y="276400"/>
            <a:ext cx="1105275" cy="530650"/>
          </a:xfrm>
          <a:prstGeom prst="rect">
            <a:avLst/>
          </a:prstGeom>
          <a:noFill/>
          <a:ln>
            <a:noFill/>
          </a:ln>
        </p:spPr>
      </p:pic>
      <p:sp>
        <p:nvSpPr>
          <p:cNvPr id="403" name="Google Shape;403;p43"/>
          <p:cNvSpPr txBox="1"/>
          <p:nvPr/>
        </p:nvSpPr>
        <p:spPr>
          <a:xfrm>
            <a:off x="2474125" y="1075875"/>
            <a:ext cx="6936300" cy="5372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A marketer’s perspective on pay-per-post and sponsored posts</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Pay-per-post can be a great asset to any influencer partnership campaign. It can also give marketers a better idea of the process of the campaign, and help shape future planning.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If you pay an influencer, you have the leverage to negotiate access to the most precious marketing commodity of them all: data. Prioritize direct response activations and establish the tracking and attribution infrastructure to understand a creator’s</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contributions to your business goals, even if you’re not paying</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them on performance.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Depending on platform andmedium, you can ask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influencers to include swipe up links, unique promo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codes, links in their bios/descriptions, or directions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to a unique landing page. You can even attribute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credit based onpoint of sale (POS) surveys, where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 customerself-designates if an influencer pushed them</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to convert. Baking this data into your strategy</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will help you be better informed for future</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campaigns in terms of expectation vs. delivery.</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By analyzing influencers’ performance, you can</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refine and reshape your campaigns — and</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improve your ROI over time.</a:t>
            </a:r>
            <a:endParaRPr b="0" i="0" sz="1300" u="none" cap="none" strike="noStrike">
              <a:solidFill>
                <a:srgbClr val="2D3E50"/>
              </a:solidFill>
              <a:latin typeface="Avenir"/>
              <a:ea typeface="Avenir"/>
              <a:cs typeface="Avenir"/>
              <a:sym typeface="Avenir"/>
            </a:endParaRPr>
          </a:p>
        </p:txBody>
      </p:sp>
      <p:sp>
        <p:nvSpPr>
          <p:cNvPr id="404" name="Google Shape;404;p43"/>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Diversify the way you pay influencers today and tomorrow</a:t>
            </a:r>
            <a:endParaRPr b="0" i="0" sz="1400" u="none" cap="none" strike="noStrike">
              <a:solidFill>
                <a:srgbClr val="E40046"/>
              </a:solidFill>
              <a:latin typeface="Proxima Nova"/>
              <a:ea typeface="Proxima Nova"/>
              <a:cs typeface="Proxima Nova"/>
              <a:sym typeface="Proxima Nova"/>
            </a:endParaRPr>
          </a:p>
        </p:txBody>
      </p:sp>
      <p:pic>
        <p:nvPicPr>
          <p:cNvPr id="405" name="Google Shape;405;p43"/>
          <p:cNvPicPr preferRelativeResize="0"/>
          <p:nvPr/>
        </p:nvPicPr>
        <p:blipFill rotWithShape="1">
          <a:blip r:embed="rId6">
            <a:alphaModFix/>
          </a:blip>
          <a:srcRect b="0" l="27239" r="6110" t="0"/>
          <a:stretch/>
        </p:blipFill>
        <p:spPr>
          <a:xfrm>
            <a:off x="6277259" y="2841978"/>
            <a:ext cx="4666500" cy="4666500"/>
          </a:xfrm>
          <a:prstGeom prst="ellipse">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pic>
        <p:nvPicPr>
          <p:cNvPr id="410" name="Google Shape;410;p44"/>
          <p:cNvPicPr preferRelativeResize="0"/>
          <p:nvPr/>
        </p:nvPicPr>
        <p:blipFill rotWithShape="1">
          <a:blip r:embed="rId3">
            <a:alphaModFix amt="10000"/>
          </a:blip>
          <a:srcRect b="-20062" l="-50232" r="60898" t="-13876"/>
          <a:stretch/>
        </p:blipFill>
        <p:spPr>
          <a:xfrm>
            <a:off x="-6505525" y="-1188375"/>
            <a:ext cx="10637100" cy="10637100"/>
          </a:xfrm>
          <a:prstGeom prst="donut">
            <a:avLst>
              <a:gd fmla="val 19423" name="adj"/>
            </a:avLst>
          </a:prstGeom>
          <a:noFill/>
          <a:ln>
            <a:noFill/>
          </a:ln>
        </p:spPr>
      </p:pic>
      <p:pic>
        <p:nvPicPr>
          <p:cNvPr id="411" name="Google Shape;411;p44"/>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412" name="Google Shape;412;p44"/>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413" name="Google Shape;413;p44"/>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414" name="Google Shape;414;p44">
            <a:hlinkClick r:id="rId5"/>
          </p:cNvPr>
          <p:cNvPicPr preferRelativeResize="0"/>
          <p:nvPr/>
        </p:nvPicPr>
        <p:blipFill rotWithShape="1">
          <a:blip r:embed="rId6">
            <a:alphaModFix/>
          </a:blip>
          <a:srcRect b="13308" l="6356" r="6669" t="13731"/>
          <a:stretch/>
        </p:blipFill>
        <p:spPr>
          <a:xfrm>
            <a:off x="554450" y="276400"/>
            <a:ext cx="1105275" cy="530650"/>
          </a:xfrm>
          <a:prstGeom prst="rect">
            <a:avLst/>
          </a:prstGeom>
          <a:noFill/>
          <a:ln>
            <a:noFill/>
          </a:ln>
        </p:spPr>
      </p:pic>
      <p:sp>
        <p:nvSpPr>
          <p:cNvPr id="415" name="Google Shape;415;p44"/>
          <p:cNvSpPr txBox="1"/>
          <p:nvPr/>
        </p:nvSpPr>
        <p:spPr>
          <a:xfrm>
            <a:off x="2474125" y="1075875"/>
            <a:ext cx="6936300" cy="2039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A marketer’s perspective (cont.)</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Whereas in the past brands could get away with more gifting and cashless incentives when paying these kinds of partners, most influencers now expect compensation in the same way marketers would pay any other resource. In fact, a lot of influencers are seeking longevity in their partnerships, and are looking for long-term contracts rather than one-off payments. Specialist influencers who have taken a long time to develop and get to know their audience know the value of that when it comes to marketing.</a:t>
            </a:r>
            <a:endParaRPr b="0" i="0" sz="1300" u="none" cap="none" strike="noStrike">
              <a:solidFill>
                <a:srgbClr val="2D3E50"/>
              </a:solidFill>
              <a:latin typeface="Avenir"/>
              <a:ea typeface="Avenir"/>
              <a:cs typeface="Avenir"/>
              <a:sym typeface="Avenir"/>
            </a:endParaRPr>
          </a:p>
        </p:txBody>
      </p:sp>
      <p:sp>
        <p:nvSpPr>
          <p:cNvPr id="416" name="Google Shape;416;p44"/>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Diversify the way you pay influencers today and tomorrow</a:t>
            </a:r>
            <a:endParaRPr b="0" i="0" sz="1400" u="none" cap="none" strike="noStrike">
              <a:solidFill>
                <a:srgbClr val="E40046"/>
              </a:solidFill>
              <a:latin typeface="Proxima Nova"/>
              <a:ea typeface="Proxima Nova"/>
              <a:cs typeface="Proxima Nova"/>
              <a:sym typeface="Proxima Nova"/>
            </a:endParaRPr>
          </a:p>
        </p:txBody>
      </p:sp>
      <p:sp>
        <p:nvSpPr>
          <p:cNvPr id="417" name="Google Shape;417;p44"/>
          <p:cNvSpPr txBox="1"/>
          <p:nvPr/>
        </p:nvSpPr>
        <p:spPr>
          <a:xfrm>
            <a:off x="2474125" y="3323225"/>
            <a:ext cx="3369900" cy="1821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For what types of businesses are pay-per-posts and sponsored posts ideal? </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00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Larger companies and organizations in travel or entertainment, who have a high-value product to offer. This payment performs best as a non-cash alternative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for macro and mega influencers.</a:t>
            </a:r>
            <a:endParaRPr b="1" i="0" sz="1600" u="none" cap="none" strike="noStrike">
              <a:solidFill>
                <a:srgbClr val="E40046"/>
              </a:solidFill>
              <a:latin typeface="Proxima Nova"/>
              <a:ea typeface="Proxima Nova"/>
              <a:cs typeface="Proxima Nova"/>
              <a:sym typeface="Proxima Nova"/>
            </a:endParaRPr>
          </a:p>
        </p:txBody>
      </p:sp>
      <p:pic>
        <p:nvPicPr>
          <p:cNvPr id="418" name="Google Shape;418;p44"/>
          <p:cNvPicPr preferRelativeResize="0"/>
          <p:nvPr/>
        </p:nvPicPr>
        <p:blipFill rotWithShape="1">
          <a:blip r:embed="rId7">
            <a:alphaModFix/>
          </a:blip>
          <a:srcRect b="0" l="0" r="13800" t="0"/>
          <a:stretch/>
        </p:blipFill>
        <p:spPr>
          <a:xfrm>
            <a:off x="6270822" y="3604200"/>
            <a:ext cx="2664448" cy="2408951"/>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45"/>
          <p:cNvSpPr/>
          <p:nvPr/>
        </p:nvSpPr>
        <p:spPr>
          <a:xfrm>
            <a:off x="4914900" y="0"/>
            <a:ext cx="51435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4" name="Google Shape;424;p45"/>
          <p:cNvSpPr txBox="1"/>
          <p:nvPr/>
        </p:nvSpPr>
        <p:spPr>
          <a:xfrm>
            <a:off x="554450" y="1220425"/>
            <a:ext cx="4104000" cy="40932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6.	Performance-based partnerships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Performance-based partnerships are popular for both influencers and marketers alike for the simplicity of execution and trackability. Whether these partnerships are for specific campaigns or products, to increase sales, or as a stand-alone payment model for influencer partner segments more suited to performance-based payments, they are clear and flexible. For example, they work for influencers with a huge follower base or micro- or nano-influencers with fewer followers that tend to have really high audience engagement.</a:t>
            </a:r>
            <a:endParaRPr b="0" baseline="30000" i="0" sz="1300" u="none" cap="none" strike="noStrike">
              <a:solidFill>
                <a:srgbClr val="2D3E50"/>
              </a:solidFill>
              <a:latin typeface="Avenir"/>
              <a:ea typeface="Avenir"/>
              <a:cs typeface="Avenir"/>
              <a:sym typeface="Avenir"/>
            </a:endParaRPr>
          </a:p>
        </p:txBody>
      </p:sp>
      <p:pic>
        <p:nvPicPr>
          <p:cNvPr id="425" name="Google Shape;425;p45"/>
          <p:cNvPicPr preferRelativeResize="0"/>
          <p:nvPr/>
        </p:nvPicPr>
        <p:blipFill rotWithShape="1">
          <a:blip r:embed="rId3">
            <a:alphaModFix/>
          </a:blip>
          <a:srcRect b="0" l="357" r="357" t="0"/>
          <a:stretch/>
        </p:blipFill>
        <p:spPr>
          <a:xfrm>
            <a:off x="4914901" y="0"/>
            <a:ext cx="5143501" cy="7772401"/>
          </a:xfrm>
          <a:prstGeom prst="rect">
            <a:avLst/>
          </a:prstGeom>
          <a:noFill/>
          <a:ln>
            <a:noFill/>
          </a:ln>
        </p:spPr>
      </p:pic>
      <p:pic>
        <p:nvPicPr>
          <p:cNvPr id="426" name="Google Shape;426;p45">
            <a:hlinkClick r:id="rId4"/>
          </p:cNvPr>
          <p:cNvPicPr preferRelativeResize="0"/>
          <p:nvPr/>
        </p:nvPicPr>
        <p:blipFill rotWithShape="1">
          <a:blip r:embed="rId5">
            <a:alphaModFix/>
          </a:blip>
          <a:srcRect b="13308" l="6356" r="6669" t="13731"/>
          <a:stretch/>
        </p:blipFill>
        <p:spPr>
          <a:xfrm>
            <a:off x="554450" y="276400"/>
            <a:ext cx="1105275" cy="530650"/>
          </a:xfrm>
          <a:prstGeom prst="rect">
            <a:avLst/>
          </a:prstGeom>
          <a:noFill/>
          <a:ln>
            <a:noFill/>
          </a:ln>
        </p:spPr>
      </p:pic>
      <p:sp>
        <p:nvSpPr>
          <p:cNvPr id="427" name="Google Shape;427;p45"/>
          <p:cNvSpPr txBox="1"/>
          <p:nvPr/>
        </p:nvSpPr>
        <p:spPr>
          <a:xfrm>
            <a:off x="544674" y="877162"/>
            <a:ext cx="40908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Payment method</a:t>
            </a:r>
            <a:endParaRPr b="1" i="0" sz="1600" u="none" cap="none" strike="noStrike">
              <a:solidFill>
                <a:srgbClr val="E40046"/>
              </a:solidFill>
              <a:latin typeface="Proxima Nova"/>
              <a:ea typeface="Proxima Nova"/>
              <a:cs typeface="Proxima Nova"/>
              <a:sym typeface="Proxima Nova"/>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pic>
        <p:nvPicPr>
          <p:cNvPr id="432" name="Google Shape;432;p46"/>
          <p:cNvPicPr preferRelativeResize="0"/>
          <p:nvPr/>
        </p:nvPicPr>
        <p:blipFill rotWithShape="1">
          <a:blip r:embed="rId3">
            <a:alphaModFix amt="10000"/>
          </a:blip>
          <a:srcRect b="-19010" l="-100470" r="3890" t="-12014"/>
          <a:stretch/>
        </p:blipFill>
        <p:spPr>
          <a:xfrm>
            <a:off x="-6505525" y="-1188375"/>
            <a:ext cx="10637100" cy="10637100"/>
          </a:xfrm>
          <a:prstGeom prst="donut">
            <a:avLst>
              <a:gd fmla="val 19423" name="adj"/>
            </a:avLst>
          </a:prstGeom>
          <a:noFill/>
          <a:ln>
            <a:noFill/>
          </a:ln>
        </p:spPr>
      </p:pic>
      <p:pic>
        <p:nvPicPr>
          <p:cNvPr id="433" name="Google Shape;433;p46"/>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434" name="Google Shape;434;p46"/>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435" name="Google Shape;435;p46"/>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436" name="Google Shape;436;p46">
            <a:hlinkClick r:id="rId5"/>
          </p:cNvPr>
          <p:cNvPicPr preferRelativeResize="0"/>
          <p:nvPr/>
        </p:nvPicPr>
        <p:blipFill rotWithShape="1">
          <a:blip r:embed="rId6">
            <a:alphaModFix/>
          </a:blip>
          <a:srcRect b="13308" l="6356" r="6669" t="13731"/>
          <a:stretch/>
        </p:blipFill>
        <p:spPr>
          <a:xfrm>
            <a:off x="554450" y="276400"/>
            <a:ext cx="1105275" cy="530650"/>
          </a:xfrm>
          <a:prstGeom prst="rect">
            <a:avLst/>
          </a:prstGeom>
          <a:noFill/>
          <a:ln>
            <a:noFill/>
          </a:ln>
        </p:spPr>
      </p:pic>
      <p:sp>
        <p:nvSpPr>
          <p:cNvPr id="437" name="Google Shape;437;p46"/>
          <p:cNvSpPr txBox="1"/>
          <p:nvPr/>
        </p:nvSpPr>
        <p:spPr>
          <a:xfrm>
            <a:off x="2474125" y="1075875"/>
            <a:ext cx="7113900" cy="4764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Under a performance-based payment model, influencer partners either post on their feed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or stories as they usually would to recommend a product, and brands only pay them when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 user converts or triggers a “success event.” Possible actions that could trigger a performance-bonus for influencer partners include:</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10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Purchase:</a:t>
            </a:r>
            <a:r>
              <a:rPr b="0" i="0" lang="en" sz="1300" u="none" cap="none" strike="noStrike">
                <a:solidFill>
                  <a:srgbClr val="2D3E50"/>
                </a:solidFill>
                <a:latin typeface="Avenir"/>
                <a:ea typeface="Avenir"/>
                <a:cs typeface="Avenir"/>
                <a:sym typeface="Avenir"/>
              </a:rPr>
              <a:t> The user buys the merchant's product.</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Subscription:</a:t>
            </a:r>
            <a:r>
              <a:rPr b="0" i="0" lang="en" sz="1300" u="none" cap="none" strike="noStrike">
                <a:solidFill>
                  <a:srgbClr val="2D3E50"/>
                </a:solidFill>
                <a:latin typeface="Avenir"/>
                <a:ea typeface="Avenir"/>
                <a:cs typeface="Avenir"/>
                <a:sym typeface="Avenir"/>
              </a:rPr>
              <a:t> The user signs up for a program or monthly subscription.</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Booking:</a:t>
            </a:r>
            <a:r>
              <a:rPr b="0" i="0" lang="en" sz="1300" u="none" cap="none" strike="noStrike">
                <a:solidFill>
                  <a:srgbClr val="2D3E50"/>
                </a:solidFill>
                <a:latin typeface="Avenir"/>
                <a:ea typeface="Avenir"/>
                <a:cs typeface="Avenir"/>
                <a:sym typeface="Avenir"/>
              </a:rPr>
              <a:t> The user books a hotel stay or flight on the website.</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Inquiry:</a:t>
            </a:r>
            <a:r>
              <a:rPr b="0" i="0" lang="en" sz="1300" u="none" cap="none" strike="noStrike">
                <a:solidFill>
                  <a:srgbClr val="2D3E50"/>
                </a:solidFill>
                <a:latin typeface="Avenir"/>
                <a:ea typeface="Avenir"/>
                <a:cs typeface="Avenir"/>
                <a:sym typeface="Avenir"/>
              </a:rPr>
              <a:t> The user becomes a qualified lead and gets in touch with the merchant.</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Download:</a:t>
            </a:r>
            <a:r>
              <a:rPr b="0" i="0" lang="en" sz="1300" u="none" cap="none" strike="noStrike">
                <a:solidFill>
                  <a:srgbClr val="2D3E50"/>
                </a:solidFill>
                <a:latin typeface="Avenir"/>
                <a:ea typeface="Avenir"/>
                <a:cs typeface="Avenir"/>
                <a:sym typeface="Avenir"/>
              </a:rPr>
              <a:t> The user enters their details to download something of value.</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Account funded:</a:t>
            </a:r>
            <a:r>
              <a:rPr b="0" i="0" lang="en" sz="1300" u="none" cap="none" strike="noStrike">
                <a:solidFill>
                  <a:srgbClr val="2D3E50"/>
                </a:solidFill>
                <a:latin typeface="Avenir"/>
                <a:ea typeface="Avenir"/>
                <a:cs typeface="Avenir"/>
                <a:sym typeface="Avenir"/>
              </a:rPr>
              <a:t> On a fintech website a user signs up and adds money to their account</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Registry created:</a:t>
            </a:r>
            <a:r>
              <a:rPr b="0" i="0" lang="en" sz="1300" u="none" cap="none" strike="noStrike">
                <a:solidFill>
                  <a:srgbClr val="2D3E50"/>
                </a:solidFill>
                <a:latin typeface="Avenir"/>
                <a:ea typeface="Avenir"/>
                <a:cs typeface="Avenir"/>
                <a:sym typeface="Avenir"/>
              </a:rPr>
              <a:t> The user registers for a wedding or baby registry to produce a list.</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Newsletter signup:</a:t>
            </a:r>
            <a:r>
              <a:rPr b="0" i="0" lang="en" sz="1300" u="none" cap="none" strike="noStrike">
                <a:solidFill>
                  <a:srgbClr val="2D3E50"/>
                </a:solidFill>
                <a:latin typeface="Avenir"/>
                <a:ea typeface="Avenir"/>
                <a:cs typeface="Avenir"/>
                <a:sym typeface="Avenir"/>
              </a:rPr>
              <a:t> Visitors provide their details to receive email newsletters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Account created:</a:t>
            </a:r>
            <a:r>
              <a:rPr b="0" i="0" lang="en" sz="1300" u="none" cap="none" strike="noStrike">
                <a:solidFill>
                  <a:srgbClr val="2D3E50"/>
                </a:solidFill>
                <a:latin typeface="Avenir"/>
                <a:ea typeface="Avenir"/>
                <a:cs typeface="Avenir"/>
                <a:sym typeface="Avenir"/>
              </a:rPr>
              <a:t> The user registers for a given service, account, or joins a community.</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50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Reservation:</a:t>
            </a:r>
            <a:r>
              <a:rPr b="0" i="0" lang="en" sz="1300" u="none" cap="none" strike="noStrike">
                <a:solidFill>
                  <a:srgbClr val="2D3E50"/>
                </a:solidFill>
                <a:latin typeface="Avenir"/>
                <a:ea typeface="Avenir"/>
                <a:cs typeface="Avenir"/>
                <a:sym typeface="Avenir"/>
              </a:rPr>
              <a:t> An airline purchase, car rental, or hotel stay is put on hold to book within 24 hours.</a:t>
            </a:r>
            <a:endParaRPr b="0" i="0" sz="1300" u="none" cap="none" strike="noStrike">
              <a:solidFill>
                <a:srgbClr val="2D3E50"/>
              </a:solidFill>
              <a:latin typeface="Avenir"/>
              <a:ea typeface="Avenir"/>
              <a:cs typeface="Avenir"/>
              <a:sym typeface="Avenir"/>
            </a:endParaRPr>
          </a:p>
        </p:txBody>
      </p:sp>
      <p:sp>
        <p:nvSpPr>
          <p:cNvPr id="438" name="Google Shape;438;p46"/>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Diversify the way you pay influencers today and tomorrow</a:t>
            </a:r>
            <a:endParaRPr b="0" i="0" sz="1400" u="none" cap="none" strike="noStrike">
              <a:solidFill>
                <a:srgbClr val="E40046"/>
              </a:solidFill>
              <a:latin typeface="Proxima Nova"/>
              <a:ea typeface="Proxima Nova"/>
              <a:cs typeface="Proxima Nova"/>
              <a:sym typeface="Proxima Nova"/>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2" name="Shape 442"/>
        <p:cNvGrpSpPr/>
        <p:nvPr/>
      </p:nvGrpSpPr>
      <p:grpSpPr>
        <a:xfrm>
          <a:off x="0" y="0"/>
          <a:ext cx="0" cy="0"/>
          <a:chOff x="0" y="0"/>
          <a:chExt cx="0" cy="0"/>
        </a:xfrm>
      </p:grpSpPr>
      <p:pic>
        <p:nvPicPr>
          <p:cNvPr id="443" name="Google Shape;443;p47"/>
          <p:cNvPicPr preferRelativeResize="0"/>
          <p:nvPr/>
        </p:nvPicPr>
        <p:blipFill rotWithShape="1">
          <a:blip r:embed="rId3">
            <a:alphaModFix amt="10000"/>
          </a:blip>
          <a:srcRect b="-19010" l="-100470" r="3890" t="-12014"/>
          <a:stretch/>
        </p:blipFill>
        <p:spPr>
          <a:xfrm>
            <a:off x="-6505525" y="-1188375"/>
            <a:ext cx="10637100" cy="10637100"/>
          </a:xfrm>
          <a:prstGeom prst="donut">
            <a:avLst>
              <a:gd fmla="val 19423" name="adj"/>
            </a:avLst>
          </a:prstGeom>
          <a:noFill/>
          <a:ln>
            <a:noFill/>
          </a:ln>
        </p:spPr>
      </p:pic>
      <p:pic>
        <p:nvPicPr>
          <p:cNvPr id="444" name="Google Shape;444;p47"/>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445" name="Google Shape;445;p47"/>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446" name="Google Shape;446;p47"/>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447" name="Google Shape;447;p47">
            <a:hlinkClick r:id="rId5"/>
          </p:cNvPr>
          <p:cNvPicPr preferRelativeResize="0"/>
          <p:nvPr/>
        </p:nvPicPr>
        <p:blipFill rotWithShape="1">
          <a:blip r:embed="rId6">
            <a:alphaModFix/>
          </a:blip>
          <a:srcRect b="13308" l="6356" r="6669" t="13731"/>
          <a:stretch/>
        </p:blipFill>
        <p:spPr>
          <a:xfrm>
            <a:off x="554450" y="276400"/>
            <a:ext cx="1105275" cy="530650"/>
          </a:xfrm>
          <a:prstGeom prst="rect">
            <a:avLst/>
          </a:prstGeom>
          <a:noFill/>
          <a:ln>
            <a:noFill/>
          </a:ln>
        </p:spPr>
      </p:pic>
      <p:sp>
        <p:nvSpPr>
          <p:cNvPr id="448" name="Google Shape;448;p47"/>
          <p:cNvSpPr txBox="1"/>
          <p:nvPr/>
        </p:nvSpPr>
        <p:spPr>
          <a:xfrm>
            <a:off x="2474125" y="1075875"/>
            <a:ext cx="6936300" cy="2351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A marketer’s perspective on performance-based partnerships</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 influencer knows that what they earn depends entirely on the actions users take after clicking their link, which places the onus on the influencer to convince their followers to convert their posts into sales. This gives them an incentive to put more effort into creating quality content that sells. Often arrangements between marketers and influencers are percentage-based, with a commission falling between 5 and 30% on average. For reference, professional bloggers can earn between $1,500 and $8,000 per month through affiliate marketing relationships.</a:t>
            </a:r>
            <a:endParaRPr b="0" i="0" sz="1300" u="none" cap="none" strike="noStrike">
              <a:solidFill>
                <a:srgbClr val="2D3E50"/>
              </a:solidFill>
              <a:latin typeface="Avenir"/>
              <a:ea typeface="Avenir"/>
              <a:cs typeface="Avenir"/>
              <a:sym typeface="Avenir"/>
            </a:endParaRPr>
          </a:p>
        </p:txBody>
      </p:sp>
      <p:sp>
        <p:nvSpPr>
          <p:cNvPr id="449" name="Google Shape;449;p47"/>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Diversify the way you pay influencers today and tomorrow</a:t>
            </a:r>
            <a:endParaRPr b="0" i="0" sz="1400" u="none" cap="none" strike="noStrike">
              <a:solidFill>
                <a:srgbClr val="E40046"/>
              </a:solidFill>
              <a:latin typeface="Proxima Nova"/>
              <a:ea typeface="Proxima Nova"/>
              <a:cs typeface="Proxima Nova"/>
              <a:sym typeface="Proxima Nova"/>
            </a:endParaRPr>
          </a:p>
        </p:txBody>
      </p:sp>
      <p:sp>
        <p:nvSpPr>
          <p:cNvPr id="450" name="Google Shape;450;p47"/>
          <p:cNvSpPr txBox="1"/>
          <p:nvPr/>
        </p:nvSpPr>
        <p:spPr>
          <a:xfrm>
            <a:off x="2474125" y="3482413"/>
            <a:ext cx="3369900" cy="1821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To manage performance-based payments for influencers at scale you need partnership technology and automation that allows you to </a:t>
            </a:r>
            <a:r>
              <a:rPr b="0" i="0" lang="en" sz="1300" u="sng" cap="none" strike="noStrike">
                <a:solidFill>
                  <a:schemeClr val="hlink"/>
                </a:solidFill>
                <a:latin typeface="Avenir"/>
                <a:ea typeface="Avenir"/>
                <a:cs typeface="Avenir"/>
                <a:sym typeface="Avenir"/>
                <a:hlinkClick r:id="rId7"/>
              </a:rPr>
              <a:t>customize contracts and payouts</a:t>
            </a:r>
            <a:r>
              <a:rPr b="0" i="0" lang="en" sz="1300" u="none" cap="none" strike="noStrike">
                <a:solidFill>
                  <a:srgbClr val="2D3E50"/>
                </a:solidFill>
                <a:latin typeface="Avenir"/>
                <a:ea typeface="Avenir"/>
                <a:cs typeface="Avenir"/>
                <a:sym typeface="Avenir"/>
              </a:rPr>
              <a:t> and effectively </a:t>
            </a:r>
            <a:r>
              <a:rPr b="0" i="0" lang="en" sz="1300" u="sng" cap="none" strike="noStrike">
                <a:solidFill>
                  <a:schemeClr val="hlink"/>
                </a:solidFill>
                <a:latin typeface="Avenir"/>
                <a:ea typeface="Avenir"/>
                <a:cs typeface="Avenir"/>
                <a:sym typeface="Avenir"/>
                <a:hlinkClick r:id="rId8"/>
              </a:rPr>
              <a:t>track performance</a:t>
            </a:r>
            <a:r>
              <a:rPr b="0" i="0" lang="en" sz="1300" u="none" cap="none" strike="noStrike">
                <a:solidFill>
                  <a:srgbClr val="2D3E50"/>
                </a:solidFill>
                <a:latin typeface="Avenir"/>
                <a:ea typeface="Avenir"/>
                <a:cs typeface="Avenir"/>
                <a:sym typeface="Avenir"/>
              </a:rPr>
              <a:t>, but there are some alternative tools that can help. </a:t>
            </a:r>
            <a:endParaRPr b="0" i="0" sz="1300" u="none" cap="none" strike="noStrike">
              <a:solidFill>
                <a:srgbClr val="2D3E50"/>
              </a:solidFill>
              <a:latin typeface="Avenir"/>
              <a:ea typeface="Avenir"/>
              <a:cs typeface="Avenir"/>
              <a:sym typeface="Avenir"/>
            </a:endParaRPr>
          </a:p>
        </p:txBody>
      </p:sp>
      <p:sp>
        <p:nvSpPr>
          <p:cNvPr id="451" name="Google Shape;451;p47"/>
          <p:cNvSpPr txBox="1"/>
          <p:nvPr/>
        </p:nvSpPr>
        <p:spPr>
          <a:xfrm>
            <a:off x="2474125" y="5437003"/>
            <a:ext cx="6936300" cy="1357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For example, affiliate links can be effective when using the ‘swipe up’ option on Instagram’s Stories — available to influencers with more than 10,000 followers. Influencers can easily reference a product in their stories, and then link to the product via an affiliate link — all the customer has to do is swipe up, and an affiliate program automatically tracks conversion. </a:t>
            </a:r>
            <a:endParaRPr b="0" i="0" sz="1300" u="none" cap="none" strike="noStrike">
              <a:solidFill>
                <a:srgbClr val="2D3E50"/>
              </a:solidFill>
              <a:latin typeface="Avenir"/>
              <a:ea typeface="Avenir"/>
              <a:cs typeface="Avenir"/>
              <a:sym typeface="Avenir"/>
            </a:endParaRPr>
          </a:p>
        </p:txBody>
      </p:sp>
      <p:pic>
        <p:nvPicPr>
          <p:cNvPr id="452" name="Google Shape;452;p47"/>
          <p:cNvPicPr preferRelativeResize="0"/>
          <p:nvPr/>
        </p:nvPicPr>
        <p:blipFill rotWithShape="1">
          <a:blip r:embed="rId9">
            <a:alphaModFix/>
          </a:blip>
          <a:srcRect b="0" l="0" r="0" t="0"/>
          <a:stretch/>
        </p:blipFill>
        <p:spPr>
          <a:xfrm>
            <a:off x="6459556" y="3579375"/>
            <a:ext cx="2604257" cy="170522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1"/>
          <p:cNvSpPr txBox="1"/>
          <p:nvPr/>
        </p:nvSpPr>
        <p:spPr>
          <a:xfrm>
            <a:off x="5177600" y="1983950"/>
            <a:ext cx="4104000" cy="2099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If there’s one thing marketers agree on,</a:t>
            </a:r>
            <a:br>
              <a:rPr b="1" i="0" lang="en" sz="1600" u="none" cap="none" strike="noStrike">
                <a:solidFill>
                  <a:srgbClr val="E40046"/>
                </a:solidFill>
                <a:latin typeface="Proxima Nova"/>
                <a:ea typeface="Proxima Nova"/>
                <a:cs typeface="Proxima Nova"/>
                <a:sym typeface="Proxima Nova"/>
              </a:rPr>
            </a:br>
            <a:r>
              <a:rPr b="1" i="0" lang="en" sz="1600" u="none" cap="none" strike="noStrike">
                <a:solidFill>
                  <a:srgbClr val="E40046"/>
                </a:solidFill>
                <a:latin typeface="Proxima Nova"/>
                <a:ea typeface="Proxima Nova"/>
                <a:cs typeface="Proxima Nova"/>
                <a:sym typeface="Proxima Nova"/>
              </a:rPr>
              <a:t>it’s that influencer marketing is expensive</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200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Popular macro and mega-influencers come with a huge price tag, with Kylie Jenner commanding a whopping $1 million per sponsored Instagram post, it’s no wonder that marketers cited the </a:t>
            </a:r>
            <a:r>
              <a:rPr b="0" i="0" lang="en" sz="1300" u="sng" cap="none" strike="noStrike">
                <a:solidFill>
                  <a:schemeClr val="hlink"/>
                </a:solidFill>
                <a:latin typeface="Avenir"/>
                <a:ea typeface="Avenir"/>
                <a:cs typeface="Avenir"/>
                <a:sym typeface="Avenir"/>
                <a:hlinkClick r:id="rId3"/>
              </a:rPr>
              <a:t>rising costs of influencers</a:t>
            </a:r>
            <a:r>
              <a:rPr b="0" i="0" lang="en" sz="1300" u="none" cap="none" strike="noStrike">
                <a:solidFill>
                  <a:srgbClr val="2D3E50"/>
                </a:solidFill>
                <a:latin typeface="Avenir"/>
                <a:ea typeface="Avenir"/>
                <a:cs typeface="Avenir"/>
                <a:sym typeface="Avenir"/>
              </a:rPr>
              <a:t> as a top challenge in 2019.³ With rapid growth of influencer marketing comes further challenges for marketers. Even though many now diversify their influencer partner portfolio to include more affordable micro- and nano-influencers, many marketers don’t have the capability to customize payments and incentives to suit a diverse portfolio.</a:t>
            </a:r>
            <a:endParaRPr b="0" i="0" sz="1300" u="none" cap="none" strike="noStrike">
              <a:solidFill>
                <a:srgbClr val="2D3E50"/>
              </a:solidFill>
              <a:latin typeface="Avenir"/>
              <a:ea typeface="Avenir"/>
              <a:cs typeface="Avenir"/>
              <a:sym typeface="Avenir"/>
            </a:endParaRPr>
          </a:p>
        </p:txBody>
      </p:sp>
      <p:pic>
        <p:nvPicPr>
          <p:cNvPr id="92" name="Google Shape;92;p21"/>
          <p:cNvPicPr preferRelativeResize="0"/>
          <p:nvPr/>
        </p:nvPicPr>
        <p:blipFill rotWithShape="1">
          <a:blip r:embed="rId4">
            <a:alphaModFix/>
          </a:blip>
          <a:srcRect b="-79902" l="-4289" r="7020" t="32562"/>
          <a:stretch/>
        </p:blipFill>
        <p:spPr>
          <a:xfrm>
            <a:off x="-1719745" y="5172544"/>
            <a:ext cx="6705300" cy="6705300"/>
          </a:xfrm>
          <a:prstGeom prst="ellipse">
            <a:avLst/>
          </a:prstGeom>
          <a:noFill/>
          <a:ln>
            <a:noFill/>
          </a:ln>
        </p:spPr>
      </p:pic>
      <p:sp>
        <p:nvSpPr>
          <p:cNvPr id="93" name="Google Shape;93;p21"/>
          <p:cNvSpPr txBox="1"/>
          <p:nvPr/>
        </p:nvSpPr>
        <p:spPr>
          <a:xfrm>
            <a:off x="582075" y="1983950"/>
            <a:ext cx="4158000" cy="29088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Influencer marketing is resilient and growing. The influencer marketing industry will be </a:t>
            </a:r>
            <a:r>
              <a:rPr b="0" i="0" lang="en" sz="1300" u="sng" cap="none" strike="noStrike">
                <a:solidFill>
                  <a:schemeClr val="hlink"/>
                </a:solidFill>
                <a:latin typeface="Avenir"/>
                <a:ea typeface="Avenir"/>
                <a:cs typeface="Avenir"/>
                <a:sym typeface="Avenir"/>
                <a:hlinkClick r:id="rId5"/>
              </a:rPr>
              <a:t>worth up to </a:t>
            </a:r>
            <a:br>
              <a:rPr b="0" i="0" lang="en" sz="1300" u="sng" cap="none" strike="noStrike">
                <a:solidFill>
                  <a:schemeClr val="hlink"/>
                </a:solidFill>
                <a:latin typeface="Avenir"/>
                <a:ea typeface="Avenir"/>
                <a:cs typeface="Avenir"/>
                <a:sym typeface="Avenir"/>
                <a:hlinkClick r:id="rId6"/>
              </a:rPr>
            </a:br>
            <a:r>
              <a:rPr b="0" i="0" lang="en" sz="1300" u="sng" cap="none" strike="noStrike">
                <a:solidFill>
                  <a:schemeClr val="hlink"/>
                </a:solidFill>
                <a:latin typeface="Avenir"/>
                <a:ea typeface="Avenir"/>
                <a:cs typeface="Avenir"/>
                <a:sym typeface="Avenir"/>
                <a:hlinkClick r:id="rId7"/>
              </a:rPr>
              <a:t>$15 billion by 2022¹</a:t>
            </a:r>
            <a:r>
              <a:rPr b="0" i="0" lang="en" sz="1300" u="none" cap="none" strike="noStrike">
                <a:solidFill>
                  <a:srgbClr val="2D3E50"/>
                </a:solidFill>
                <a:latin typeface="Avenir"/>
                <a:ea typeface="Avenir"/>
                <a:cs typeface="Avenir"/>
                <a:sym typeface="Avenir"/>
              </a:rPr>
              <a:t>, and for good reason. Influencer marketing is an effective channel that’s worth the cost. Even during uncertain times, 96% of US and UK consumers engaged with influencers more during the pandemic, and brands are expected to </a:t>
            </a:r>
            <a:r>
              <a:rPr b="0" i="0" lang="en" sz="1300" u="sng" cap="none" strike="noStrike">
                <a:solidFill>
                  <a:schemeClr val="hlink"/>
                </a:solidFill>
                <a:latin typeface="Avenir"/>
                <a:ea typeface="Avenir"/>
                <a:cs typeface="Avenir"/>
                <a:sym typeface="Avenir"/>
                <a:hlinkClick r:id="rId8"/>
              </a:rPr>
              <a:t>spend $15 billion on influencer marketing by 2022.²</a:t>
            </a:r>
            <a:r>
              <a:rPr b="0" i="0" lang="en" sz="1300" u="none" cap="none" strike="noStrike">
                <a:solidFill>
                  <a:srgbClr val="2D3E50"/>
                </a:solidFill>
                <a:latin typeface="Avenir"/>
                <a:ea typeface="Avenir"/>
                <a:cs typeface="Avenir"/>
                <a:sym typeface="Avenir"/>
              </a:rPr>
              <a:t> This is great news for the industry, but with rapid growth, there are always challenges and adaptations to make it work for your company.</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100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p:txBody>
      </p:sp>
      <p:sp>
        <p:nvSpPr>
          <p:cNvPr id="94" name="Google Shape;94;p21"/>
          <p:cNvSpPr txBox="1"/>
          <p:nvPr/>
        </p:nvSpPr>
        <p:spPr>
          <a:xfrm>
            <a:off x="568739" y="1330947"/>
            <a:ext cx="80412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The true cost of influencer marketing</a:t>
            </a:r>
            <a:endParaRPr b="0" i="0" sz="1200" u="none" cap="none" strike="noStrike">
              <a:solidFill>
                <a:srgbClr val="2D3E50"/>
              </a:solidFill>
              <a:latin typeface="Avenir"/>
              <a:ea typeface="Avenir"/>
              <a:cs typeface="Avenir"/>
              <a:sym typeface="Avenir"/>
            </a:endParaRPr>
          </a:p>
        </p:txBody>
      </p:sp>
      <p:sp>
        <p:nvSpPr>
          <p:cNvPr id="95" name="Google Shape;95;p21"/>
          <p:cNvSpPr txBox="1"/>
          <p:nvPr/>
        </p:nvSpPr>
        <p:spPr>
          <a:xfrm>
            <a:off x="598941" y="1076947"/>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DF2F4D"/>
                </a:solidFill>
                <a:latin typeface="Proxima Nova"/>
                <a:ea typeface="Proxima Nova"/>
                <a:cs typeface="Proxima Nova"/>
                <a:sym typeface="Proxima Nova"/>
              </a:rPr>
              <a:t>CHAPTER 1</a:t>
            </a:r>
            <a:endParaRPr b="1" i="0" sz="1300" u="none" cap="none" strike="noStrike">
              <a:solidFill>
                <a:srgbClr val="DF2F4D"/>
              </a:solidFill>
              <a:latin typeface="Proxima Nova"/>
              <a:ea typeface="Proxima Nova"/>
              <a:cs typeface="Proxima Nova"/>
              <a:sym typeface="Proxima Nova"/>
            </a:endParaRPr>
          </a:p>
        </p:txBody>
      </p:sp>
      <p:pic>
        <p:nvPicPr>
          <p:cNvPr id="96" name="Google Shape;96;p21">
            <a:hlinkClick r:id="rId9"/>
          </p:cNvPr>
          <p:cNvPicPr preferRelativeResize="0"/>
          <p:nvPr/>
        </p:nvPicPr>
        <p:blipFill rotWithShape="1">
          <a:blip r:embed="rId10">
            <a:alphaModFix/>
          </a:blip>
          <a:srcRect b="13308" l="6356" r="6669" t="13731"/>
          <a:stretch/>
        </p:blipFill>
        <p:spPr>
          <a:xfrm>
            <a:off x="554450" y="276400"/>
            <a:ext cx="1105275" cy="530650"/>
          </a:xfrm>
          <a:prstGeom prst="rect">
            <a:avLst/>
          </a:prstGeom>
          <a:noFill/>
          <a:ln>
            <a:noFill/>
          </a:ln>
        </p:spPr>
      </p:pic>
      <p:sp>
        <p:nvSpPr>
          <p:cNvPr id="97" name="Google Shape;97;p21"/>
          <p:cNvSpPr txBox="1"/>
          <p:nvPr/>
        </p:nvSpPr>
        <p:spPr>
          <a:xfrm>
            <a:off x="5169886" y="6760481"/>
            <a:ext cx="4158000" cy="782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2D3E50"/>
                </a:solidFill>
                <a:latin typeface="Avenir"/>
                <a:ea typeface="Avenir"/>
                <a:cs typeface="Avenir"/>
                <a:sym typeface="Avenir"/>
              </a:rPr>
              <a:t>¹ “Influencer marketing: social media influencer market stats and research for 2021.” Business Insider, January 6, 2021. </a:t>
            </a:r>
            <a:r>
              <a:rPr b="0" i="0" lang="en" sz="800" u="sng" cap="none" strike="noStrike">
                <a:solidFill>
                  <a:schemeClr val="hlink"/>
                </a:solidFill>
                <a:latin typeface="Avenir"/>
                <a:ea typeface="Avenir"/>
                <a:cs typeface="Avenir"/>
                <a:sym typeface="Avenir"/>
                <a:hlinkClick r:id="rId11"/>
              </a:rPr>
              <a:t>https://www.businessinsider.com/influencer-marketing-report?r=USandIR.</a:t>
            </a:r>
            <a:r>
              <a:rPr b="0" i="0" lang="en" sz="800" u="none" cap="none" strike="noStrike">
                <a:solidFill>
                  <a:srgbClr val="0FA1E2"/>
                </a:solidFill>
                <a:latin typeface="Avenir"/>
                <a:ea typeface="Avenir"/>
                <a:cs typeface="Avenir"/>
                <a:sym typeface="Avenir"/>
              </a:rPr>
              <a:t> </a:t>
            </a:r>
            <a:endParaRPr b="0" i="0" sz="8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2D3E50"/>
                </a:solidFill>
                <a:latin typeface="Avenir"/>
                <a:ea typeface="Avenir"/>
                <a:cs typeface="Avenir"/>
                <a:sym typeface="Avenir"/>
              </a:rPr>
              <a:t>² ibid.</a:t>
            </a:r>
            <a:endParaRPr b="0" i="0" sz="800" u="none" cap="none" strike="noStrike">
              <a:solidFill>
                <a:srgbClr val="2D3E50"/>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2D3E50"/>
                </a:solidFill>
                <a:latin typeface="Avenir"/>
                <a:ea typeface="Avenir"/>
                <a:cs typeface="Avenir"/>
                <a:sym typeface="Avenir"/>
              </a:rPr>
              <a:t>³ ibid.</a:t>
            </a:r>
            <a:endParaRPr b="0" i="0" sz="800" u="none" cap="none" strike="noStrike">
              <a:solidFill>
                <a:srgbClr val="2D3E50"/>
              </a:solidFill>
              <a:latin typeface="Avenir"/>
              <a:ea typeface="Avenir"/>
              <a:cs typeface="Avenir"/>
              <a:sym typeface="Aveni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pic>
        <p:nvPicPr>
          <p:cNvPr id="457" name="Google Shape;457;p48"/>
          <p:cNvPicPr preferRelativeResize="0"/>
          <p:nvPr/>
        </p:nvPicPr>
        <p:blipFill rotWithShape="1">
          <a:blip r:embed="rId3">
            <a:alphaModFix amt="10000"/>
          </a:blip>
          <a:srcRect b="-19010" l="-100470" r="3890" t="-12014"/>
          <a:stretch/>
        </p:blipFill>
        <p:spPr>
          <a:xfrm>
            <a:off x="-6505525" y="-1188375"/>
            <a:ext cx="10637100" cy="10637100"/>
          </a:xfrm>
          <a:prstGeom prst="donut">
            <a:avLst>
              <a:gd fmla="val 19423" name="adj"/>
            </a:avLst>
          </a:prstGeom>
          <a:noFill/>
          <a:ln>
            <a:noFill/>
          </a:ln>
        </p:spPr>
      </p:pic>
      <p:pic>
        <p:nvPicPr>
          <p:cNvPr id="458" name="Google Shape;458;p48"/>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459" name="Google Shape;459;p48"/>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460" name="Google Shape;460;p48"/>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461" name="Google Shape;461;p48">
            <a:hlinkClick r:id="rId5"/>
          </p:cNvPr>
          <p:cNvPicPr preferRelativeResize="0"/>
          <p:nvPr/>
        </p:nvPicPr>
        <p:blipFill rotWithShape="1">
          <a:blip r:embed="rId6">
            <a:alphaModFix/>
          </a:blip>
          <a:srcRect b="13308" l="6356" r="6669" t="13731"/>
          <a:stretch/>
        </p:blipFill>
        <p:spPr>
          <a:xfrm>
            <a:off x="554450" y="276400"/>
            <a:ext cx="1105275" cy="530650"/>
          </a:xfrm>
          <a:prstGeom prst="rect">
            <a:avLst/>
          </a:prstGeom>
          <a:noFill/>
          <a:ln>
            <a:noFill/>
          </a:ln>
        </p:spPr>
      </p:pic>
      <p:sp>
        <p:nvSpPr>
          <p:cNvPr id="462" name="Google Shape;462;p48"/>
          <p:cNvSpPr txBox="1"/>
          <p:nvPr/>
        </p:nvSpPr>
        <p:spPr>
          <a:xfrm>
            <a:off x="2578900" y="1075875"/>
            <a:ext cx="6936300" cy="4184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A marketer’s perspective (cont.)</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Those with fewer than 10,000 followers, or who include entire outfits in a single post on their feed, may prefer to use platforms such as LikeToKnowIt, where they can display all affiliated products individually with cataloged affiliate links.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Promo codes and unique landing page shoutouts are other effective tools for tracking and influencer’s contributions. Youtube makes it easy for creators to include as many links as they want in their video descriptions. Tracking and measurement options evolve with social platforms, so it’s important to partner closely and directly with your creators to ensure you’re always leading the market.</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For what types of businesses are performance-based partnerships ideal? </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High-engagement, growing creators open to direct response activations. Requires pre-determined measurements of performance and terms to be properly laid out prior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to campaign going live.</a:t>
            </a:r>
            <a:endParaRPr b="0" i="0" sz="1300" u="none" cap="none" strike="noStrike">
              <a:solidFill>
                <a:srgbClr val="2D3E50"/>
              </a:solidFill>
              <a:latin typeface="Avenir"/>
              <a:ea typeface="Avenir"/>
              <a:cs typeface="Avenir"/>
              <a:sym typeface="Avenir"/>
            </a:endParaRPr>
          </a:p>
        </p:txBody>
      </p:sp>
      <p:sp>
        <p:nvSpPr>
          <p:cNvPr id="463" name="Google Shape;463;p48"/>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Diversify the way you pay influencers today and tomorrow</a:t>
            </a:r>
            <a:endParaRPr b="0" i="0" sz="1400" u="none" cap="none" strike="noStrike">
              <a:solidFill>
                <a:srgbClr val="E40046"/>
              </a:solidFill>
              <a:latin typeface="Proxima Nova"/>
              <a:ea typeface="Proxima Nova"/>
              <a:cs typeface="Proxima Nova"/>
              <a:sym typeface="Proxima Nova"/>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sp>
        <p:nvSpPr>
          <p:cNvPr id="468" name="Google Shape;468;p49"/>
          <p:cNvSpPr/>
          <p:nvPr/>
        </p:nvSpPr>
        <p:spPr>
          <a:xfrm>
            <a:off x="4914900" y="0"/>
            <a:ext cx="51435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9" name="Google Shape;469;p49"/>
          <p:cNvSpPr txBox="1"/>
          <p:nvPr/>
        </p:nvSpPr>
        <p:spPr>
          <a:xfrm>
            <a:off x="554450" y="1220425"/>
            <a:ext cx="4104000" cy="6015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rgbClr val="2D3E50"/>
                </a:solidFill>
                <a:latin typeface="Proxima Nova"/>
                <a:ea typeface="Proxima Nova"/>
                <a:cs typeface="Proxima Nova"/>
                <a:sym typeface="Proxima Nova"/>
              </a:rPr>
              <a:t>7.	Fixed rate plus performance bonus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 hybrid fixed rate + percent-of-sale approach brings together the best of both pay-per-post and performance-based payment, and benefits both influencers and marketers equally. This payment sees a higher return on investment generally yielding a higher bonus for the influencer, but with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 fixed pay ‘cushion’ to cover the influencer’s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upfront work.</a:t>
            </a:r>
            <a:endParaRPr b="0" i="0" sz="1300" u="none" cap="none" strike="noStrike">
              <a:solidFill>
                <a:srgbClr val="2D3E50"/>
              </a:solidFill>
              <a:latin typeface="Avenir"/>
              <a:ea typeface="Avenir"/>
              <a:cs typeface="Avenir"/>
              <a:sym typeface="Avenir"/>
            </a:endParaRPr>
          </a:p>
        </p:txBody>
      </p:sp>
      <p:pic>
        <p:nvPicPr>
          <p:cNvPr id="470" name="Google Shape;470;p49"/>
          <p:cNvPicPr preferRelativeResize="0"/>
          <p:nvPr/>
        </p:nvPicPr>
        <p:blipFill rotWithShape="1">
          <a:blip r:embed="rId3">
            <a:alphaModFix amt="80000"/>
          </a:blip>
          <a:srcRect b="0" l="16186" r="39696" t="0"/>
          <a:stretch/>
        </p:blipFill>
        <p:spPr>
          <a:xfrm>
            <a:off x="4914901" y="0"/>
            <a:ext cx="5143502" cy="7772400"/>
          </a:xfrm>
          <a:prstGeom prst="rect">
            <a:avLst/>
          </a:prstGeom>
          <a:noFill/>
          <a:ln>
            <a:noFill/>
          </a:ln>
        </p:spPr>
      </p:pic>
      <p:pic>
        <p:nvPicPr>
          <p:cNvPr id="471" name="Google Shape;471;p49">
            <a:hlinkClick r:id="rId4"/>
          </p:cNvPr>
          <p:cNvPicPr preferRelativeResize="0"/>
          <p:nvPr/>
        </p:nvPicPr>
        <p:blipFill rotWithShape="1">
          <a:blip r:embed="rId5">
            <a:alphaModFix/>
          </a:blip>
          <a:srcRect b="13308" l="6356" r="6669" t="13731"/>
          <a:stretch/>
        </p:blipFill>
        <p:spPr>
          <a:xfrm>
            <a:off x="554450" y="276400"/>
            <a:ext cx="1105275" cy="53065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pic>
        <p:nvPicPr>
          <p:cNvPr id="476" name="Google Shape;476;p50"/>
          <p:cNvPicPr preferRelativeResize="0"/>
          <p:nvPr/>
        </p:nvPicPr>
        <p:blipFill rotWithShape="1">
          <a:blip r:embed="rId3">
            <a:alphaModFix amt="10000"/>
          </a:blip>
          <a:srcRect b="-19497" l="-10755" r="22151" t="-13410"/>
          <a:stretch/>
        </p:blipFill>
        <p:spPr>
          <a:xfrm>
            <a:off x="-6505525" y="-1188375"/>
            <a:ext cx="10637100" cy="10637100"/>
          </a:xfrm>
          <a:prstGeom prst="donut">
            <a:avLst>
              <a:gd fmla="val 19423" name="adj"/>
            </a:avLst>
          </a:prstGeom>
          <a:noFill/>
          <a:ln>
            <a:noFill/>
          </a:ln>
        </p:spPr>
      </p:pic>
      <p:pic>
        <p:nvPicPr>
          <p:cNvPr id="477" name="Google Shape;477;p50"/>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478" name="Google Shape;478;p50"/>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479" name="Google Shape;479;p50"/>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480" name="Google Shape;480;p50">
            <a:hlinkClick r:id="rId5"/>
          </p:cNvPr>
          <p:cNvPicPr preferRelativeResize="0"/>
          <p:nvPr/>
        </p:nvPicPr>
        <p:blipFill rotWithShape="1">
          <a:blip r:embed="rId6">
            <a:alphaModFix/>
          </a:blip>
          <a:srcRect b="13308" l="6356" r="6669" t="13731"/>
          <a:stretch/>
        </p:blipFill>
        <p:spPr>
          <a:xfrm>
            <a:off x="554450" y="276400"/>
            <a:ext cx="1105275" cy="530650"/>
          </a:xfrm>
          <a:prstGeom prst="rect">
            <a:avLst/>
          </a:prstGeom>
          <a:noFill/>
          <a:ln>
            <a:noFill/>
          </a:ln>
        </p:spPr>
      </p:pic>
      <p:sp>
        <p:nvSpPr>
          <p:cNvPr id="481" name="Google Shape;481;p50"/>
          <p:cNvSpPr txBox="1"/>
          <p:nvPr/>
        </p:nvSpPr>
        <p:spPr>
          <a:xfrm>
            <a:off x="2474125" y="1075875"/>
            <a:ext cx="6936300" cy="58422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With the fixed rate plus performance bonus model, everyone wins. The brand pays the influencer a base sum for the post, but sets sales targets and terms with the influencer that they must reach to receive bonus payments. From the influencer’s perspective, they’re rewarded for every sale they make. This gives the influencer two means of incentivization: first, the fixed rate demonstrates that the brand values their work, and second that the more sales their content generates, the more lucrative the partnership becomes.</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5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Brands can construct a bonus system in a number of ways, for example:</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Clicks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Conversions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Order value</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Specific product sales</a:t>
            </a:r>
            <a:br>
              <a:rPr b="0" i="0" lang="en" sz="1300" u="none" cap="none" strike="noStrike">
                <a:solidFill>
                  <a:srgbClr val="2D3E50"/>
                </a:solidFill>
                <a:latin typeface="Avenir"/>
                <a:ea typeface="Avenir"/>
                <a:cs typeface="Avenir"/>
                <a:sym typeface="Avenir"/>
              </a:rPr>
            </a:b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5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If you’re looking to drive sales and engagement at scale with a payment system that rewards only genuine, quality results then this might be the best route for you.</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500"/>
              </a:spcBef>
              <a:spcAft>
                <a:spcPts val="0"/>
              </a:spcAft>
              <a:buClr>
                <a:schemeClr val="dk1"/>
              </a:buClr>
              <a:buSzPts val="1100"/>
              <a:buFont typeface="Arial"/>
              <a:buNone/>
            </a:pPr>
            <a:r>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500"/>
              </a:spcBef>
              <a:spcAft>
                <a:spcPts val="500"/>
              </a:spcAft>
              <a:buClr>
                <a:srgbClr val="000000"/>
              </a:buClr>
              <a:buSzPts val="1300"/>
              <a:buFont typeface="Arial"/>
              <a:buNone/>
            </a:pPr>
            <a:r>
              <a:t/>
            </a:r>
            <a:endParaRPr b="0" i="0" sz="1300" u="none" cap="none" strike="noStrike">
              <a:solidFill>
                <a:srgbClr val="2D3E50"/>
              </a:solidFill>
              <a:latin typeface="Avenir"/>
              <a:ea typeface="Avenir"/>
              <a:cs typeface="Avenir"/>
              <a:sym typeface="Avenir"/>
            </a:endParaRPr>
          </a:p>
        </p:txBody>
      </p:sp>
      <p:sp>
        <p:nvSpPr>
          <p:cNvPr id="482" name="Google Shape;482;p50"/>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Diversify the way you pay influencers today and tomorrow</a:t>
            </a:r>
            <a:endParaRPr b="0" i="0" sz="1400" u="none" cap="none" strike="noStrike">
              <a:solidFill>
                <a:srgbClr val="E40046"/>
              </a:solidFill>
              <a:latin typeface="Proxima Nova"/>
              <a:ea typeface="Proxima Nova"/>
              <a:cs typeface="Proxima Nova"/>
              <a:sym typeface="Proxima Nova"/>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pic>
        <p:nvPicPr>
          <p:cNvPr id="487" name="Google Shape;487;p51"/>
          <p:cNvPicPr preferRelativeResize="0"/>
          <p:nvPr/>
        </p:nvPicPr>
        <p:blipFill rotWithShape="1">
          <a:blip r:embed="rId3">
            <a:alphaModFix amt="10000"/>
          </a:blip>
          <a:srcRect b="-19497" l="-10755" r="22151" t="-13410"/>
          <a:stretch/>
        </p:blipFill>
        <p:spPr>
          <a:xfrm>
            <a:off x="-6505525" y="-1188375"/>
            <a:ext cx="10637100" cy="10637100"/>
          </a:xfrm>
          <a:prstGeom prst="donut">
            <a:avLst>
              <a:gd fmla="val 19423" name="adj"/>
            </a:avLst>
          </a:prstGeom>
          <a:noFill/>
          <a:ln>
            <a:noFill/>
          </a:ln>
        </p:spPr>
      </p:pic>
      <p:pic>
        <p:nvPicPr>
          <p:cNvPr id="488" name="Google Shape;488;p51"/>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489" name="Google Shape;489;p51"/>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490" name="Google Shape;490;p51"/>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491" name="Google Shape;491;p51">
            <a:hlinkClick r:id="rId5"/>
          </p:cNvPr>
          <p:cNvPicPr preferRelativeResize="0"/>
          <p:nvPr/>
        </p:nvPicPr>
        <p:blipFill rotWithShape="1">
          <a:blip r:embed="rId6">
            <a:alphaModFix/>
          </a:blip>
          <a:srcRect b="13308" l="6356" r="6669" t="13731"/>
          <a:stretch/>
        </p:blipFill>
        <p:spPr>
          <a:xfrm>
            <a:off x="554450" y="276400"/>
            <a:ext cx="1105275" cy="530650"/>
          </a:xfrm>
          <a:prstGeom prst="rect">
            <a:avLst/>
          </a:prstGeom>
          <a:noFill/>
          <a:ln>
            <a:noFill/>
          </a:ln>
        </p:spPr>
      </p:pic>
      <p:sp>
        <p:nvSpPr>
          <p:cNvPr id="492" name="Google Shape;492;p51"/>
          <p:cNvSpPr txBox="1"/>
          <p:nvPr/>
        </p:nvSpPr>
        <p:spPr>
          <a:xfrm>
            <a:off x="2474125" y="1075875"/>
            <a:ext cx="6982200" cy="1545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A marketer’s perspective on fixed rate plus performance bonus payments</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 fixed rate plus performance bonus payment model is a great way to build trust with high-value partners. By making an upfront investment you are proving that you value their time and content creation, and influencers will put in more effort to benefit from the performance bonus. This creates opportunities for:</a:t>
            </a:r>
            <a:endParaRPr b="0" i="0" sz="1300" u="none" cap="none" strike="noStrike">
              <a:solidFill>
                <a:srgbClr val="2D3E50"/>
              </a:solidFill>
              <a:latin typeface="Avenir"/>
              <a:ea typeface="Avenir"/>
              <a:cs typeface="Avenir"/>
              <a:sym typeface="Avenir"/>
            </a:endParaRPr>
          </a:p>
        </p:txBody>
      </p:sp>
      <p:sp>
        <p:nvSpPr>
          <p:cNvPr id="493" name="Google Shape;493;p51"/>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Diversify the way you pay influencers today and tomorrow</a:t>
            </a:r>
            <a:endParaRPr b="0" i="0" sz="1400" u="none" cap="none" strike="noStrike">
              <a:solidFill>
                <a:srgbClr val="E40046"/>
              </a:solidFill>
              <a:latin typeface="Proxima Nova"/>
              <a:ea typeface="Proxima Nova"/>
              <a:cs typeface="Proxima Nova"/>
              <a:sym typeface="Proxima Nova"/>
            </a:endParaRPr>
          </a:p>
        </p:txBody>
      </p:sp>
      <p:sp>
        <p:nvSpPr>
          <p:cNvPr id="494" name="Google Shape;494;p51"/>
          <p:cNvSpPr txBox="1"/>
          <p:nvPr/>
        </p:nvSpPr>
        <p:spPr>
          <a:xfrm>
            <a:off x="2474125" y="2768810"/>
            <a:ext cx="3369900" cy="1931400"/>
          </a:xfrm>
          <a:prstGeom prst="rect">
            <a:avLst/>
          </a:prstGeom>
          <a:noFill/>
          <a:ln>
            <a:noFill/>
          </a:ln>
        </p:spPr>
        <p:txBody>
          <a:bodyPr anchorCtr="0" anchor="t" bIns="113100" lIns="113100" spcFirstLastPara="1" rIns="113100" wrap="square" tIns="113100">
            <a:noAutofit/>
          </a:bodyPr>
          <a:lstStyle/>
          <a:p>
            <a:pPr indent="-402590" lvl="0" marL="457200" marR="0" rtl="0" algn="l">
              <a:lnSpc>
                <a:spcPct val="130000"/>
              </a:lnSpc>
              <a:spcBef>
                <a:spcPts val="0"/>
              </a:spcBef>
              <a:spcAft>
                <a:spcPts val="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Content collaboration:</a:t>
            </a:r>
            <a:r>
              <a:rPr b="0" i="0" lang="en" sz="1300" u="none" cap="none" strike="noStrike">
                <a:solidFill>
                  <a:srgbClr val="2D3E50"/>
                </a:solidFill>
                <a:latin typeface="Avenir"/>
                <a:ea typeface="Avenir"/>
                <a:cs typeface="Avenir"/>
                <a:sym typeface="Avenir"/>
              </a:rPr>
              <a:t> influencers want their content to perform, so they will be keen to work together</a:t>
            </a:r>
            <a:endParaRPr b="0" i="0" sz="1300" u="none" cap="none" strike="noStrike">
              <a:solidFill>
                <a:srgbClr val="2D3E50"/>
              </a:solidFill>
              <a:latin typeface="Avenir"/>
              <a:ea typeface="Avenir"/>
              <a:cs typeface="Avenir"/>
              <a:sym typeface="Avenir"/>
            </a:endParaRPr>
          </a:p>
          <a:p>
            <a:pPr indent="-402590" lvl="0" marL="457200" marR="0" rtl="0" algn="l">
              <a:lnSpc>
                <a:spcPct val="130000"/>
              </a:lnSpc>
              <a:spcBef>
                <a:spcPts val="500"/>
              </a:spcBef>
              <a:spcAft>
                <a:spcPts val="50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Review cycles:</a:t>
            </a:r>
            <a:r>
              <a:rPr b="0" i="0" lang="en" sz="1300" u="none" cap="none" strike="noStrike">
                <a:solidFill>
                  <a:srgbClr val="2D3E50"/>
                </a:solidFill>
                <a:latin typeface="Avenir"/>
                <a:ea typeface="Avenir"/>
                <a:cs typeface="Avenir"/>
                <a:sym typeface="Avenir"/>
              </a:rPr>
              <a:t> fewer delays and less pushback along the way to improve quality and performance for both parties</a:t>
            </a:r>
            <a:endParaRPr b="1" i="0" sz="1300" u="none" cap="none" strike="noStrike">
              <a:solidFill>
                <a:srgbClr val="2D3E50"/>
              </a:solidFill>
              <a:latin typeface="Proxima Nova"/>
              <a:ea typeface="Proxima Nova"/>
              <a:cs typeface="Proxima Nova"/>
              <a:sym typeface="Proxima Nova"/>
            </a:endParaRPr>
          </a:p>
        </p:txBody>
      </p:sp>
      <p:sp>
        <p:nvSpPr>
          <p:cNvPr id="495" name="Google Shape;495;p51"/>
          <p:cNvSpPr txBox="1"/>
          <p:nvPr/>
        </p:nvSpPr>
        <p:spPr>
          <a:xfrm>
            <a:off x="6040525" y="2768807"/>
            <a:ext cx="3369900" cy="563100"/>
          </a:xfrm>
          <a:prstGeom prst="rect">
            <a:avLst/>
          </a:prstGeom>
          <a:noFill/>
          <a:ln>
            <a:noFill/>
          </a:ln>
        </p:spPr>
        <p:txBody>
          <a:bodyPr anchorCtr="0" anchor="t" bIns="113100" lIns="113100" spcFirstLastPara="1" rIns="113100" wrap="square" tIns="113100">
            <a:noAutofit/>
          </a:bodyPr>
          <a:lstStyle/>
          <a:p>
            <a:pPr indent="-402590" lvl="0" marL="457200" marR="0" rtl="0" algn="l">
              <a:lnSpc>
                <a:spcPct val="130000"/>
              </a:lnSpc>
              <a:spcBef>
                <a:spcPts val="0"/>
              </a:spcBef>
              <a:spcAft>
                <a:spcPts val="50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Amends and feedback:</a:t>
            </a:r>
            <a:r>
              <a:rPr b="0" i="0" lang="en" sz="1300" u="none" cap="none" strike="noStrike">
                <a:solidFill>
                  <a:srgbClr val="2D3E50"/>
                </a:solidFill>
                <a:latin typeface="Avenir"/>
                <a:ea typeface="Avenir"/>
                <a:cs typeface="Avenir"/>
                <a:sym typeface="Avenir"/>
              </a:rPr>
              <a:t> making sure you get the final product(s) just right</a:t>
            </a:r>
            <a:endParaRPr b="1" i="0" sz="1300" u="none" cap="none" strike="noStrike">
              <a:solidFill>
                <a:srgbClr val="2D3E50"/>
              </a:solidFill>
              <a:latin typeface="Proxima Nova"/>
              <a:ea typeface="Proxima Nova"/>
              <a:cs typeface="Proxima Nova"/>
              <a:sym typeface="Proxima Nova"/>
            </a:endParaRPr>
          </a:p>
        </p:txBody>
      </p:sp>
      <p:sp>
        <p:nvSpPr>
          <p:cNvPr id="496" name="Google Shape;496;p51"/>
          <p:cNvSpPr txBox="1"/>
          <p:nvPr/>
        </p:nvSpPr>
        <p:spPr>
          <a:xfrm>
            <a:off x="6040525" y="3609719"/>
            <a:ext cx="3369900" cy="835500"/>
          </a:xfrm>
          <a:prstGeom prst="rect">
            <a:avLst/>
          </a:prstGeom>
          <a:noFill/>
          <a:ln>
            <a:noFill/>
          </a:ln>
        </p:spPr>
        <p:txBody>
          <a:bodyPr anchorCtr="0" anchor="t" bIns="113100" lIns="113100" spcFirstLastPara="1" rIns="113100" wrap="square" tIns="113100">
            <a:noAutofit/>
          </a:bodyPr>
          <a:lstStyle/>
          <a:p>
            <a:pPr indent="-311150" lvl="0" marL="457200" marR="0" rtl="0" algn="l">
              <a:lnSpc>
                <a:spcPct val="130000"/>
              </a:lnSpc>
              <a:spcBef>
                <a:spcPts val="0"/>
              </a:spcBef>
              <a:spcAft>
                <a:spcPts val="500"/>
              </a:spcAft>
              <a:buClr>
                <a:srgbClr val="E40046"/>
              </a:buClr>
              <a:buSzPts val="1300"/>
              <a:buFont typeface="Avenir"/>
              <a:buChar char="●"/>
            </a:pPr>
            <a:r>
              <a:rPr b="1" i="0" lang="en" sz="1300" u="none" cap="none" strike="noStrike">
                <a:solidFill>
                  <a:srgbClr val="2D3E50"/>
                </a:solidFill>
                <a:latin typeface="Proxima Nova"/>
                <a:ea typeface="Proxima Nova"/>
                <a:cs typeface="Proxima Nova"/>
                <a:sym typeface="Proxima Nova"/>
              </a:rPr>
              <a:t>Future campaigns:</a:t>
            </a:r>
            <a:r>
              <a:rPr b="0" i="0" lang="en" sz="1300" u="none" cap="none" strike="noStrike">
                <a:solidFill>
                  <a:srgbClr val="2D3E50"/>
                </a:solidFill>
                <a:latin typeface="Avenir"/>
                <a:ea typeface="Avenir"/>
                <a:cs typeface="Avenir"/>
                <a:sym typeface="Avenir"/>
              </a:rPr>
              <a:t> influencers will be more engaged and ready to help on your next campaign</a:t>
            </a:r>
            <a:endParaRPr b="1" i="0" sz="1300" u="none" cap="none" strike="noStrike">
              <a:solidFill>
                <a:srgbClr val="2D3E50"/>
              </a:solidFill>
              <a:latin typeface="Proxima Nova"/>
              <a:ea typeface="Proxima Nova"/>
              <a:cs typeface="Proxima Nova"/>
              <a:sym typeface="Proxima Nova"/>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pic>
        <p:nvPicPr>
          <p:cNvPr id="501" name="Google Shape;501;p52"/>
          <p:cNvPicPr preferRelativeResize="0"/>
          <p:nvPr/>
        </p:nvPicPr>
        <p:blipFill rotWithShape="1">
          <a:blip r:embed="rId3">
            <a:alphaModFix amt="10000"/>
          </a:blip>
          <a:srcRect b="-19497" l="-10755" r="22151" t="-13410"/>
          <a:stretch/>
        </p:blipFill>
        <p:spPr>
          <a:xfrm>
            <a:off x="-6505525" y="-1188375"/>
            <a:ext cx="10637100" cy="10637100"/>
          </a:xfrm>
          <a:prstGeom prst="donut">
            <a:avLst>
              <a:gd fmla="val 19423" name="adj"/>
            </a:avLst>
          </a:prstGeom>
          <a:noFill/>
          <a:ln>
            <a:noFill/>
          </a:ln>
        </p:spPr>
      </p:pic>
      <p:pic>
        <p:nvPicPr>
          <p:cNvPr id="502" name="Google Shape;502;p52"/>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503" name="Google Shape;503;p52"/>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504" name="Google Shape;504;p52"/>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505" name="Google Shape;505;p52">
            <a:hlinkClick r:id="rId5"/>
          </p:cNvPr>
          <p:cNvPicPr preferRelativeResize="0"/>
          <p:nvPr/>
        </p:nvPicPr>
        <p:blipFill rotWithShape="1">
          <a:blip r:embed="rId6">
            <a:alphaModFix/>
          </a:blip>
          <a:srcRect b="13308" l="6356" r="6669" t="13731"/>
          <a:stretch/>
        </p:blipFill>
        <p:spPr>
          <a:xfrm>
            <a:off x="554450" y="276400"/>
            <a:ext cx="1105275" cy="530650"/>
          </a:xfrm>
          <a:prstGeom prst="rect">
            <a:avLst/>
          </a:prstGeom>
          <a:noFill/>
          <a:ln>
            <a:noFill/>
          </a:ln>
        </p:spPr>
      </p:pic>
      <p:sp>
        <p:nvSpPr>
          <p:cNvPr id="506" name="Google Shape;506;p52"/>
          <p:cNvSpPr txBox="1"/>
          <p:nvPr/>
        </p:nvSpPr>
        <p:spPr>
          <a:xfrm>
            <a:off x="2474125" y="1075875"/>
            <a:ext cx="7061700" cy="2374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A marketer’s perspective (cont)</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As a marketer, a fixed rate and performance bonus payment model enables you to work with influencers who command fixed fees, and is economically advantageous for both you and your partners. Not only do influencers drive returns for you, they can earn more than they would have settling for a fixed fee. Both parties are motivated to work collaboratively across different campaigns and objectives, which means they are also likely to endure and reduce turnover on partnerships. By nurturing high-value influencer partnerships you will waste less time on onboarding and training up new influencers on your brand voice and style.</a:t>
            </a:r>
            <a:endParaRPr b="0" i="0" sz="1300" u="none" cap="none" strike="noStrike">
              <a:solidFill>
                <a:srgbClr val="2D3E50"/>
              </a:solidFill>
              <a:latin typeface="Avenir"/>
              <a:ea typeface="Avenir"/>
              <a:cs typeface="Avenir"/>
              <a:sym typeface="Avenir"/>
            </a:endParaRPr>
          </a:p>
        </p:txBody>
      </p:sp>
      <p:sp>
        <p:nvSpPr>
          <p:cNvPr id="507" name="Google Shape;507;p52"/>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Diversify the way you pay influencers today and tomorrow</a:t>
            </a:r>
            <a:endParaRPr b="0" i="0" sz="1400" u="none" cap="none" strike="noStrike">
              <a:solidFill>
                <a:srgbClr val="E40046"/>
              </a:solidFill>
              <a:latin typeface="Proxima Nova"/>
              <a:ea typeface="Proxima Nova"/>
              <a:cs typeface="Proxima Nova"/>
              <a:sym typeface="Proxima Nova"/>
            </a:endParaRPr>
          </a:p>
        </p:txBody>
      </p:sp>
      <p:sp>
        <p:nvSpPr>
          <p:cNvPr id="508" name="Google Shape;508;p52"/>
          <p:cNvSpPr txBox="1"/>
          <p:nvPr/>
        </p:nvSpPr>
        <p:spPr>
          <a:xfrm>
            <a:off x="2474125" y="3529066"/>
            <a:ext cx="3369900" cy="1821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For what types of businesses is fixed rate plus performance bonus payments ideal? </a:t>
            </a:r>
            <a:endParaRPr b="1" i="0" sz="1600" u="none" cap="none" strike="noStrike">
              <a:solidFill>
                <a:srgbClr val="E40046"/>
              </a:solidFill>
              <a:latin typeface="Proxima Nova"/>
              <a:ea typeface="Proxima Nova"/>
              <a:cs typeface="Proxima Nova"/>
              <a:sym typeface="Proxima Nova"/>
            </a:endParaRPr>
          </a:p>
          <a:p>
            <a:pPr indent="0" lvl="0" marL="0" marR="0" rtl="0" algn="l">
              <a:lnSpc>
                <a:spcPct val="130000"/>
              </a:lnSpc>
              <a:spcBef>
                <a:spcPts val="100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Bridging the gap between commission-only (more likely to be influencers with lower follower counts)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and macro or mega influencers. </a:t>
            </a:r>
            <a:endParaRPr b="1" i="0" sz="1600" u="none" cap="none" strike="noStrike">
              <a:solidFill>
                <a:srgbClr val="E40046"/>
              </a:solidFill>
              <a:latin typeface="Proxima Nova"/>
              <a:ea typeface="Proxima Nova"/>
              <a:cs typeface="Proxima Nova"/>
              <a:sym typeface="Proxima Nova"/>
            </a:endParaRPr>
          </a:p>
        </p:txBody>
      </p:sp>
      <p:pic>
        <p:nvPicPr>
          <p:cNvPr id="509" name="Google Shape;509;p52"/>
          <p:cNvPicPr preferRelativeResize="0"/>
          <p:nvPr/>
        </p:nvPicPr>
        <p:blipFill rotWithShape="1">
          <a:blip r:embed="rId7">
            <a:alphaModFix/>
          </a:blip>
          <a:srcRect b="0" l="0" r="0" t="0"/>
          <a:stretch/>
        </p:blipFill>
        <p:spPr>
          <a:xfrm>
            <a:off x="5985724" y="3752116"/>
            <a:ext cx="3089198" cy="2626124"/>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sp>
        <p:nvSpPr>
          <p:cNvPr id="514" name="Google Shape;514;p53"/>
          <p:cNvSpPr txBox="1"/>
          <p:nvPr/>
        </p:nvSpPr>
        <p:spPr>
          <a:xfrm>
            <a:off x="5177600" y="3523200"/>
            <a:ext cx="4104000" cy="685800"/>
          </a:xfrm>
          <a:prstGeom prst="rect">
            <a:avLst/>
          </a:prstGeom>
          <a:noFill/>
          <a:ln>
            <a:noFill/>
          </a:ln>
        </p:spPr>
        <p:txBody>
          <a:bodyPr anchorCtr="0" anchor="ctr" bIns="113100" lIns="113100" spcFirstLastPara="1" rIns="113100" wrap="square" tIns="113100">
            <a:noAutofit/>
          </a:bodyPr>
          <a:lstStyle/>
          <a:p>
            <a:pPr indent="457200" lvl="0" marL="457200" marR="0" rtl="0" algn="l">
              <a:lnSpc>
                <a:spcPct val="100000"/>
              </a:lnSpc>
              <a:spcBef>
                <a:spcPts val="0"/>
              </a:spcBef>
              <a:spcAft>
                <a:spcPts val="0"/>
              </a:spcAft>
              <a:buClr>
                <a:srgbClr val="000000"/>
              </a:buClr>
              <a:buSzPts val="1200"/>
              <a:buFont typeface="Arial"/>
              <a:buNone/>
            </a:pPr>
            <a:r>
              <a:rPr b="0" i="0" lang="en" sz="1200" u="sng" cap="none" strike="noStrike">
                <a:solidFill>
                  <a:schemeClr val="hlink"/>
                </a:solidFill>
                <a:latin typeface="Proxima Nova Semibold"/>
                <a:ea typeface="Proxima Nova Semibold"/>
                <a:cs typeface="Proxima Nova Semibold"/>
                <a:sym typeface="Proxima Nova Semibold"/>
                <a:hlinkClick r:id="rId3"/>
              </a:rPr>
              <a:t>Cody Eastmond</a:t>
            </a:r>
            <a:br>
              <a:rPr b="0" i="0" lang="en" sz="1200" u="none" cap="none" strike="noStrike">
                <a:solidFill>
                  <a:srgbClr val="2D3E50"/>
                </a:solidFill>
                <a:latin typeface="Proxima Nova"/>
                <a:ea typeface="Proxima Nova"/>
                <a:cs typeface="Proxima Nova"/>
                <a:sym typeface="Proxima Nova"/>
              </a:rPr>
            </a:br>
            <a:r>
              <a:rPr b="0" i="0" lang="en" sz="1200" u="none" cap="none" strike="noStrike">
                <a:solidFill>
                  <a:srgbClr val="2D3E50"/>
                </a:solidFill>
                <a:latin typeface="Proxima Nova"/>
                <a:ea typeface="Proxima Nova"/>
                <a:cs typeface="Proxima Nova"/>
                <a:sym typeface="Proxima Nova"/>
              </a:rPr>
              <a:t>	Senior UK Director</a:t>
            </a:r>
            <a:br>
              <a:rPr b="0" i="0" lang="en" sz="1200" u="none" cap="none" strike="noStrike">
                <a:solidFill>
                  <a:srgbClr val="2D3E50"/>
                </a:solidFill>
                <a:latin typeface="Proxima Nova"/>
                <a:ea typeface="Proxima Nova"/>
                <a:cs typeface="Proxima Nova"/>
                <a:sym typeface="Proxima Nova"/>
              </a:rPr>
            </a:br>
            <a:r>
              <a:rPr b="0" i="0" lang="en" sz="1200" u="none" cap="none" strike="noStrike">
                <a:solidFill>
                  <a:srgbClr val="2D3E50"/>
                </a:solidFill>
                <a:latin typeface="Proxima Nova"/>
                <a:ea typeface="Proxima Nova"/>
                <a:cs typeface="Proxima Nova"/>
                <a:sym typeface="Proxima Nova"/>
              </a:rPr>
              <a:t>	The Communications Store</a:t>
            </a:r>
            <a:endParaRPr b="0" i="0" sz="1200" u="none" cap="none" strike="noStrike">
              <a:solidFill>
                <a:srgbClr val="2D3E50"/>
              </a:solidFill>
              <a:latin typeface="Proxima Nova"/>
              <a:ea typeface="Proxima Nova"/>
              <a:cs typeface="Proxima Nova"/>
              <a:sym typeface="Proxima Nova"/>
            </a:endParaRPr>
          </a:p>
        </p:txBody>
      </p:sp>
      <p:pic>
        <p:nvPicPr>
          <p:cNvPr id="515" name="Google Shape;515;p53"/>
          <p:cNvPicPr preferRelativeResize="0"/>
          <p:nvPr/>
        </p:nvPicPr>
        <p:blipFill rotWithShape="1">
          <a:blip r:embed="rId4">
            <a:alphaModFix/>
          </a:blip>
          <a:srcRect b="-56127" l="2350" r="6198" t="18896"/>
          <a:stretch/>
        </p:blipFill>
        <p:spPr>
          <a:xfrm>
            <a:off x="4740255" y="4461719"/>
            <a:ext cx="6705300" cy="6705300"/>
          </a:xfrm>
          <a:prstGeom prst="ellipse">
            <a:avLst/>
          </a:prstGeom>
          <a:noFill/>
          <a:ln>
            <a:noFill/>
          </a:ln>
        </p:spPr>
      </p:pic>
      <p:sp>
        <p:nvSpPr>
          <p:cNvPr id="516" name="Google Shape;516;p53"/>
          <p:cNvSpPr txBox="1"/>
          <p:nvPr/>
        </p:nvSpPr>
        <p:spPr>
          <a:xfrm>
            <a:off x="568751" y="1330950"/>
            <a:ext cx="90867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It’s not just the thought that counts, it’s the customization</a:t>
            </a:r>
            <a:endParaRPr b="0" i="0" sz="1200" u="none" cap="none" strike="noStrike">
              <a:solidFill>
                <a:srgbClr val="2D3E50"/>
              </a:solidFill>
              <a:latin typeface="Avenir"/>
              <a:ea typeface="Avenir"/>
              <a:cs typeface="Avenir"/>
              <a:sym typeface="Avenir"/>
            </a:endParaRPr>
          </a:p>
        </p:txBody>
      </p:sp>
      <p:sp>
        <p:nvSpPr>
          <p:cNvPr id="517" name="Google Shape;517;p53"/>
          <p:cNvSpPr txBox="1"/>
          <p:nvPr/>
        </p:nvSpPr>
        <p:spPr>
          <a:xfrm>
            <a:off x="598941" y="1076947"/>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DF2F4D"/>
                </a:solidFill>
                <a:latin typeface="Proxima Nova"/>
                <a:ea typeface="Proxima Nova"/>
                <a:cs typeface="Proxima Nova"/>
                <a:sym typeface="Proxima Nova"/>
              </a:rPr>
              <a:t>CHAPTER 5</a:t>
            </a:r>
            <a:endParaRPr b="1" i="0" sz="1300" u="none" cap="none" strike="noStrike">
              <a:solidFill>
                <a:srgbClr val="DF2F4D"/>
              </a:solidFill>
              <a:latin typeface="Proxima Nova"/>
              <a:ea typeface="Proxima Nova"/>
              <a:cs typeface="Proxima Nova"/>
              <a:sym typeface="Proxima Nova"/>
            </a:endParaRPr>
          </a:p>
        </p:txBody>
      </p:sp>
      <p:pic>
        <p:nvPicPr>
          <p:cNvPr id="518" name="Google Shape;518;p53">
            <a:hlinkClick r:id="rId5"/>
          </p:cNvPr>
          <p:cNvPicPr preferRelativeResize="0"/>
          <p:nvPr/>
        </p:nvPicPr>
        <p:blipFill rotWithShape="1">
          <a:blip r:embed="rId6">
            <a:alphaModFix/>
          </a:blip>
          <a:srcRect b="13308" l="6356" r="6669" t="13731"/>
          <a:stretch/>
        </p:blipFill>
        <p:spPr>
          <a:xfrm>
            <a:off x="554450" y="276400"/>
            <a:ext cx="1105275" cy="530650"/>
          </a:xfrm>
          <a:prstGeom prst="rect">
            <a:avLst/>
          </a:prstGeom>
          <a:noFill/>
          <a:ln>
            <a:noFill/>
          </a:ln>
        </p:spPr>
      </p:pic>
      <p:sp>
        <p:nvSpPr>
          <p:cNvPr id="519" name="Google Shape;519;p53"/>
          <p:cNvSpPr txBox="1"/>
          <p:nvPr/>
        </p:nvSpPr>
        <p:spPr>
          <a:xfrm>
            <a:off x="5177600" y="1993950"/>
            <a:ext cx="4104000" cy="13008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a:t>
            </a:r>
            <a:r>
              <a:rPr b="0" i="1" lang="en" sz="1200" u="none" cap="none" strike="noStrike">
                <a:solidFill>
                  <a:srgbClr val="2D3E50"/>
                </a:solidFill>
                <a:latin typeface="Avenir"/>
                <a:ea typeface="Avenir"/>
                <a:cs typeface="Avenir"/>
                <a:sym typeface="Avenir"/>
              </a:rPr>
              <a:t>You would be amazed how much photographers sometimes get paid to take a picture, but we value that; why do we not do the same for an influencer – because they are still delivering great creative in that way. I think more respect for the craft would help.</a:t>
            </a:r>
            <a:r>
              <a:rPr b="0" i="0" lang="en" sz="1200" u="none" cap="none" strike="noStrike">
                <a:solidFill>
                  <a:srgbClr val="2D3E50"/>
                </a:solidFill>
                <a:latin typeface="Avenir"/>
                <a:ea typeface="Avenir"/>
                <a:cs typeface="Avenir"/>
                <a:sym typeface="Avenir"/>
              </a:rPr>
              <a:t>”</a:t>
            </a:r>
            <a:endParaRPr b="0" i="0" sz="1200" u="none" cap="none" strike="noStrike">
              <a:solidFill>
                <a:srgbClr val="2D3E50"/>
              </a:solidFill>
              <a:latin typeface="Proxima Nova"/>
              <a:ea typeface="Proxima Nova"/>
              <a:cs typeface="Proxima Nova"/>
              <a:sym typeface="Proxima Nova"/>
            </a:endParaRPr>
          </a:p>
        </p:txBody>
      </p:sp>
      <p:pic>
        <p:nvPicPr>
          <p:cNvPr id="520" name="Google Shape;520;p53"/>
          <p:cNvPicPr preferRelativeResize="0"/>
          <p:nvPr/>
        </p:nvPicPr>
        <p:blipFill rotWithShape="1">
          <a:blip r:embed="rId7">
            <a:alphaModFix/>
          </a:blip>
          <a:srcRect b="24666" l="17572" r="8896" t="2525"/>
          <a:stretch/>
        </p:blipFill>
        <p:spPr>
          <a:xfrm>
            <a:off x="5299863" y="3523208"/>
            <a:ext cx="685800" cy="685800"/>
          </a:xfrm>
          <a:prstGeom prst="ellipse">
            <a:avLst/>
          </a:prstGeom>
          <a:noFill/>
          <a:ln>
            <a:noFill/>
          </a:ln>
        </p:spPr>
      </p:pic>
      <p:sp>
        <p:nvSpPr>
          <p:cNvPr id="521" name="Google Shape;521;p53"/>
          <p:cNvSpPr txBox="1"/>
          <p:nvPr/>
        </p:nvSpPr>
        <p:spPr>
          <a:xfrm>
            <a:off x="582075" y="1983950"/>
            <a:ext cx="4158000" cy="4683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Gone are the days when brands could rely on gifts as payment or promotional posts for exposure — influencers are more business-savvy and they know their worth now, more than ever. Marketers also know how much influencers impact their sales, so the benefit is mutual. Influencer payments have not only developed and changed over time, but there are also multiple ways to pay them, dependent on a number of factors:</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10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Expertise of the influencer </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Follower count</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Audience engagement </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Content quality</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Brand product value or brand size</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Brand budget</a:t>
            </a:r>
            <a:endParaRPr b="0" i="0" sz="1300" u="none" cap="none" strike="noStrike">
              <a:solidFill>
                <a:srgbClr val="2D3E50"/>
              </a:solidFill>
              <a:latin typeface="Avenir"/>
              <a:ea typeface="Avenir"/>
              <a:cs typeface="Avenir"/>
              <a:sym typeface="Avenir"/>
            </a:endParaRPr>
          </a:p>
          <a:p>
            <a:pPr indent="-311150" lvl="0" marL="457200" marR="0" rtl="0" algn="l">
              <a:lnSpc>
                <a:spcPct val="130000"/>
              </a:lnSpc>
              <a:spcBef>
                <a:spcPts val="500"/>
              </a:spcBef>
              <a:spcAft>
                <a:spcPts val="500"/>
              </a:spcAft>
              <a:buClr>
                <a:srgbClr val="E40046"/>
              </a:buClr>
              <a:buSzPts val="1300"/>
              <a:buFont typeface="Avenir"/>
              <a:buChar char="●"/>
            </a:pPr>
            <a:r>
              <a:rPr b="0" i="0" lang="en" sz="1300" u="none" cap="none" strike="noStrike">
                <a:solidFill>
                  <a:srgbClr val="2D3E50"/>
                </a:solidFill>
                <a:latin typeface="Avenir"/>
                <a:ea typeface="Avenir"/>
                <a:cs typeface="Avenir"/>
                <a:sym typeface="Avenir"/>
              </a:rPr>
              <a:t>Length of partnership (short term/long term)</a:t>
            </a:r>
            <a:endParaRPr b="0" i="0" sz="1300" u="none" cap="none" strike="noStrike">
              <a:solidFill>
                <a:srgbClr val="2D3E50"/>
              </a:solidFill>
              <a:latin typeface="Avenir"/>
              <a:ea typeface="Avenir"/>
              <a:cs typeface="Avenir"/>
              <a:sym typeface="Aveni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pic>
        <p:nvPicPr>
          <p:cNvPr id="526" name="Google Shape;526;p54"/>
          <p:cNvPicPr preferRelativeResize="0"/>
          <p:nvPr/>
        </p:nvPicPr>
        <p:blipFill rotWithShape="1">
          <a:blip r:embed="rId3">
            <a:alphaModFix amt="10000"/>
          </a:blip>
          <a:srcRect b="-20449" l="-35093" r="45592" t="-13831"/>
          <a:stretch/>
        </p:blipFill>
        <p:spPr>
          <a:xfrm>
            <a:off x="-6505525" y="-1188375"/>
            <a:ext cx="10637100" cy="10637100"/>
          </a:xfrm>
          <a:prstGeom prst="donut">
            <a:avLst>
              <a:gd fmla="val 19423" name="adj"/>
            </a:avLst>
          </a:prstGeom>
          <a:noFill/>
          <a:ln>
            <a:noFill/>
          </a:ln>
        </p:spPr>
      </p:pic>
      <p:pic>
        <p:nvPicPr>
          <p:cNvPr id="527" name="Google Shape;527;p54"/>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528" name="Google Shape;528;p54"/>
          <p:cNvSpPr txBox="1"/>
          <p:nvPr/>
        </p:nvSpPr>
        <p:spPr>
          <a:xfrm>
            <a:off x="2474125" y="1075875"/>
            <a:ext cx="6936300" cy="1584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 single greatest thing you can do to ensure the efficacy of your influencer program is to take the time to analyze the different factors that come into play with your influencer partnership and choose wisely what kinds of payment structures work to create the optimal partnership for both parties. Influencer marketing is no longer a plug and play “hope for the best”channel and there is no one way to pay influencers, but there are two things you can do to get with the times on influencer payments: personalize and customize.</a:t>
            </a:r>
            <a:endParaRPr b="0" i="0" sz="1300" u="none" cap="none" strike="noStrike">
              <a:solidFill>
                <a:srgbClr val="2D3E50"/>
              </a:solidFill>
              <a:latin typeface="Avenir"/>
              <a:ea typeface="Avenir"/>
              <a:cs typeface="Avenir"/>
              <a:sym typeface="Avenir"/>
            </a:endParaRPr>
          </a:p>
        </p:txBody>
      </p:sp>
      <p:sp>
        <p:nvSpPr>
          <p:cNvPr id="529" name="Google Shape;529;p54"/>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530" name="Google Shape;530;p54"/>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531" name="Google Shape;531;p54"/>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1" i="0" lang="en" sz="1400" u="none" cap="none" strike="noStrike">
                <a:solidFill>
                  <a:srgbClr val="2D3E50"/>
                </a:solidFill>
                <a:latin typeface="Proxima Nova"/>
                <a:ea typeface="Proxima Nova"/>
                <a:cs typeface="Proxima Nova"/>
                <a:sym typeface="Proxima Nova"/>
              </a:rPr>
              <a:t>It’s not just the thought that counts, it’s the customization</a:t>
            </a:r>
            <a:endParaRPr b="1" i="0" sz="1400" u="none" cap="none" strike="noStrike">
              <a:solidFill>
                <a:srgbClr val="2D3E50"/>
              </a:solidFill>
              <a:latin typeface="Proxima Nova"/>
              <a:ea typeface="Proxima Nova"/>
              <a:cs typeface="Proxima Nova"/>
              <a:sym typeface="Proxima Nova"/>
            </a:endParaRPr>
          </a:p>
        </p:txBody>
      </p:sp>
      <p:pic>
        <p:nvPicPr>
          <p:cNvPr id="532" name="Google Shape;532;p54">
            <a:hlinkClick r:id="rId5"/>
          </p:cNvPr>
          <p:cNvPicPr preferRelativeResize="0"/>
          <p:nvPr/>
        </p:nvPicPr>
        <p:blipFill rotWithShape="1">
          <a:blip r:embed="rId6">
            <a:alphaModFix/>
          </a:blip>
          <a:srcRect b="13308" l="6356" r="6669" t="13731"/>
          <a:stretch/>
        </p:blipFill>
        <p:spPr>
          <a:xfrm>
            <a:off x="554450" y="276400"/>
            <a:ext cx="1105275" cy="530650"/>
          </a:xfrm>
          <a:prstGeom prst="rect">
            <a:avLst/>
          </a:prstGeom>
          <a:noFill/>
          <a:ln>
            <a:noFill/>
          </a:ln>
        </p:spPr>
      </p:pic>
      <p:pic>
        <p:nvPicPr>
          <p:cNvPr id="533" name="Google Shape;533;p54"/>
          <p:cNvPicPr preferRelativeResize="0"/>
          <p:nvPr/>
        </p:nvPicPr>
        <p:blipFill rotWithShape="1">
          <a:blip r:embed="rId7">
            <a:alphaModFix/>
          </a:blip>
          <a:srcRect b="0" l="0" r="7569" t="0"/>
          <a:stretch/>
        </p:blipFill>
        <p:spPr>
          <a:xfrm>
            <a:off x="6155190" y="3026888"/>
            <a:ext cx="2968402" cy="1772024"/>
          </a:xfrm>
          <a:prstGeom prst="rect">
            <a:avLst/>
          </a:prstGeom>
          <a:noFill/>
          <a:ln>
            <a:noFill/>
          </a:ln>
        </p:spPr>
      </p:pic>
      <p:sp>
        <p:nvSpPr>
          <p:cNvPr id="534" name="Google Shape;534;p54"/>
          <p:cNvSpPr txBox="1"/>
          <p:nvPr/>
        </p:nvSpPr>
        <p:spPr>
          <a:xfrm>
            <a:off x="2474125" y="2834097"/>
            <a:ext cx="3369900" cy="2093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Beyond getting the best ROI for your organization, remember that influencers partnerships work best when they are beneficial to both sides. Influencers want to be paid fairly, on time and in a way that motivates them to produce, and share great content. Big brand or small, do what it takes to get with the influencer program </a:t>
            </a:r>
            <a:endParaRPr b="0" i="0" sz="1300" u="none" cap="none" strike="noStrike">
              <a:solidFill>
                <a:srgbClr val="2D3E50"/>
              </a:solidFill>
              <a:latin typeface="Avenir"/>
              <a:ea typeface="Avenir"/>
              <a:cs typeface="Avenir"/>
              <a:sym typeface="Avenir"/>
            </a:endParaRPr>
          </a:p>
        </p:txBody>
      </p:sp>
      <p:sp>
        <p:nvSpPr>
          <p:cNvPr id="535" name="Google Shape;535;p54"/>
          <p:cNvSpPr txBox="1"/>
          <p:nvPr/>
        </p:nvSpPr>
        <p:spPr>
          <a:xfrm>
            <a:off x="2474125" y="4896062"/>
            <a:ext cx="6936300" cy="9942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for today and tomorrow, so you can create a mutually beneficial relationship for both influencer and brand. The enduring partnerships that result will provide sustained value. After all, paying your influencers in the right way, will pay you right back.</a:t>
            </a:r>
            <a:endParaRPr b="0" i="0" sz="1300" u="none" cap="none" strike="noStrike">
              <a:solidFill>
                <a:srgbClr val="2D3E50"/>
              </a:solidFill>
              <a:latin typeface="Avenir"/>
              <a:ea typeface="Avenir"/>
              <a:cs typeface="Avenir"/>
              <a:sym typeface="Aveni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p55"/>
          <p:cNvSpPr/>
          <p:nvPr/>
        </p:nvSpPr>
        <p:spPr>
          <a:xfrm>
            <a:off x="4914900" y="0"/>
            <a:ext cx="5143500" cy="7772400"/>
          </a:xfrm>
          <a:prstGeom prst="rect">
            <a:avLst/>
          </a:prstGeom>
          <a:solidFill>
            <a:srgbClr val="2D3E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41" name="Google Shape;541;p55"/>
          <p:cNvPicPr preferRelativeResize="0"/>
          <p:nvPr/>
        </p:nvPicPr>
        <p:blipFill rotWithShape="1">
          <a:blip r:embed="rId3">
            <a:alphaModFix amt="84000"/>
          </a:blip>
          <a:srcRect b="0" l="27938" r="27943" t="0"/>
          <a:stretch/>
        </p:blipFill>
        <p:spPr>
          <a:xfrm>
            <a:off x="4914914" y="0"/>
            <a:ext cx="5143482" cy="7772403"/>
          </a:xfrm>
          <a:prstGeom prst="rect">
            <a:avLst/>
          </a:prstGeom>
          <a:noFill/>
          <a:ln>
            <a:noFill/>
          </a:ln>
        </p:spPr>
      </p:pic>
      <p:pic>
        <p:nvPicPr>
          <p:cNvPr id="542" name="Google Shape;542;p55"/>
          <p:cNvPicPr preferRelativeResize="0"/>
          <p:nvPr/>
        </p:nvPicPr>
        <p:blipFill rotWithShape="1">
          <a:blip r:embed="rId4">
            <a:alphaModFix/>
          </a:blip>
          <a:srcRect b="0" l="0" r="0" t="0"/>
          <a:stretch/>
        </p:blipFill>
        <p:spPr>
          <a:xfrm>
            <a:off x="8222750" y="7028916"/>
            <a:ext cx="1487143" cy="520500"/>
          </a:xfrm>
          <a:prstGeom prst="rect">
            <a:avLst/>
          </a:prstGeom>
          <a:noFill/>
          <a:ln>
            <a:noFill/>
          </a:ln>
        </p:spPr>
      </p:pic>
      <p:sp>
        <p:nvSpPr>
          <p:cNvPr id="543" name="Google Shape;543;p55"/>
          <p:cNvSpPr/>
          <p:nvPr/>
        </p:nvSpPr>
        <p:spPr>
          <a:xfrm>
            <a:off x="1828225" y="6745413"/>
            <a:ext cx="254100" cy="254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4" name="Google Shape;544;p55"/>
          <p:cNvSpPr/>
          <p:nvPr/>
        </p:nvSpPr>
        <p:spPr>
          <a:xfrm>
            <a:off x="1429375" y="6745413"/>
            <a:ext cx="254100" cy="254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5" name="Google Shape;545;p55"/>
          <p:cNvSpPr/>
          <p:nvPr/>
        </p:nvSpPr>
        <p:spPr>
          <a:xfrm>
            <a:off x="1030525" y="6745413"/>
            <a:ext cx="254100" cy="254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6" name="Google Shape;546;p55"/>
          <p:cNvSpPr/>
          <p:nvPr/>
        </p:nvSpPr>
        <p:spPr>
          <a:xfrm>
            <a:off x="623925" y="6745413"/>
            <a:ext cx="254100" cy="254100"/>
          </a:xfrm>
          <a:prstGeom prst="ellipse">
            <a:avLst/>
          </a:prstGeom>
          <a:solidFill>
            <a:srgbClr val="E400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7" name="Google Shape;547;p55"/>
          <p:cNvSpPr txBox="1"/>
          <p:nvPr/>
        </p:nvSpPr>
        <p:spPr>
          <a:xfrm>
            <a:off x="554450" y="1307400"/>
            <a:ext cx="4104000" cy="44796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About Partnership Cloud</a:t>
            </a:r>
            <a:endParaRPr b="1" i="0" sz="2600" u="none" cap="none" strike="noStrike">
              <a:solidFill>
                <a:srgbClr val="2D3E50"/>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0"/>
              </a:spcBef>
              <a:spcAft>
                <a:spcPts val="0"/>
              </a:spcAft>
              <a:buClr>
                <a:srgbClr val="000000"/>
              </a:buClr>
              <a:buSzPts val="1100"/>
              <a:buFont typeface="Arial"/>
              <a:buNone/>
            </a:pPr>
            <a:r>
              <a:rPr b="0" i="0" lang="en" sz="1200" u="none" cap="none" strike="noStrike">
                <a:solidFill>
                  <a:srgbClr val="2D3E50"/>
                </a:solidFill>
                <a:latin typeface="Avenir"/>
                <a:ea typeface="Avenir"/>
                <a:cs typeface="Avenir"/>
                <a:sym typeface="Avenir"/>
              </a:rPr>
              <a:t>Impact’s Partnership Cloud</a:t>
            </a:r>
            <a:r>
              <a:rPr b="0" baseline="30000" i="0" lang="en" sz="1200" u="none" cap="none" strike="noStrike">
                <a:solidFill>
                  <a:srgbClr val="2D3E50"/>
                </a:solidFill>
                <a:latin typeface="Avenir"/>
                <a:ea typeface="Avenir"/>
                <a:cs typeface="Avenir"/>
                <a:sym typeface="Avenir"/>
              </a:rPr>
              <a:t>TM</a:t>
            </a:r>
            <a:r>
              <a:rPr b="0" i="0" lang="en" sz="1200" u="none" cap="none" strike="noStrike">
                <a:solidFill>
                  <a:srgbClr val="2D3E50"/>
                </a:solidFill>
                <a:latin typeface="Avenir"/>
                <a:ea typeface="Avenir"/>
                <a:cs typeface="Avenir"/>
                <a:sym typeface="Avenir"/>
              </a:rPr>
              <a:t> provides an integrated, end-to-end solution for managing all of an enterprise’s partnerships throughout the world.</a:t>
            </a:r>
            <a:endParaRPr b="0" i="0" sz="12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100"/>
              <a:buFont typeface="Arial"/>
              <a:buNone/>
            </a:pPr>
            <a:r>
              <a:rPr b="0" i="0" lang="en" sz="1200" u="none" cap="none" strike="noStrike">
                <a:solidFill>
                  <a:srgbClr val="2D3E50"/>
                </a:solidFill>
                <a:latin typeface="Avenir"/>
                <a:ea typeface="Avenir"/>
                <a:cs typeface="Avenir"/>
                <a:sym typeface="Avenir"/>
              </a:rPr>
              <a:t>From discovery, recruitment, and contracting to tracking, protecting, and optimizing — through the entire partner life cycle — the Partnership Cloud helps you drive revenue growth from every type of partner, including traditional affiliates, influencers, strategic partners, app-to-app partners, premium publishers, and more.</a:t>
            </a:r>
            <a:endParaRPr b="0" i="0" sz="12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0"/>
              </a:spcAft>
              <a:buClr>
                <a:srgbClr val="000000"/>
              </a:buClr>
              <a:buSzPts val="1100"/>
              <a:buFont typeface="Arial"/>
              <a:buNone/>
            </a:pPr>
            <a:r>
              <a:rPr b="0" i="0" lang="en" sz="1200" u="none" cap="none" strike="noStrike">
                <a:solidFill>
                  <a:srgbClr val="2D3E50"/>
                </a:solidFill>
                <a:latin typeface="Avenir"/>
                <a:ea typeface="Avenir"/>
                <a:cs typeface="Avenir"/>
                <a:sym typeface="Avenir"/>
              </a:rPr>
              <a:t>To learn more, please visit </a:t>
            </a:r>
            <a:r>
              <a:rPr b="0" i="0" lang="en" sz="1200" u="sng" cap="none" strike="noStrike">
                <a:solidFill>
                  <a:schemeClr val="hlink"/>
                </a:solidFill>
                <a:latin typeface="Avenir"/>
                <a:ea typeface="Avenir"/>
                <a:cs typeface="Avenir"/>
                <a:sym typeface="Avenir"/>
                <a:hlinkClick r:id="rId5"/>
              </a:rPr>
              <a:t>https://impact.com/partnership-cloud/</a:t>
            </a:r>
            <a:r>
              <a:rPr b="0" i="0" lang="en" sz="1200" u="none" cap="none" strike="noStrike">
                <a:solidFill>
                  <a:srgbClr val="2D3E50"/>
                </a:solidFill>
                <a:latin typeface="Avenir"/>
                <a:ea typeface="Avenir"/>
                <a:cs typeface="Avenir"/>
                <a:sym typeface="Avenir"/>
              </a:rPr>
              <a:t> or contact </a:t>
            </a:r>
            <a:r>
              <a:rPr b="0" i="0" lang="en" sz="1200" u="sng" cap="none" strike="noStrike">
                <a:solidFill>
                  <a:schemeClr val="hlink"/>
                </a:solidFill>
                <a:latin typeface="Avenir"/>
                <a:ea typeface="Avenir"/>
                <a:cs typeface="Avenir"/>
                <a:sym typeface="Avenir"/>
                <a:hlinkClick r:id="rId6"/>
              </a:rPr>
              <a:t>grow@impact.com</a:t>
            </a:r>
            <a:r>
              <a:rPr b="0" i="0" lang="en" sz="1200" u="none" cap="none" strike="noStrike">
                <a:solidFill>
                  <a:srgbClr val="0FA1E2"/>
                </a:solidFill>
                <a:latin typeface="Avenir"/>
                <a:ea typeface="Avenir"/>
                <a:cs typeface="Avenir"/>
                <a:sym typeface="Avenir"/>
              </a:rPr>
              <a:t> </a:t>
            </a:r>
            <a:r>
              <a:rPr b="0" i="0" lang="en" sz="1200" u="none" cap="none" strike="noStrike">
                <a:solidFill>
                  <a:srgbClr val="2D3E50"/>
                </a:solidFill>
                <a:latin typeface="Avenir"/>
                <a:ea typeface="Avenir"/>
                <a:cs typeface="Avenir"/>
                <a:sym typeface="Avenir"/>
              </a:rPr>
              <a:t>to schedule a free demo.</a:t>
            </a:r>
            <a:endParaRPr b="0" i="0" sz="1200" u="none" cap="none" strike="noStrike">
              <a:solidFill>
                <a:srgbClr val="2D3E50"/>
              </a:solidFill>
              <a:latin typeface="Avenir"/>
              <a:ea typeface="Avenir"/>
              <a:cs typeface="Avenir"/>
              <a:sym typeface="Avenir"/>
            </a:endParaRPr>
          </a:p>
          <a:p>
            <a:pPr indent="0" lvl="0" marL="0" marR="0" rtl="0" algn="l">
              <a:lnSpc>
                <a:spcPct val="130000"/>
              </a:lnSpc>
              <a:spcBef>
                <a:spcPts val="1200"/>
              </a:spcBef>
              <a:spcAft>
                <a:spcPts val="1200"/>
              </a:spcAft>
              <a:buClr>
                <a:srgbClr val="000000"/>
              </a:buClr>
              <a:buSzPts val="1200"/>
              <a:buFont typeface="Arial"/>
              <a:buNone/>
            </a:pPr>
            <a:r>
              <a:t/>
            </a:r>
            <a:endParaRPr b="0" i="0" sz="1200" u="none" cap="none" strike="noStrike">
              <a:solidFill>
                <a:srgbClr val="2D3E50"/>
              </a:solidFill>
              <a:latin typeface="Avenir"/>
              <a:ea typeface="Avenir"/>
              <a:cs typeface="Avenir"/>
              <a:sym typeface="Avenir"/>
            </a:endParaRPr>
          </a:p>
        </p:txBody>
      </p:sp>
      <p:cxnSp>
        <p:nvCxnSpPr>
          <p:cNvPr id="548" name="Google Shape;548;p55"/>
          <p:cNvCxnSpPr/>
          <p:nvPr/>
        </p:nvCxnSpPr>
        <p:spPr>
          <a:xfrm>
            <a:off x="687925" y="6016125"/>
            <a:ext cx="2401800" cy="0"/>
          </a:xfrm>
          <a:prstGeom prst="straightConnector1">
            <a:avLst/>
          </a:prstGeom>
          <a:noFill/>
          <a:ln cap="flat" cmpd="sng" w="9525">
            <a:solidFill>
              <a:srgbClr val="EFEFEF"/>
            </a:solidFill>
            <a:prstDash val="solid"/>
            <a:round/>
            <a:headEnd len="sm" w="sm" type="none"/>
            <a:tailEnd len="sm" w="sm" type="none"/>
          </a:ln>
        </p:spPr>
      </p:cxnSp>
      <p:sp>
        <p:nvSpPr>
          <p:cNvPr id="549" name="Google Shape;549;p55"/>
          <p:cNvSpPr txBox="1"/>
          <p:nvPr/>
        </p:nvSpPr>
        <p:spPr>
          <a:xfrm>
            <a:off x="554450" y="7250727"/>
            <a:ext cx="3508500" cy="254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rgbClr val="000000"/>
                </a:solidFill>
                <a:latin typeface="Avenir"/>
                <a:ea typeface="Avenir"/>
                <a:cs typeface="Avenir"/>
                <a:sym typeface="Avenir"/>
              </a:rPr>
              <a:t>© 2021 Impact Tech, Inc. All rights reserved. </a:t>
            </a:r>
            <a:endParaRPr b="1" i="0" sz="800" u="none" cap="none" strike="noStrike">
              <a:solidFill>
                <a:srgbClr val="000000"/>
              </a:solidFill>
              <a:latin typeface="Avenir"/>
              <a:ea typeface="Avenir"/>
              <a:cs typeface="Avenir"/>
              <a:sym typeface="Avenir"/>
            </a:endParaRPr>
          </a:p>
        </p:txBody>
      </p:sp>
      <p:pic>
        <p:nvPicPr>
          <p:cNvPr id="550" name="Google Shape;550;p55">
            <a:hlinkClick r:id="rId7"/>
          </p:cNvPr>
          <p:cNvPicPr preferRelativeResize="0"/>
          <p:nvPr/>
        </p:nvPicPr>
        <p:blipFill rotWithShape="1">
          <a:blip r:embed="rId8">
            <a:alphaModFix/>
          </a:blip>
          <a:srcRect b="0" l="0" r="0" t="0"/>
          <a:stretch/>
        </p:blipFill>
        <p:spPr>
          <a:xfrm>
            <a:off x="653322" y="6767045"/>
            <a:ext cx="210841" cy="210825"/>
          </a:xfrm>
          <a:prstGeom prst="rect">
            <a:avLst/>
          </a:prstGeom>
          <a:noFill/>
          <a:ln>
            <a:noFill/>
          </a:ln>
        </p:spPr>
      </p:pic>
      <p:pic>
        <p:nvPicPr>
          <p:cNvPr id="551" name="Google Shape;551;p55">
            <a:hlinkClick r:id="rId9"/>
          </p:cNvPr>
          <p:cNvPicPr preferRelativeResize="0"/>
          <p:nvPr/>
        </p:nvPicPr>
        <p:blipFill rotWithShape="1">
          <a:blip r:embed="rId10">
            <a:alphaModFix/>
          </a:blip>
          <a:srcRect b="0" l="0" r="0" t="0"/>
          <a:stretch/>
        </p:blipFill>
        <p:spPr>
          <a:xfrm>
            <a:off x="1052158" y="6767039"/>
            <a:ext cx="210841" cy="210825"/>
          </a:xfrm>
          <a:prstGeom prst="rect">
            <a:avLst/>
          </a:prstGeom>
          <a:noFill/>
          <a:ln>
            <a:noFill/>
          </a:ln>
        </p:spPr>
      </p:pic>
      <p:pic>
        <p:nvPicPr>
          <p:cNvPr id="552" name="Google Shape;552;p55">
            <a:hlinkClick r:id="rId11"/>
          </p:cNvPr>
          <p:cNvPicPr preferRelativeResize="0"/>
          <p:nvPr/>
        </p:nvPicPr>
        <p:blipFill rotWithShape="1">
          <a:blip r:embed="rId12">
            <a:alphaModFix/>
          </a:blip>
          <a:srcRect b="0" l="0" r="0" t="0"/>
          <a:stretch/>
        </p:blipFill>
        <p:spPr>
          <a:xfrm>
            <a:off x="1450987" y="6767039"/>
            <a:ext cx="210841" cy="210825"/>
          </a:xfrm>
          <a:prstGeom prst="rect">
            <a:avLst/>
          </a:prstGeom>
          <a:noFill/>
          <a:ln>
            <a:noFill/>
          </a:ln>
        </p:spPr>
      </p:pic>
      <p:pic>
        <p:nvPicPr>
          <p:cNvPr id="553" name="Google Shape;553;p55">
            <a:hlinkClick r:id="rId13"/>
          </p:cNvPr>
          <p:cNvPicPr preferRelativeResize="0"/>
          <p:nvPr/>
        </p:nvPicPr>
        <p:blipFill rotWithShape="1">
          <a:blip r:embed="rId14">
            <a:alphaModFix/>
          </a:blip>
          <a:srcRect b="0" l="0" r="0" t="0"/>
          <a:stretch/>
        </p:blipFill>
        <p:spPr>
          <a:xfrm>
            <a:off x="1849850" y="6767026"/>
            <a:ext cx="210841" cy="210825"/>
          </a:xfrm>
          <a:prstGeom prst="rect">
            <a:avLst/>
          </a:prstGeom>
          <a:noFill/>
          <a:ln>
            <a:noFill/>
          </a:ln>
        </p:spPr>
      </p:pic>
      <p:sp>
        <p:nvSpPr>
          <p:cNvPr id="554" name="Google Shape;554;p55"/>
          <p:cNvSpPr txBox="1"/>
          <p:nvPr/>
        </p:nvSpPr>
        <p:spPr>
          <a:xfrm>
            <a:off x="554450" y="6424567"/>
            <a:ext cx="3508500" cy="254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000000"/>
                </a:solidFill>
                <a:latin typeface="Avenir"/>
                <a:ea typeface="Avenir"/>
                <a:cs typeface="Avenir"/>
                <a:sym typeface="Avenir"/>
              </a:rPr>
              <a:t>Follow us for all the latest news and insights:</a:t>
            </a:r>
            <a:endParaRPr b="1" i="0" sz="1000" u="none" cap="none" strike="noStrike">
              <a:solidFill>
                <a:srgbClr val="0FA1E2"/>
              </a:solidFill>
              <a:latin typeface="Avenir"/>
              <a:ea typeface="Avenir"/>
              <a:cs typeface="Avenir"/>
              <a:sym typeface="Avenir"/>
            </a:endParaRPr>
          </a:p>
        </p:txBody>
      </p:sp>
      <p:pic>
        <p:nvPicPr>
          <p:cNvPr id="555" name="Google Shape;555;p55">
            <a:hlinkClick r:id="rId15"/>
          </p:cNvPr>
          <p:cNvPicPr preferRelativeResize="0"/>
          <p:nvPr/>
        </p:nvPicPr>
        <p:blipFill rotWithShape="1">
          <a:blip r:embed="rId16">
            <a:alphaModFix/>
          </a:blip>
          <a:srcRect b="13308" l="6356" r="6669" t="13731"/>
          <a:stretch/>
        </p:blipFill>
        <p:spPr>
          <a:xfrm>
            <a:off x="554450" y="276400"/>
            <a:ext cx="1105275" cy="5306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pic>
        <p:nvPicPr>
          <p:cNvPr id="102" name="Google Shape;102;p22"/>
          <p:cNvPicPr preferRelativeResize="0"/>
          <p:nvPr/>
        </p:nvPicPr>
        <p:blipFill rotWithShape="1">
          <a:blip r:embed="rId3">
            <a:alphaModFix amt="10000"/>
          </a:blip>
          <a:srcRect b="-19522" l="-9566" r="20738" t="-15028"/>
          <a:stretch/>
        </p:blipFill>
        <p:spPr>
          <a:xfrm>
            <a:off x="-6505525" y="-1188375"/>
            <a:ext cx="10637100" cy="10637100"/>
          </a:xfrm>
          <a:prstGeom prst="donut">
            <a:avLst>
              <a:gd fmla="val 19423" name="adj"/>
            </a:avLst>
          </a:prstGeom>
          <a:noFill/>
          <a:ln>
            <a:noFill/>
          </a:ln>
        </p:spPr>
      </p:pic>
      <p:pic>
        <p:nvPicPr>
          <p:cNvPr id="103" name="Google Shape;103;p22"/>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104" name="Google Shape;104;p22"/>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The true cost of influencer marketing</a:t>
            </a:r>
            <a:endParaRPr b="0" i="0" sz="1400" u="none" cap="none" strike="noStrike">
              <a:solidFill>
                <a:srgbClr val="E40046"/>
              </a:solidFill>
              <a:latin typeface="Proxima Nova"/>
              <a:ea typeface="Proxima Nova"/>
              <a:cs typeface="Proxima Nova"/>
              <a:sym typeface="Proxima Nova"/>
            </a:endParaRPr>
          </a:p>
        </p:txBody>
      </p:sp>
      <p:sp>
        <p:nvSpPr>
          <p:cNvPr id="105" name="Google Shape;105;p22"/>
          <p:cNvSpPr txBox="1"/>
          <p:nvPr/>
        </p:nvSpPr>
        <p:spPr>
          <a:xfrm>
            <a:off x="2474125" y="1075871"/>
            <a:ext cx="6936300" cy="21756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With the money, you need a process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Furthermore, </a:t>
            </a:r>
            <a:r>
              <a:rPr b="0" i="0" lang="en" sz="1300" u="sng" cap="none" strike="noStrike">
                <a:solidFill>
                  <a:schemeClr val="hlink"/>
                </a:solidFill>
                <a:latin typeface="Avenir"/>
                <a:ea typeface="Avenir"/>
                <a:cs typeface="Avenir"/>
                <a:sym typeface="Avenir"/>
                <a:hlinkClick r:id="rId5"/>
              </a:rPr>
              <a:t>86% of marketers</a:t>
            </a:r>
            <a:r>
              <a:rPr b="0" i="0" lang="en" sz="1300" u="none" cap="none" strike="noStrike">
                <a:solidFill>
                  <a:srgbClr val="0FA1E2"/>
                </a:solidFill>
                <a:latin typeface="Avenir"/>
                <a:ea typeface="Avenir"/>
                <a:cs typeface="Avenir"/>
                <a:sym typeface="Avenir"/>
              </a:rPr>
              <a:t> </a:t>
            </a:r>
            <a:r>
              <a:rPr b="0" i="0" lang="en" sz="1300" u="none" cap="none" strike="noStrike">
                <a:solidFill>
                  <a:srgbClr val="2D3E50"/>
                </a:solidFill>
                <a:latin typeface="Avenir"/>
                <a:ea typeface="Avenir"/>
                <a:cs typeface="Avenir"/>
                <a:sym typeface="Avenir"/>
              </a:rPr>
              <a:t>don’t know how to calculate influencer fees and more than one in every seven influencer campaigns have payment processing issues, whether that’s how creators are paid or determining their rate of pay.¹ To adapt and even thrive during the rapid growth of influencer marketing, brands need to not just diversify the types of influencers they work with, they need to pay them differently too. </a:t>
            </a:r>
            <a:endParaRPr b="0" i="0" sz="1300" u="none" cap="none" strike="noStrike">
              <a:solidFill>
                <a:srgbClr val="2D3E50"/>
              </a:solidFill>
              <a:latin typeface="Avenir"/>
              <a:ea typeface="Avenir"/>
              <a:cs typeface="Avenir"/>
              <a:sym typeface="Avenir"/>
            </a:endParaRPr>
          </a:p>
        </p:txBody>
      </p:sp>
      <p:sp>
        <p:nvSpPr>
          <p:cNvPr id="106" name="Google Shape;106;p22"/>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107" name="Google Shape;107;p22"/>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sp>
        <p:nvSpPr>
          <p:cNvPr id="108" name="Google Shape;108;p22"/>
          <p:cNvSpPr txBox="1"/>
          <p:nvPr/>
        </p:nvSpPr>
        <p:spPr>
          <a:xfrm>
            <a:off x="2474125" y="3062781"/>
            <a:ext cx="3634500" cy="2670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In this guide you’ll discover the top seven ways you can pay influencers so that whether you’re working with the Kylie Jenners of the world or the </a:t>
            </a:r>
            <a:r>
              <a:rPr b="0" i="0" lang="en" sz="1300" u="sng" cap="none" strike="noStrike">
                <a:solidFill>
                  <a:schemeClr val="hlink"/>
                </a:solidFill>
                <a:latin typeface="Avenir"/>
                <a:ea typeface="Avenir"/>
                <a:cs typeface="Avenir"/>
                <a:sym typeface="Avenir"/>
                <a:hlinkClick r:id="rId6"/>
              </a:rPr>
              <a:t>smaller, more accessible influencers</a:t>
            </a:r>
            <a:r>
              <a:rPr b="0" i="0" lang="en" sz="1300" u="none" cap="none" strike="noStrike">
                <a:solidFill>
                  <a:srgbClr val="0FA1E2"/>
                </a:solidFill>
                <a:latin typeface="Avenir"/>
                <a:ea typeface="Avenir"/>
                <a:cs typeface="Avenir"/>
                <a:sym typeface="Avenir"/>
              </a:rPr>
              <a:t> </a:t>
            </a:r>
            <a:r>
              <a:rPr b="0" i="0" lang="en" sz="1300" u="none" cap="none" strike="noStrike">
                <a:solidFill>
                  <a:srgbClr val="2D3E50"/>
                </a:solidFill>
                <a:latin typeface="Avenir"/>
                <a:ea typeface="Avenir"/>
                <a:cs typeface="Avenir"/>
                <a:sym typeface="Avenir"/>
              </a:rPr>
              <a:t>who will often work for a nominal fee or in exchange for a free product,² you can develop a relationship that is mutually beneficial and effective. </a:t>
            </a:r>
            <a:endParaRPr b="0" baseline="30000" i="0" sz="1300" u="none" cap="none" strike="noStrike">
              <a:solidFill>
                <a:srgbClr val="2D3E50"/>
              </a:solidFill>
              <a:latin typeface="Avenir"/>
              <a:ea typeface="Avenir"/>
              <a:cs typeface="Avenir"/>
              <a:sym typeface="Avenir"/>
            </a:endParaRPr>
          </a:p>
        </p:txBody>
      </p:sp>
      <p:pic>
        <p:nvPicPr>
          <p:cNvPr id="109" name="Google Shape;109;p22">
            <a:hlinkClick r:id="rId7"/>
          </p:cNvPr>
          <p:cNvPicPr preferRelativeResize="0"/>
          <p:nvPr/>
        </p:nvPicPr>
        <p:blipFill rotWithShape="1">
          <a:blip r:embed="rId8">
            <a:alphaModFix/>
          </a:blip>
          <a:srcRect b="13308" l="6356" r="6669" t="13731"/>
          <a:stretch/>
        </p:blipFill>
        <p:spPr>
          <a:xfrm>
            <a:off x="554450" y="276400"/>
            <a:ext cx="1105275" cy="530650"/>
          </a:xfrm>
          <a:prstGeom prst="rect">
            <a:avLst/>
          </a:prstGeom>
          <a:noFill/>
          <a:ln>
            <a:noFill/>
          </a:ln>
        </p:spPr>
      </p:pic>
      <p:sp>
        <p:nvSpPr>
          <p:cNvPr id="110" name="Google Shape;110;p22"/>
          <p:cNvSpPr txBox="1"/>
          <p:nvPr/>
        </p:nvSpPr>
        <p:spPr>
          <a:xfrm>
            <a:off x="2509778" y="7057166"/>
            <a:ext cx="6879000" cy="530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2D3E50"/>
                </a:solidFill>
                <a:latin typeface="Avenir"/>
                <a:ea typeface="Avenir"/>
                <a:cs typeface="Avenir"/>
                <a:sym typeface="Avenir"/>
              </a:rPr>
              <a:t>¹ Sapna Maheshwari, “Are you ready for the nanoinfluencers?,” The New York Times, November 11, 2018. </a:t>
            </a:r>
            <a:r>
              <a:rPr b="0" i="0" lang="en" sz="800" u="sng" cap="none" strike="noStrike">
                <a:solidFill>
                  <a:schemeClr val="hlink"/>
                </a:solidFill>
                <a:latin typeface="Avenir"/>
                <a:ea typeface="Avenir"/>
                <a:cs typeface="Avenir"/>
                <a:sym typeface="Avenir"/>
                <a:hlinkClick r:id="rId9"/>
              </a:rPr>
              <a:t>https://www.nytimes.com/2018/11/11/business/media/nanoinfluencers-instagram-influencers.html</a:t>
            </a:r>
            <a:endParaRPr b="0" i="0" sz="8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2D3E50"/>
                </a:solidFill>
                <a:latin typeface="Avenir"/>
                <a:ea typeface="Avenir"/>
                <a:cs typeface="Avenir"/>
                <a:sym typeface="Avenir"/>
              </a:rPr>
              <a:t>² Ibid.</a:t>
            </a:r>
            <a:endParaRPr b="0" i="0" sz="800" u="none" cap="none" strike="noStrike">
              <a:solidFill>
                <a:srgbClr val="2D3E50"/>
              </a:solidFill>
              <a:latin typeface="Avenir"/>
              <a:ea typeface="Avenir"/>
              <a:cs typeface="Avenir"/>
              <a:sym typeface="Avenir"/>
            </a:endParaRPr>
          </a:p>
        </p:txBody>
      </p:sp>
      <p:pic>
        <p:nvPicPr>
          <p:cNvPr id="111" name="Google Shape;111;p22"/>
          <p:cNvPicPr preferRelativeResize="0"/>
          <p:nvPr/>
        </p:nvPicPr>
        <p:blipFill rotWithShape="1">
          <a:blip r:embed="rId10">
            <a:alphaModFix/>
          </a:blip>
          <a:srcRect b="0" l="0" r="0" t="0"/>
          <a:stretch/>
        </p:blipFill>
        <p:spPr>
          <a:xfrm>
            <a:off x="6177450" y="3251475"/>
            <a:ext cx="3171625" cy="242052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pic>
        <p:nvPicPr>
          <p:cNvPr id="116" name="Google Shape;116;p23"/>
          <p:cNvPicPr preferRelativeResize="0"/>
          <p:nvPr/>
        </p:nvPicPr>
        <p:blipFill rotWithShape="1">
          <a:blip r:embed="rId3">
            <a:alphaModFix/>
          </a:blip>
          <a:srcRect b="-1137" l="8453" r="4483" t="1140"/>
          <a:stretch/>
        </p:blipFill>
        <p:spPr>
          <a:xfrm>
            <a:off x="5347305" y="2953519"/>
            <a:ext cx="6705300" cy="6705300"/>
          </a:xfrm>
          <a:prstGeom prst="ellipse">
            <a:avLst/>
          </a:prstGeom>
          <a:noFill/>
          <a:ln>
            <a:noFill/>
          </a:ln>
        </p:spPr>
      </p:pic>
      <p:sp>
        <p:nvSpPr>
          <p:cNvPr id="117" name="Google Shape;117;p23"/>
          <p:cNvSpPr txBox="1"/>
          <p:nvPr/>
        </p:nvSpPr>
        <p:spPr>
          <a:xfrm>
            <a:off x="568739" y="1330947"/>
            <a:ext cx="80412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Yesterday’s influencer payments</a:t>
            </a:r>
            <a:endParaRPr b="0" i="0" sz="1200" u="none" cap="none" strike="noStrike">
              <a:solidFill>
                <a:srgbClr val="2D3E50"/>
              </a:solidFill>
              <a:latin typeface="Avenir"/>
              <a:ea typeface="Avenir"/>
              <a:cs typeface="Avenir"/>
              <a:sym typeface="Avenir"/>
            </a:endParaRPr>
          </a:p>
        </p:txBody>
      </p:sp>
      <p:sp>
        <p:nvSpPr>
          <p:cNvPr id="118" name="Google Shape;118;p23"/>
          <p:cNvSpPr txBox="1"/>
          <p:nvPr/>
        </p:nvSpPr>
        <p:spPr>
          <a:xfrm>
            <a:off x="598941" y="1076947"/>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DF2F4D"/>
                </a:solidFill>
                <a:latin typeface="Proxima Nova"/>
                <a:ea typeface="Proxima Nova"/>
                <a:cs typeface="Proxima Nova"/>
                <a:sym typeface="Proxima Nova"/>
              </a:rPr>
              <a:t>CHAPTER 2</a:t>
            </a:r>
            <a:endParaRPr b="1" i="0" sz="1300" u="none" cap="none" strike="noStrike">
              <a:solidFill>
                <a:srgbClr val="DF2F4D"/>
              </a:solidFill>
              <a:latin typeface="Proxima Nova"/>
              <a:ea typeface="Proxima Nova"/>
              <a:cs typeface="Proxima Nova"/>
              <a:sym typeface="Proxima Nova"/>
            </a:endParaRPr>
          </a:p>
        </p:txBody>
      </p:sp>
      <p:pic>
        <p:nvPicPr>
          <p:cNvPr id="119" name="Google Shape;119;p23">
            <a:hlinkClick r:id="rId4"/>
          </p:cNvPr>
          <p:cNvPicPr preferRelativeResize="0"/>
          <p:nvPr/>
        </p:nvPicPr>
        <p:blipFill rotWithShape="1">
          <a:blip r:embed="rId5">
            <a:alphaModFix/>
          </a:blip>
          <a:srcRect b="13308" l="6356" r="6669" t="13731"/>
          <a:stretch/>
        </p:blipFill>
        <p:spPr>
          <a:xfrm>
            <a:off x="554450" y="276400"/>
            <a:ext cx="1105275" cy="530650"/>
          </a:xfrm>
          <a:prstGeom prst="rect">
            <a:avLst/>
          </a:prstGeom>
          <a:noFill/>
          <a:ln>
            <a:noFill/>
          </a:ln>
        </p:spPr>
      </p:pic>
      <p:sp>
        <p:nvSpPr>
          <p:cNvPr id="120" name="Google Shape;120;p23"/>
          <p:cNvSpPr txBox="1"/>
          <p:nvPr/>
        </p:nvSpPr>
        <p:spPr>
          <a:xfrm>
            <a:off x="582075" y="1983950"/>
            <a:ext cx="8699400" cy="855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To fully understand what’s happening today and predict how these payments may look in the future, let’s first look back at how the Influencer Marketing industry has adapted since the dawn of social media and the first sponsored and gifted posts hit our screens.</a:t>
            </a:r>
            <a:endParaRPr b="0" i="0" sz="1300" u="none" cap="none" strike="noStrike">
              <a:solidFill>
                <a:srgbClr val="2D3E50"/>
              </a:solidFill>
              <a:latin typeface="Avenir"/>
              <a:ea typeface="Avenir"/>
              <a:cs typeface="Avenir"/>
              <a:sym typeface="Avenir"/>
            </a:endParaRPr>
          </a:p>
        </p:txBody>
      </p:sp>
      <p:sp>
        <p:nvSpPr>
          <p:cNvPr id="121" name="Google Shape;121;p23"/>
          <p:cNvSpPr txBox="1"/>
          <p:nvPr/>
        </p:nvSpPr>
        <p:spPr>
          <a:xfrm>
            <a:off x="1206075" y="2987700"/>
            <a:ext cx="3853200" cy="2873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1" i="0" lang="en" sz="1300" u="none" cap="none" strike="noStrike">
                <a:solidFill>
                  <a:srgbClr val="2D3E50"/>
                </a:solidFill>
                <a:latin typeface="Proxima Nova"/>
                <a:ea typeface="Proxima Nova"/>
                <a:cs typeface="Proxima Nova"/>
                <a:sym typeface="Proxima Nova"/>
              </a:rPr>
              <a:t>2004:</a:t>
            </a:r>
            <a:r>
              <a:rPr b="0" i="0" lang="en" sz="1300" u="none" cap="none" strike="noStrike">
                <a:solidFill>
                  <a:srgbClr val="2D3E50"/>
                </a:solidFill>
                <a:latin typeface="Avenir"/>
                <a:ea typeface="Avenir"/>
                <a:cs typeface="Avenir"/>
                <a:sym typeface="Avenir"/>
              </a:rPr>
              <a:t> MySpace launched the singing / fashion design / makeup career of Jeffree Star, who became the platform’s most followed user. Brands rewarded influencers with money or gifts to feature its products in their videos. Pay, contracts, and comped attendance at events became common as influencer payment options.</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1000"/>
              </a:spcBef>
              <a:spcAft>
                <a:spcPts val="1000"/>
              </a:spcAft>
              <a:buClr>
                <a:srgbClr val="000000"/>
              </a:buClr>
              <a:buSzPts val="1300"/>
              <a:buFont typeface="Arial"/>
              <a:buNone/>
            </a:pPr>
            <a:r>
              <a:rPr b="1" i="0" lang="en" sz="1300" u="none" cap="none" strike="noStrike">
                <a:solidFill>
                  <a:srgbClr val="2D3E50"/>
                </a:solidFill>
                <a:latin typeface="Proxima Nova"/>
                <a:ea typeface="Proxima Nova"/>
                <a:cs typeface="Proxima Nova"/>
                <a:sym typeface="Proxima Nova"/>
              </a:rPr>
              <a:t>2006:</a:t>
            </a:r>
            <a:r>
              <a:rPr b="0" i="0" lang="en" sz="1300" u="none" cap="none" strike="noStrike">
                <a:solidFill>
                  <a:srgbClr val="2D3E50"/>
                </a:solidFill>
                <a:latin typeface="Avenir"/>
                <a:ea typeface="Avenir"/>
                <a:cs typeface="Avenir"/>
                <a:sym typeface="Avenir"/>
              </a:rPr>
              <a:t> The pay-per-post model was in full swing by 2006, the first marketplace to pay bloggers to create content for brands was launched.</a:t>
            </a:r>
            <a:endParaRPr b="0" i="0" sz="1300" u="none" cap="none" strike="noStrike">
              <a:solidFill>
                <a:srgbClr val="2D3E50"/>
              </a:solidFill>
              <a:latin typeface="Avenir"/>
              <a:ea typeface="Avenir"/>
              <a:cs typeface="Avenir"/>
              <a:sym typeface="Avenir"/>
            </a:endParaRPr>
          </a:p>
        </p:txBody>
      </p:sp>
      <p:cxnSp>
        <p:nvCxnSpPr>
          <p:cNvPr id="122" name="Google Shape;122;p23"/>
          <p:cNvCxnSpPr/>
          <p:nvPr/>
        </p:nvCxnSpPr>
        <p:spPr>
          <a:xfrm>
            <a:off x="892376" y="3038009"/>
            <a:ext cx="32400" cy="4989600"/>
          </a:xfrm>
          <a:prstGeom prst="straightConnector1">
            <a:avLst/>
          </a:prstGeom>
          <a:noFill/>
          <a:ln cap="flat" cmpd="sng" w="9525">
            <a:solidFill>
              <a:srgbClr val="E40046"/>
            </a:solidFill>
            <a:prstDash val="dot"/>
            <a:round/>
            <a:headEnd len="sm" w="sm" type="none"/>
            <a:tailEnd len="med" w="med" type="oval"/>
          </a:ln>
        </p:spPr>
      </p:cxnSp>
      <p:grpSp>
        <p:nvGrpSpPr>
          <p:cNvPr id="123" name="Google Shape;123;p23"/>
          <p:cNvGrpSpPr/>
          <p:nvPr/>
        </p:nvGrpSpPr>
        <p:grpSpPr>
          <a:xfrm>
            <a:off x="683333" y="4984723"/>
            <a:ext cx="428100" cy="428100"/>
            <a:chOff x="1723008" y="3516267"/>
            <a:chExt cx="428100" cy="428100"/>
          </a:xfrm>
        </p:grpSpPr>
        <p:sp>
          <p:nvSpPr>
            <p:cNvPr id="124" name="Google Shape;124;p23"/>
            <p:cNvSpPr/>
            <p:nvPr/>
          </p:nvSpPr>
          <p:spPr>
            <a:xfrm>
              <a:off x="1723008" y="3516267"/>
              <a:ext cx="428100" cy="428100"/>
            </a:xfrm>
            <a:prstGeom prst="ellipse">
              <a:avLst/>
            </a:prstGeom>
            <a:solidFill>
              <a:srgbClr val="FFFFFF"/>
            </a:solidFill>
            <a:ln cap="flat" cmpd="sng" w="19050">
              <a:solidFill>
                <a:srgbClr val="E4004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 name="Google Shape;125;p23"/>
            <p:cNvSpPr txBox="1"/>
            <p:nvPr/>
          </p:nvSpPr>
          <p:spPr>
            <a:xfrm>
              <a:off x="1736501" y="3550753"/>
              <a:ext cx="352500" cy="3594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300"/>
                <a:buFont typeface="Arial"/>
                <a:buNone/>
              </a:pPr>
              <a:r>
                <a:rPr b="1" i="0" lang="en" sz="2300" u="none" cap="none" strike="noStrike">
                  <a:solidFill>
                    <a:srgbClr val="E40046"/>
                  </a:solidFill>
                  <a:latin typeface="Proxima Nova"/>
                  <a:ea typeface="Proxima Nova"/>
                  <a:cs typeface="Proxima Nova"/>
                  <a:sym typeface="Proxima Nova"/>
                </a:rPr>
                <a:t>$</a:t>
              </a:r>
              <a:endParaRPr b="0" i="0" sz="2300" u="none" cap="none" strike="noStrike">
                <a:solidFill>
                  <a:srgbClr val="E40046"/>
                </a:solidFill>
                <a:latin typeface="Avenir"/>
                <a:ea typeface="Avenir"/>
                <a:cs typeface="Avenir"/>
                <a:sym typeface="Avenir"/>
              </a:endParaRPr>
            </a:p>
          </p:txBody>
        </p:sp>
      </p:grpSp>
      <p:grpSp>
        <p:nvGrpSpPr>
          <p:cNvPr id="126" name="Google Shape;126;p23"/>
          <p:cNvGrpSpPr/>
          <p:nvPr/>
        </p:nvGrpSpPr>
        <p:grpSpPr>
          <a:xfrm>
            <a:off x="683333" y="3003523"/>
            <a:ext cx="428100" cy="428100"/>
            <a:chOff x="1723008" y="3516267"/>
            <a:chExt cx="428100" cy="428100"/>
          </a:xfrm>
        </p:grpSpPr>
        <p:sp>
          <p:nvSpPr>
            <p:cNvPr id="127" name="Google Shape;127;p23"/>
            <p:cNvSpPr/>
            <p:nvPr/>
          </p:nvSpPr>
          <p:spPr>
            <a:xfrm>
              <a:off x="1723008" y="3516267"/>
              <a:ext cx="428100" cy="428100"/>
            </a:xfrm>
            <a:prstGeom prst="ellipse">
              <a:avLst/>
            </a:prstGeom>
            <a:solidFill>
              <a:srgbClr val="FFFFFF"/>
            </a:solidFill>
            <a:ln cap="flat" cmpd="sng" w="19050">
              <a:solidFill>
                <a:srgbClr val="E4004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 name="Google Shape;128;p23"/>
            <p:cNvSpPr txBox="1"/>
            <p:nvPr/>
          </p:nvSpPr>
          <p:spPr>
            <a:xfrm>
              <a:off x="1736501" y="3550753"/>
              <a:ext cx="352500" cy="3594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300"/>
                <a:buFont typeface="Arial"/>
                <a:buNone/>
              </a:pPr>
              <a:r>
                <a:rPr b="1" i="0" lang="en" sz="2300" u="none" cap="none" strike="noStrike">
                  <a:solidFill>
                    <a:srgbClr val="E40046"/>
                  </a:solidFill>
                  <a:latin typeface="Proxima Nova"/>
                  <a:ea typeface="Proxima Nova"/>
                  <a:cs typeface="Proxima Nova"/>
                  <a:sym typeface="Proxima Nova"/>
                </a:rPr>
                <a:t>$</a:t>
              </a:r>
              <a:endParaRPr b="0" i="0" sz="2300" u="none" cap="none" strike="noStrike">
                <a:solidFill>
                  <a:srgbClr val="E40046"/>
                </a:solidFill>
                <a:latin typeface="Avenir"/>
                <a:ea typeface="Avenir"/>
                <a:cs typeface="Avenir"/>
                <a:sym typeface="Avenir"/>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pic>
        <p:nvPicPr>
          <p:cNvPr id="133" name="Google Shape;133;p24"/>
          <p:cNvPicPr preferRelativeResize="0"/>
          <p:nvPr/>
        </p:nvPicPr>
        <p:blipFill rotWithShape="1">
          <a:blip r:embed="rId4">
            <a:alphaModFix amt="10000"/>
          </a:blip>
          <a:srcRect b="-17644" l="-38919" r="27113" t="-10774"/>
          <a:stretch/>
        </p:blipFill>
        <p:spPr>
          <a:xfrm>
            <a:off x="-6505525" y="-1188375"/>
            <a:ext cx="10637100" cy="10637100"/>
          </a:xfrm>
          <a:prstGeom prst="donut">
            <a:avLst>
              <a:gd fmla="val 19423" name="adj"/>
            </a:avLst>
          </a:prstGeom>
          <a:noFill/>
          <a:ln>
            <a:noFill/>
          </a:ln>
        </p:spPr>
      </p:pic>
      <p:pic>
        <p:nvPicPr>
          <p:cNvPr id="134" name="Google Shape;134;p24"/>
          <p:cNvPicPr preferRelativeResize="0"/>
          <p:nvPr/>
        </p:nvPicPr>
        <p:blipFill rotWithShape="1">
          <a:blip r:embed="rId5">
            <a:alphaModFix/>
          </a:blip>
          <a:srcRect b="26932" l="5729" r="85937" t="18034"/>
          <a:stretch/>
        </p:blipFill>
        <p:spPr>
          <a:xfrm>
            <a:off x="9587937" y="7256250"/>
            <a:ext cx="145026" cy="359526"/>
          </a:xfrm>
          <a:prstGeom prst="rect">
            <a:avLst/>
          </a:prstGeom>
          <a:noFill/>
          <a:ln>
            <a:noFill/>
          </a:ln>
        </p:spPr>
      </p:pic>
      <p:sp>
        <p:nvSpPr>
          <p:cNvPr id="135" name="Google Shape;135;p24"/>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Yesterday’s influencer payments</a:t>
            </a:r>
            <a:endParaRPr b="0" i="0" sz="1400" u="none" cap="none" strike="noStrike">
              <a:solidFill>
                <a:srgbClr val="E40046"/>
              </a:solidFill>
              <a:latin typeface="Proxima Nova"/>
              <a:ea typeface="Proxima Nova"/>
              <a:cs typeface="Proxima Nova"/>
              <a:sym typeface="Proxima Nova"/>
            </a:endParaRPr>
          </a:p>
        </p:txBody>
      </p:sp>
      <p:sp>
        <p:nvSpPr>
          <p:cNvPr id="136" name="Google Shape;136;p24"/>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137" name="Google Shape;137;p24"/>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138" name="Google Shape;138;p24">
            <a:hlinkClick r:id="rId6"/>
          </p:cNvPr>
          <p:cNvPicPr preferRelativeResize="0"/>
          <p:nvPr/>
        </p:nvPicPr>
        <p:blipFill rotWithShape="1">
          <a:blip r:embed="rId7">
            <a:alphaModFix/>
          </a:blip>
          <a:srcRect b="13308" l="6356" r="6669" t="13731"/>
          <a:stretch/>
        </p:blipFill>
        <p:spPr>
          <a:xfrm>
            <a:off x="554450" y="276400"/>
            <a:ext cx="1105275" cy="530650"/>
          </a:xfrm>
          <a:prstGeom prst="rect">
            <a:avLst/>
          </a:prstGeom>
          <a:noFill/>
          <a:ln>
            <a:noFill/>
          </a:ln>
        </p:spPr>
      </p:pic>
      <p:sp>
        <p:nvSpPr>
          <p:cNvPr id="139" name="Google Shape;139;p24"/>
          <p:cNvSpPr txBox="1"/>
          <p:nvPr/>
        </p:nvSpPr>
        <p:spPr>
          <a:xfrm>
            <a:off x="2474125" y="1114470"/>
            <a:ext cx="6936300" cy="3351000"/>
          </a:xfrm>
          <a:prstGeom prst="rect">
            <a:avLst/>
          </a:prstGeom>
          <a:noFill/>
          <a:ln>
            <a:noFill/>
          </a:ln>
        </p:spPr>
        <p:txBody>
          <a:bodyPr anchorCtr="0" anchor="t" bIns="113100" lIns="113100" spcFirstLastPara="1" rIns="113100" wrap="square" tIns="113100">
            <a:noAutofit/>
          </a:bodyPr>
          <a:lstStyle/>
          <a:p>
            <a:pPr indent="0" lvl="0" marL="731520" marR="0" rtl="0" algn="l">
              <a:lnSpc>
                <a:spcPct val="130000"/>
              </a:lnSpc>
              <a:spcBef>
                <a:spcPts val="0"/>
              </a:spcBef>
              <a:spcAft>
                <a:spcPts val="0"/>
              </a:spcAft>
              <a:buClr>
                <a:schemeClr val="dk1"/>
              </a:buClr>
              <a:buSzPts val="1100"/>
              <a:buFont typeface="Arial"/>
              <a:buNone/>
            </a:pPr>
            <a:r>
              <a:rPr b="1" i="0" lang="en" sz="1300" u="none" cap="none" strike="noStrike">
                <a:solidFill>
                  <a:srgbClr val="2D3E50"/>
                </a:solidFill>
                <a:latin typeface="Proxima Nova"/>
                <a:ea typeface="Proxima Nova"/>
                <a:cs typeface="Proxima Nova"/>
                <a:sym typeface="Proxima Nova"/>
              </a:rPr>
              <a:t>2010-2013:</a:t>
            </a:r>
            <a:r>
              <a:rPr b="0" i="0" lang="en" sz="1300" u="none" cap="none" strike="noStrike">
                <a:solidFill>
                  <a:srgbClr val="2D3E50"/>
                </a:solidFill>
                <a:latin typeface="Avenir"/>
                <a:ea typeface="Avenir"/>
                <a:cs typeface="Avenir"/>
                <a:sym typeface="Avenir"/>
              </a:rPr>
              <a:t> Influencers could charge a fee to merely “check in” at a location. Sponsored posts took off. In 2010 Chris Batty, VP of sales for Gawker, proclaimed: “the majority of our advertising revenue will be in sponsored posts.”</a:t>
            </a:r>
            <a:endParaRPr b="0" i="0" sz="1300" u="none" cap="none" strike="noStrike">
              <a:solidFill>
                <a:srgbClr val="2D3E50"/>
              </a:solidFill>
              <a:latin typeface="Avenir"/>
              <a:ea typeface="Avenir"/>
              <a:cs typeface="Avenir"/>
              <a:sym typeface="Avenir"/>
            </a:endParaRPr>
          </a:p>
          <a:p>
            <a:pPr indent="0" lvl="0" marL="731520" marR="0" rtl="0" algn="l">
              <a:lnSpc>
                <a:spcPct val="114000"/>
              </a:lnSpc>
              <a:spcBef>
                <a:spcPts val="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Not long after, Forbes and Associated Press jumped on the bandwagon. Even the early creator critics like Mashable started selling sponsored content to different enterprises. Brands began sending gifts to influencers solely to see them unboxed online.</a:t>
            </a:r>
            <a:endParaRPr b="0" i="0" sz="1300" u="none" cap="none" strike="noStrike">
              <a:solidFill>
                <a:srgbClr val="2D3E50"/>
              </a:solidFill>
              <a:latin typeface="Avenir"/>
              <a:ea typeface="Avenir"/>
              <a:cs typeface="Avenir"/>
              <a:sym typeface="Avenir"/>
            </a:endParaRPr>
          </a:p>
          <a:p>
            <a:pPr indent="0" lvl="0" marL="731520" marR="0" rtl="0" algn="l">
              <a:lnSpc>
                <a:spcPct val="114000"/>
              </a:lnSpc>
              <a:spcBef>
                <a:spcPts val="2000"/>
              </a:spcBef>
              <a:spcAft>
                <a:spcPts val="2000"/>
              </a:spcAft>
              <a:buClr>
                <a:schemeClr val="dk1"/>
              </a:buClr>
              <a:buSzPts val="1100"/>
              <a:buFont typeface="Arial"/>
              <a:buNone/>
            </a:pPr>
            <a:r>
              <a:rPr b="1" i="0" lang="en" sz="1300" u="none" cap="none" strike="noStrike">
                <a:solidFill>
                  <a:srgbClr val="2D3E50"/>
                </a:solidFill>
                <a:latin typeface="Proxima Nova"/>
                <a:ea typeface="Proxima Nova"/>
                <a:cs typeface="Proxima Nova"/>
                <a:sym typeface="Proxima Nova"/>
              </a:rPr>
              <a:t>2014-2018:</a:t>
            </a:r>
            <a:r>
              <a:rPr b="0" i="0" lang="en" sz="1300" u="none" cap="none" strike="noStrike">
                <a:solidFill>
                  <a:srgbClr val="2D3E50"/>
                </a:solidFill>
                <a:latin typeface="Avenir"/>
                <a:ea typeface="Avenir"/>
                <a:cs typeface="Avenir"/>
                <a:sym typeface="Avenir"/>
              </a:rPr>
              <a:t> Still, only 39% of marketers planned to grow their influencer </a:t>
            </a:r>
            <a:r>
              <a:rPr b="0" i="0" lang="en" sz="1300" u="sng" cap="none" strike="noStrike">
                <a:solidFill>
                  <a:schemeClr val="hlink"/>
                </a:solidFill>
                <a:latin typeface="Avenir"/>
                <a:ea typeface="Avenir"/>
                <a:cs typeface="Avenir"/>
                <a:sym typeface="Avenir"/>
                <a:hlinkClick r:id="rId8"/>
              </a:rPr>
              <a:t>marketing budget</a:t>
            </a:r>
            <a:r>
              <a:rPr b="0" i="0" lang="en" sz="1300" u="none" cap="none" strike="noStrike">
                <a:solidFill>
                  <a:srgbClr val="0FA1E2"/>
                </a:solidFill>
                <a:latin typeface="Avenir"/>
                <a:ea typeface="Avenir"/>
                <a:cs typeface="Avenir"/>
                <a:sym typeface="Avenir"/>
              </a:rPr>
              <a:t> </a:t>
            </a:r>
            <a:r>
              <a:rPr b="0" i="0" lang="en" sz="1300" u="none" cap="none" strike="noStrike">
                <a:solidFill>
                  <a:srgbClr val="2D3E50"/>
                </a:solidFill>
                <a:latin typeface="Avenir"/>
                <a:ea typeface="Avenir"/>
                <a:cs typeface="Avenir"/>
                <a:sym typeface="Avenir"/>
              </a:rPr>
              <a:t>in 2018.¹ Brands began to offer store credit and rebating rewards for their partners to get around new ASA ruling and make posts appear more authentic. The </a:t>
            </a:r>
            <a:r>
              <a:rPr b="0" i="0" lang="en" sz="1300" u="sng" cap="none" strike="noStrike">
                <a:solidFill>
                  <a:schemeClr val="hlink"/>
                </a:solidFill>
                <a:latin typeface="Avenir"/>
                <a:ea typeface="Avenir"/>
                <a:cs typeface="Avenir"/>
                <a:sym typeface="Avenir"/>
                <a:hlinkClick r:id="rId9"/>
              </a:rPr>
              <a:t>ASA's guide for influencers</a:t>
            </a:r>
            <a:r>
              <a:rPr b="0" i="0" lang="en" sz="1300" u="none" cap="none" strike="noStrike">
                <a:solidFill>
                  <a:srgbClr val="2D3E50"/>
                </a:solidFill>
                <a:latin typeface="Avenir"/>
                <a:ea typeface="Avenir"/>
                <a:cs typeface="Avenir"/>
                <a:sym typeface="Avenir"/>
              </a:rPr>
              <a:t> (UK)² and </a:t>
            </a:r>
            <a:r>
              <a:rPr b="0" i="0" lang="en" sz="1300" u="sng" cap="none" strike="noStrike">
                <a:solidFill>
                  <a:schemeClr val="hlink"/>
                </a:solidFill>
                <a:latin typeface="Avenir"/>
                <a:ea typeface="Avenir"/>
                <a:cs typeface="Avenir"/>
                <a:sym typeface="Avenir"/>
                <a:hlinkClick r:id="rId10"/>
              </a:rPr>
              <a:t>FTC Compliance</a:t>
            </a:r>
            <a:r>
              <a:rPr b="0" i="0" lang="en" sz="1300" u="none" cap="none" strike="noStrike">
                <a:solidFill>
                  <a:srgbClr val="2D3E50"/>
                </a:solidFill>
                <a:latin typeface="Avenir"/>
                <a:ea typeface="Avenir"/>
                <a:cs typeface="Avenir"/>
                <a:sym typeface="Avenir"/>
              </a:rPr>
              <a:t> (U.S.)³ requires direct specification for sponsored posts, adverts or including gifted items (marked by #sponsored #ad or #gifted respectively).</a:t>
            </a:r>
            <a:endParaRPr b="0" i="0" sz="1300" u="none" cap="none" strike="noStrike">
              <a:solidFill>
                <a:srgbClr val="2D3E50"/>
              </a:solidFill>
              <a:latin typeface="Avenir"/>
              <a:ea typeface="Avenir"/>
              <a:cs typeface="Avenir"/>
              <a:sym typeface="Avenir"/>
            </a:endParaRPr>
          </a:p>
        </p:txBody>
      </p:sp>
      <p:sp>
        <p:nvSpPr>
          <p:cNvPr id="140" name="Google Shape;140;p24"/>
          <p:cNvSpPr txBox="1"/>
          <p:nvPr/>
        </p:nvSpPr>
        <p:spPr>
          <a:xfrm>
            <a:off x="2509775" y="6618431"/>
            <a:ext cx="6879000" cy="88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2D3E50"/>
                </a:solidFill>
                <a:latin typeface="Avenir"/>
                <a:ea typeface="Avenir"/>
                <a:cs typeface="Avenir"/>
                <a:sym typeface="Avenir"/>
              </a:rPr>
              <a:t>¹ Erica Sweeney, “Study: 39% of marketers will increase influencer marketing budgets in 2018,” Marketing Dive, December 4, 2017.</a:t>
            </a:r>
            <a:endParaRPr b="0" i="0" sz="800" u="none" cap="none" strike="noStrike">
              <a:solidFill>
                <a:srgbClr val="2D3E50"/>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800"/>
              <a:buFont typeface="Arial"/>
              <a:buNone/>
            </a:pPr>
            <a:r>
              <a:rPr b="0" i="0" lang="en" sz="800" u="sng" cap="none" strike="noStrike">
                <a:solidFill>
                  <a:schemeClr val="hlink"/>
                </a:solidFill>
                <a:latin typeface="Avenir"/>
                <a:ea typeface="Avenir"/>
                <a:cs typeface="Avenir"/>
                <a:sym typeface="Avenir"/>
                <a:hlinkClick r:id="rId11"/>
              </a:rPr>
              <a:t>https://www.marketingdive.com/news/study-39-of-marketers-will-increase-influencer-marketing-budgets-in-2018/512178/</a:t>
            </a:r>
            <a:endParaRPr b="0" i="0" sz="8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2D3E50"/>
                </a:solidFill>
                <a:latin typeface="Avenir"/>
                <a:ea typeface="Avenir"/>
                <a:cs typeface="Avenir"/>
                <a:sym typeface="Avenir"/>
              </a:rPr>
              <a:t>² “New guidance launched for social influencers,” CAP News. September 28, 2017. </a:t>
            </a:r>
            <a:r>
              <a:rPr b="0" i="0" lang="en" sz="800" u="sng" cap="none" strike="noStrike">
                <a:solidFill>
                  <a:schemeClr val="hlink"/>
                </a:solidFill>
                <a:latin typeface="Avenir"/>
                <a:ea typeface="Avenir"/>
                <a:cs typeface="Avenir"/>
                <a:sym typeface="Avenir"/>
                <a:hlinkClick r:id="rId12"/>
              </a:rPr>
              <a:t>https://www.asa.org.uk/news/new-guidance-launched-for-social-influencers.html</a:t>
            </a:r>
            <a:endParaRPr b="0" i="0" sz="8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2D3E50"/>
                </a:solidFill>
                <a:latin typeface="Avenir"/>
                <a:ea typeface="Avenir"/>
                <a:cs typeface="Avenir"/>
                <a:sym typeface="Avenir"/>
              </a:rPr>
              <a:t>³ Federal Trade Commission, “FTC tips media and advertising.” </a:t>
            </a:r>
            <a:br>
              <a:rPr b="0" i="0" lang="en" sz="800" u="none" cap="none" strike="noStrike">
                <a:solidFill>
                  <a:srgbClr val="2D3E50"/>
                </a:solidFill>
                <a:latin typeface="Avenir"/>
                <a:ea typeface="Avenir"/>
                <a:cs typeface="Avenir"/>
                <a:sym typeface="Avenir"/>
              </a:rPr>
            </a:br>
            <a:r>
              <a:rPr b="0" i="0" lang="en" sz="800" u="sng" cap="none" strike="noStrike">
                <a:solidFill>
                  <a:schemeClr val="hlink"/>
                </a:solidFill>
                <a:latin typeface="Avenir"/>
                <a:ea typeface="Avenir"/>
                <a:cs typeface="Avenir"/>
                <a:sym typeface="Avenir"/>
                <a:hlinkClick r:id="rId13"/>
              </a:rPr>
              <a:t>https://www.ftc.gov/tips-advice/business-center/advertising-and-marketing</a:t>
            </a:r>
            <a:endParaRPr b="0" i="0" sz="800" u="none" cap="none" strike="noStrike">
              <a:solidFill>
                <a:srgbClr val="0FA1E2"/>
              </a:solidFill>
              <a:latin typeface="Avenir"/>
              <a:ea typeface="Avenir"/>
              <a:cs typeface="Avenir"/>
              <a:sym typeface="Avenir"/>
            </a:endParaRPr>
          </a:p>
        </p:txBody>
      </p:sp>
      <p:cxnSp>
        <p:nvCxnSpPr>
          <p:cNvPr id="141" name="Google Shape;141;p24"/>
          <p:cNvCxnSpPr/>
          <p:nvPr/>
        </p:nvCxnSpPr>
        <p:spPr>
          <a:xfrm>
            <a:off x="2809075" y="1345663"/>
            <a:ext cx="0" cy="3297900"/>
          </a:xfrm>
          <a:prstGeom prst="straightConnector1">
            <a:avLst/>
          </a:prstGeom>
          <a:noFill/>
          <a:ln cap="flat" cmpd="sng" w="9525">
            <a:solidFill>
              <a:srgbClr val="E40046"/>
            </a:solidFill>
            <a:prstDash val="dot"/>
            <a:round/>
            <a:headEnd len="sm" w="sm" type="none"/>
            <a:tailEnd len="med" w="med" type="oval"/>
          </a:ln>
        </p:spPr>
      </p:cxnSp>
      <p:grpSp>
        <p:nvGrpSpPr>
          <p:cNvPr id="142" name="Google Shape;142;p24"/>
          <p:cNvGrpSpPr/>
          <p:nvPr/>
        </p:nvGrpSpPr>
        <p:grpSpPr>
          <a:xfrm>
            <a:off x="2593608" y="3156870"/>
            <a:ext cx="428100" cy="428100"/>
            <a:chOff x="1723008" y="3516267"/>
            <a:chExt cx="428100" cy="428100"/>
          </a:xfrm>
        </p:grpSpPr>
        <p:sp>
          <p:nvSpPr>
            <p:cNvPr id="143" name="Google Shape;143;p24"/>
            <p:cNvSpPr/>
            <p:nvPr/>
          </p:nvSpPr>
          <p:spPr>
            <a:xfrm>
              <a:off x="1723008" y="3516267"/>
              <a:ext cx="428100" cy="428100"/>
            </a:xfrm>
            <a:prstGeom prst="ellipse">
              <a:avLst/>
            </a:prstGeom>
            <a:solidFill>
              <a:srgbClr val="FFFFFF"/>
            </a:solidFill>
            <a:ln cap="flat" cmpd="sng" w="19050">
              <a:solidFill>
                <a:srgbClr val="E4004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 name="Google Shape;144;p24"/>
            <p:cNvSpPr txBox="1"/>
            <p:nvPr/>
          </p:nvSpPr>
          <p:spPr>
            <a:xfrm>
              <a:off x="1736501" y="3537375"/>
              <a:ext cx="352500" cy="3594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300"/>
                <a:buFont typeface="Arial"/>
                <a:buNone/>
              </a:pPr>
              <a:r>
                <a:rPr b="1" i="0" lang="en" sz="2300" u="none" cap="none" strike="noStrike">
                  <a:solidFill>
                    <a:srgbClr val="E40046"/>
                  </a:solidFill>
                  <a:latin typeface="Proxima Nova"/>
                  <a:ea typeface="Proxima Nova"/>
                  <a:cs typeface="Proxima Nova"/>
                  <a:sym typeface="Proxima Nova"/>
                </a:rPr>
                <a:t>$</a:t>
              </a:r>
              <a:endParaRPr b="0" i="0" sz="2300" u="none" cap="none" strike="noStrike">
                <a:solidFill>
                  <a:srgbClr val="E40046"/>
                </a:solidFill>
                <a:latin typeface="Avenir"/>
                <a:ea typeface="Avenir"/>
                <a:cs typeface="Avenir"/>
                <a:sym typeface="Avenir"/>
              </a:endParaRPr>
            </a:p>
          </p:txBody>
        </p:sp>
      </p:grpSp>
      <p:grpSp>
        <p:nvGrpSpPr>
          <p:cNvPr id="145" name="Google Shape;145;p24"/>
          <p:cNvGrpSpPr/>
          <p:nvPr/>
        </p:nvGrpSpPr>
        <p:grpSpPr>
          <a:xfrm>
            <a:off x="2595033" y="1085466"/>
            <a:ext cx="428100" cy="428100"/>
            <a:chOff x="1723008" y="3516267"/>
            <a:chExt cx="428100" cy="428100"/>
          </a:xfrm>
        </p:grpSpPr>
        <p:sp>
          <p:nvSpPr>
            <p:cNvPr id="146" name="Google Shape;146;p24"/>
            <p:cNvSpPr/>
            <p:nvPr/>
          </p:nvSpPr>
          <p:spPr>
            <a:xfrm>
              <a:off x="1723008" y="3516267"/>
              <a:ext cx="428100" cy="428100"/>
            </a:xfrm>
            <a:prstGeom prst="ellipse">
              <a:avLst/>
            </a:prstGeom>
            <a:solidFill>
              <a:srgbClr val="FFFFFF"/>
            </a:solidFill>
            <a:ln cap="flat" cmpd="sng" w="19050">
              <a:solidFill>
                <a:srgbClr val="E4004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 name="Google Shape;147;p24"/>
            <p:cNvSpPr txBox="1"/>
            <p:nvPr/>
          </p:nvSpPr>
          <p:spPr>
            <a:xfrm>
              <a:off x="1736501" y="3550753"/>
              <a:ext cx="352500" cy="3594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2300"/>
                <a:buFont typeface="Arial"/>
                <a:buNone/>
              </a:pPr>
              <a:r>
                <a:rPr b="1" i="0" lang="en" sz="2300" u="none" cap="none" strike="noStrike">
                  <a:solidFill>
                    <a:srgbClr val="E40046"/>
                  </a:solidFill>
                  <a:latin typeface="Proxima Nova"/>
                  <a:ea typeface="Proxima Nova"/>
                  <a:cs typeface="Proxima Nova"/>
                  <a:sym typeface="Proxima Nova"/>
                </a:rPr>
                <a:t>$</a:t>
              </a:r>
              <a:endParaRPr b="0" i="0" sz="2300" u="none" cap="none" strike="noStrike">
                <a:solidFill>
                  <a:srgbClr val="E40046"/>
                </a:solidFill>
                <a:latin typeface="Avenir"/>
                <a:ea typeface="Avenir"/>
                <a:cs typeface="Avenir"/>
                <a:sym typeface="Aveni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pic>
        <p:nvPicPr>
          <p:cNvPr id="152" name="Google Shape;152;p25"/>
          <p:cNvPicPr preferRelativeResize="0"/>
          <p:nvPr/>
        </p:nvPicPr>
        <p:blipFill rotWithShape="1">
          <a:blip r:embed="rId3">
            <a:alphaModFix/>
          </a:blip>
          <a:srcRect b="-59009" l="3698" r="5868" t="23324"/>
          <a:stretch/>
        </p:blipFill>
        <p:spPr>
          <a:xfrm>
            <a:off x="4740255" y="4751744"/>
            <a:ext cx="6705300" cy="6705300"/>
          </a:xfrm>
          <a:prstGeom prst="ellipse">
            <a:avLst/>
          </a:prstGeom>
          <a:noFill/>
          <a:ln>
            <a:noFill/>
          </a:ln>
        </p:spPr>
      </p:pic>
      <p:sp>
        <p:nvSpPr>
          <p:cNvPr id="153" name="Google Shape;153;p25"/>
          <p:cNvSpPr txBox="1"/>
          <p:nvPr/>
        </p:nvSpPr>
        <p:spPr>
          <a:xfrm>
            <a:off x="568739" y="1330947"/>
            <a:ext cx="80412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2D3E50"/>
                </a:solidFill>
                <a:latin typeface="Proxima Nova"/>
                <a:ea typeface="Proxima Nova"/>
                <a:cs typeface="Proxima Nova"/>
                <a:sym typeface="Proxima Nova"/>
              </a:rPr>
              <a:t>Today’s influencer payments</a:t>
            </a:r>
            <a:endParaRPr b="0" i="0" sz="1200" u="none" cap="none" strike="noStrike">
              <a:solidFill>
                <a:srgbClr val="2D3E50"/>
              </a:solidFill>
              <a:latin typeface="Avenir"/>
              <a:ea typeface="Avenir"/>
              <a:cs typeface="Avenir"/>
              <a:sym typeface="Avenir"/>
            </a:endParaRPr>
          </a:p>
        </p:txBody>
      </p:sp>
      <p:sp>
        <p:nvSpPr>
          <p:cNvPr id="154" name="Google Shape;154;p25"/>
          <p:cNvSpPr txBox="1"/>
          <p:nvPr/>
        </p:nvSpPr>
        <p:spPr>
          <a:xfrm>
            <a:off x="598941" y="1076947"/>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rgbClr val="DF2F4D"/>
                </a:solidFill>
                <a:latin typeface="Proxima Nova"/>
                <a:ea typeface="Proxima Nova"/>
                <a:cs typeface="Proxima Nova"/>
                <a:sym typeface="Proxima Nova"/>
              </a:rPr>
              <a:t>CHAPTER 3</a:t>
            </a:r>
            <a:endParaRPr b="1" i="0" sz="1300" u="none" cap="none" strike="noStrike">
              <a:solidFill>
                <a:srgbClr val="DF2F4D"/>
              </a:solidFill>
              <a:latin typeface="Proxima Nova"/>
              <a:ea typeface="Proxima Nova"/>
              <a:cs typeface="Proxima Nova"/>
              <a:sym typeface="Proxima Nova"/>
            </a:endParaRPr>
          </a:p>
        </p:txBody>
      </p:sp>
      <p:pic>
        <p:nvPicPr>
          <p:cNvPr id="155" name="Google Shape;155;p25">
            <a:hlinkClick r:id="rId4"/>
          </p:cNvPr>
          <p:cNvPicPr preferRelativeResize="0"/>
          <p:nvPr/>
        </p:nvPicPr>
        <p:blipFill rotWithShape="1">
          <a:blip r:embed="rId5">
            <a:alphaModFix/>
          </a:blip>
          <a:srcRect b="13308" l="6356" r="6669" t="13731"/>
          <a:stretch/>
        </p:blipFill>
        <p:spPr>
          <a:xfrm>
            <a:off x="554450" y="276400"/>
            <a:ext cx="1105275" cy="530650"/>
          </a:xfrm>
          <a:prstGeom prst="rect">
            <a:avLst/>
          </a:prstGeom>
          <a:noFill/>
          <a:ln>
            <a:noFill/>
          </a:ln>
        </p:spPr>
      </p:pic>
      <p:sp>
        <p:nvSpPr>
          <p:cNvPr id="156" name="Google Shape;156;p25"/>
          <p:cNvSpPr txBox="1"/>
          <p:nvPr/>
        </p:nvSpPr>
        <p:spPr>
          <a:xfrm>
            <a:off x="5177600" y="2593550"/>
            <a:ext cx="4104000" cy="1857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300"/>
              <a:buFont typeface="Arial"/>
              <a:buNone/>
            </a:pPr>
            <a:r>
              <a:rPr b="0" i="0" lang="en" sz="1300" u="none" cap="none" strike="noStrike">
                <a:solidFill>
                  <a:srgbClr val="2D3E50"/>
                </a:solidFill>
                <a:latin typeface="Avenir"/>
                <a:ea typeface="Avenir"/>
                <a:cs typeface="Avenir"/>
                <a:sym typeface="Avenir"/>
              </a:rPr>
              <a:t>11-25% of marketers planned to spend over 40% of their digital marketing </a:t>
            </a:r>
            <a:r>
              <a:rPr b="0" i="0" lang="en" sz="1300" u="sng" cap="none" strike="noStrike">
                <a:solidFill>
                  <a:schemeClr val="hlink"/>
                </a:solidFill>
                <a:latin typeface="Avenir"/>
                <a:ea typeface="Avenir"/>
                <a:cs typeface="Avenir"/>
                <a:sym typeface="Avenir"/>
                <a:hlinkClick r:id="rId6"/>
              </a:rPr>
              <a:t>budgets on influencer marketing</a:t>
            </a:r>
            <a:r>
              <a:rPr b="0" i="0" lang="en" sz="1300" u="none" cap="none" strike="noStrike">
                <a:solidFill>
                  <a:srgbClr val="2D3E50"/>
                </a:solidFill>
                <a:latin typeface="Avenir"/>
                <a:ea typeface="Avenir"/>
                <a:cs typeface="Avenir"/>
                <a:sym typeface="Avenir"/>
              </a:rPr>
              <a:t> in 2020, while almost 20% said that they would devote 26-50% of their digital </a:t>
            </a:r>
            <a:r>
              <a:rPr b="0" i="0" lang="en" sz="1300" u="sng" cap="none" strike="noStrike">
                <a:solidFill>
                  <a:schemeClr val="hlink"/>
                </a:solidFill>
                <a:latin typeface="Avenir"/>
                <a:ea typeface="Avenir"/>
                <a:cs typeface="Avenir"/>
                <a:sym typeface="Avenir"/>
                <a:hlinkClick r:id="rId7"/>
              </a:rPr>
              <a:t>marketing spend</a:t>
            </a:r>
            <a:r>
              <a:rPr b="0" i="0" lang="en" sz="1300" u="none" cap="none" strike="noStrike">
                <a:solidFill>
                  <a:srgbClr val="2D3E50"/>
                </a:solidFill>
                <a:latin typeface="Avenir"/>
                <a:ea typeface="Avenir"/>
                <a:cs typeface="Avenir"/>
                <a:sym typeface="Avenir"/>
              </a:rPr>
              <a:t>.¹ 74% of US marketers surveyed in May 2020 said they planned to use influencer marketing the same amount or more once quarantines were lifted.²</a:t>
            </a:r>
            <a:endParaRPr b="0" i="0" sz="1300" u="none" cap="none" strike="noStrike">
              <a:solidFill>
                <a:srgbClr val="2D3E50"/>
              </a:solidFill>
              <a:latin typeface="Avenir"/>
              <a:ea typeface="Avenir"/>
              <a:cs typeface="Avenir"/>
              <a:sym typeface="Avenir"/>
            </a:endParaRPr>
          </a:p>
        </p:txBody>
      </p:sp>
      <p:sp>
        <p:nvSpPr>
          <p:cNvPr id="157" name="Google Shape;157;p25"/>
          <p:cNvSpPr txBox="1"/>
          <p:nvPr/>
        </p:nvSpPr>
        <p:spPr>
          <a:xfrm>
            <a:off x="567500" y="1946300"/>
            <a:ext cx="7323900" cy="410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E40046"/>
                </a:solidFill>
                <a:latin typeface="Proxima Nova"/>
                <a:ea typeface="Proxima Nova"/>
                <a:cs typeface="Proxima Nova"/>
                <a:sym typeface="Proxima Nova"/>
              </a:rPr>
              <a:t>Cost and value</a:t>
            </a:r>
            <a:endParaRPr b="0" i="0" sz="1200" u="none" cap="none" strike="noStrike">
              <a:solidFill>
                <a:srgbClr val="2D3E50"/>
              </a:solidFill>
              <a:latin typeface="Avenir"/>
              <a:ea typeface="Avenir"/>
              <a:cs typeface="Avenir"/>
              <a:sym typeface="Avenir"/>
            </a:endParaRPr>
          </a:p>
        </p:txBody>
      </p:sp>
      <p:sp>
        <p:nvSpPr>
          <p:cNvPr id="158" name="Google Shape;158;p25"/>
          <p:cNvSpPr txBox="1"/>
          <p:nvPr/>
        </p:nvSpPr>
        <p:spPr>
          <a:xfrm>
            <a:off x="582075" y="2605000"/>
            <a:ext cx="4158000" cy="3158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In 2021, influencer marketing can still cost $100 to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$1 million per post. Pay-per-post dominates, and engagement is by far the most common metric used for measuring influencer marketing success, measured by 75% of influencer marketers. The pressure is on to prove ROI, so influencers are increasingly paid a fixed rate with a performance bonus, and even performance-only payments have become more popular. These types of payments also offset issues from those with paid followers or low quality engagement, which can be difficult for brands to detect and lead to lower impact and ROI.</a:t>
            </a:r>
            <a:endParaRPr b="0" i="0" sz="1300" u="none" cap="none" strike="noStrike">
              <a:solidFill>
                <a:srgbClr val="2D3E50"/>
              </a:solidFill>
              <a:latin typeface="Avenir"/>
              <a:ea typeface="Avenir"/>
              <a:cs typeface="Avenir"/>
              <a:sym typeface="Avenir"/>
            </a:endParaRPr>
          </a:p>
        </p:txBody>
      </p:sp>
      <p:sp>
        <p:nvSpPr>
          <p:cNvPr id="159" name="Google Shape;159;p25"/>
          <p:cNvSpPr txBox="1"/>
          <p:nvPr/>
        </p:nvSpPr>
        <p:spPr>
          <a:xfrm>
            <a:off x="554450" y="6594475"/>
            <a:ext cx="4158000" cy="90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2D3E50"/>
                </a:solidFill>
                <a:latin typeface="Avenir"/>
                <a:ea typeface="Avenir"/>
                <a:cs typeface="Avenir"/>
                <a:sym typeface="Avenir"/>
              </a:rPr>
              <a:t>¹ Julian Zeng, “Influencer marketing budgets grow up in 2020,” American Marketing Association, February 25, 2020.</a:t>
            </a:r>
            <a:endParaRPr b="0" i="0" sz="800" u="none" cap="none" strike="noStrike">
              <a:solidFill>
                <a:srgbClr val="2D3E50"/>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800"/>
              <a:buFont typeface="Arial"/>
              <a:buNone/>
            </a:pPr>
            <a:r>
              <a:rPr b="0" i="0" lang="en" sz="800" u="sng" cap="none" strike="noStrike">
                <a:solidFill>
                  <a:schemeClr val="hlink"/>
                </a:solidFill>
                <a:latin typeface="Avenir"/>
                <a:ea typeface="Avenir"/>
                <a:cs typeface="Avenir"/>
                <a:sym typeface="Avenir"/>
                <a:hlinkClick r:id="rId8"/>
              </a:rPr>
              <a:t>https://www.ama.org/marketing-news/influencer-marketing-grows-up-in-2020/</a:t>
            </a:r>
            <a:endParaRPr b="0" i="0" sz="8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2D3E50"/>
                </a:solidFill>
                <a:latin typeface="Avenir"/>
                <a:ea typeface="Avenir"/>
                <a:cs typeface="Avenir"/>
                <a:sym typeface="Avenir"/>
              </a:rPr>
              <a:t>² Jasmine Enberg, “Influencer marketing in the age of COVID-19: How brands and creators are adapting to a ‘new normal.” Insider Intelligence, August 24, 2020. </a:t>
            </a:r>
            <a:r>
              <a:rPr b="0" i="0" lang="en" sz="800" u="sng" cap="none" strike="noStrike">
                <a:solidFill>
                  <a:schemeClr val="hlink"/>
                </a:solidFill>
                <a:latin typeface="Avenir"/>
                <a:ea typeface="Avenir"/>
                <a:cs typeface="Avenir"/>
                <a:sym typeface="Avenir"/>
                <a:hlinkClick r:id="rId9"/>
              </a:rPr>
              <a:t>https://content-na2.emarketer.com/influencer-marketing-in-the-age-of-covid-19</a:t>
            </a:r>
            <a:endParaRPr b="0" i="0" sz="800" u="none" cap="none" strike="noStrike">
              <a:solidFill>
                <a:srgbClr val="0FA1E2"/>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rgbClr val="2D3E50"/>
              </a:solidFill>
              <a:latin typeface="Avenir"/>
              <a:ea typeface="Avenir"/>
              <a:cs typeface="Avenir"/>
              <a:sym typeface="Aveni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pic>
        <p:nvPicPr>
          <p:cNvPr id="164" name="Google Shape;164;p26"/>
          <p:cNvPicPr preferRelativeResize="0"/>
          <p:nvPr/>
        </p:nvPicPr>
        <p:blipFill rotWithShape="1">
          <a:blip r:embed="rId3">
            <a:alphaModFix amt="10000"/>
          </a:blip>
          <a:srcRect b="-18543" l="-15133" r="26732" t="-14100"/>
          <a:stretch/>
        </p:blipFill>
        <p:spPr>
          <a:xfrm>
            <a:off x="-6505525" y="-1188375"/>
            <a:ext cx="10637100" cy="10637100"/>
          </a:xfrm>
          <a:prstGeom prst="donut">
            <a:avLst>
              <a:gd fmla="val 19423" name="adj"/>
            </a:avLst>
          </a:prstGeom>
          <a:noFill/>
          <a:ln>
            <a:noFill/>
          </a:ln>
        </p:spPr>
      </p:pic>
      <p:pic>
        <p:nvPicPr>
          <p:cNvPr id="165" name="Google Shape;165;p26"/>
          <p:cNvPicPr preferRelativeResize="0"/>
          <p:nvPr/>
        </p:nvPicPr>
        <p:blipFill rotWithShape="1">
          <a:blip r:embed="rId4">
            <a:alphaModFix/>
          </a:blip>
          <a:srcRect b="26932" l="5729" r="85937" t="18034"/>
          <a:stretch/>
        </p:blipFill>
        <p:spPr>
          <a:xfrm>
            <a:off x="9587937" y="7256250"/>
            <a:ext cx="145026" cy="359526"/>
          </a:xfrm>
          <a:prstGeom prst="rect">
            <a:avLst/>
          </a:prstGeom>
          <a:noFill/>
          <a:ln>
            <a:noFill/>
          </a:ln>
        </p:spPr>
      </p:pic>
      <p:sp>
        <p:nvSpPr>
          <p:cNvPr id="166" name="Google Shape;166;p26"/>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Today’s influencer payments</a:t>
            </a:r>
            <a:endParaRPr b="0" i="0" sz="1400" u="none" cap="none" strike="noStrike">
              <a:solidFill>
                <a:srgbClr val="E40046"/>
              </a:solidFill>
              <a:latin typeface="Proxima Nova"/>
              <a:ea typeface="Proxima Nova"/>
              <a:cs typeface="Proxima Nova"/>
              <a:sym typeface="Proxima Nova"/>
            </a:endParaRPr>
          </a:p>
        </p:txBody>
      </p:sp>
      <p:sp>
        <p:nvSpPr>
          <p:cNvPr id="167" name="Google Shape;167;p26"/>
          <p:cNvSpPr txBox="1"/>
          <p:nvPr/>
        </p:nvSpPr>
        <p:spPr>
          <a:xfrm>
            <a:off x="2474125" y="1075875"/>
            <a:ext cx="6936300" cy="39570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Tools make the process smooth</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Advanced tools and technology have been a game changer for the influencer marketing industry. In addition to data analytics reports and tracking tools, now brands can leverage robust SaaS platforms that manage the entire influencer partnership lifecycle. With a full view of the customer journey from that first click to conversion, marketers can finally build </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 picture to prove their influencer partnerships’ ROI. In fact, 89% of marketers now say that the ROI from any influencer marketing is comparable to or better than other marketing channels. Marketers who invested in the channel earned an average of $5.78 back in media value for every $1 spent. </a:t>
            </a:r>
            <a:endParaRPr b="0" i="0" sz="1300" u="none" cap="none" strike="noStrike">
              <a:solidFill>
                <a:srgbClr val="2D3E50"/>
              </a:solidFill>
              <a:latin typeface="Avenir"/>
              <a:ea typeface="Avenir"/>
              <a:cs typeface="Avenir"/>
              <a:sym typeface="Avenir"/>
            </a:endParaRPr>
          </a:p>
          <a:p>
            <a:pPr indent="0" lvl="0" marL="0" marR="0" rtl="0" algn="l">
              <a:lnSpc>
                <a:spcPct val="114000"/>
              </a:lnSpc>
              <a:spcBef>
                <a:spcPts val="2000"/>
              </a:spcBef>
              <a:spcAft>
                <a:spcPts val="0"/>
              </a:spcAft>
              <a:buClr>
                <a:schemeClr val="dk1"/>
              </a:buClr>
              <a:buSzPts val="1100"/>
              <a:buFont typeface="Arial"/>
              <a:buNone/>
            </a:pPr>
            <a:r>
              <a:rPr b="1" i="0" lang="en" sz="1600" u="none" cap="none" strike="noStrike">
                <a:solidFill>
                  <a:srgbClr val="E40046"/>
                </a:solidFill>
                <a:latin typeface="Proxima Nova"/>
                <a:ea typeface="Proxima Nova"/>
                <a:cs typeface="Proxima Nova"/>
                <a:sym typeface="Proxima Nova"/>
              </a:rPr>
              <a:t>Average influencer costs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1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These benefits more than pay for the </a:t>
            </a:r>
            <a:r>
              <a:rPr b="0" i="0" lang="en" sz="1300" u="sng" cap="none" strike="noStrike">
                <a:solidFill>
                  <a:schemeClr val="hlink"/>
                </a:solidFill>
                <a:latin typeface="Avenir"/>
                <a:ea typeface="Avenir"/>
                <a:cs typeface="Avenir"/>
                <a:sym typeface="Avenir"/>
                <a:hlinkClick r:id="rId5"/>
              </a:rPr>
              <a:t>demands of influencers with regard to payments</a:t>
            </a:r>
            <a:r>
              <a:rPr b="0" i="0" lang="en" sz="1300" u="none" cap="none" strike="noStrike">
                <a:solidFill>
                  <a:srgbClr val="2D3E50"/>
                </a:solidFill>
                <a:latin typeface="Avenir"/>
                <a:ea typeface="Avenir"/>
                <a:cs typeface="Avenir"/>
                <a:sym typeface="Avenir"/>
              </a:rPr>
              <a:t>,¹ which average:</a:t>
            </a:r>
            <a:endParaRPr b="0" i="0" sz="1300" u="none" cap="none" strike="noStrike">
              <a:solidFill>
                <a:srgbClr val="2D3E50"/>
              </a:solidFill>
              <a:latin typeface="Avenir"/>
              <a:ea typeface="Avenir"/>
              <a:cs typeface="Avenir"/>
              <a:sym typeface="Avenir"/>
            </a:endParaRPr>
          </a:p>
        </p:txBody>
      </p:sp>
      <p:sp>
        <p:nvSpPr>
          <p:cNvPr id="168" name="Google Shape;168;p26"/>
          <p:cNvSpPr txBox="1"/>
          <p:nvPr/>
        </p:nvSpPr>
        <p:spPr>
          <a:xfrm>
            <a:off x="9456300" y="6735750"/>
            <a:ext cx="408300" cy="52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2D3E50"/>
                </a:solidFill>
                <a:latin typeface="Avenir"/>
                <a:ea typeface="Avenir"/>
                <a:cs typeface="Avenir"/>
                <a:sym typeface="Avenir"/>
              </a:rPr>
              <a:t>‹#›</a:t>
            </a:fld>
            <a:endParaRPr b="0" i="0" sz="1200" u="none" cap="none" strike="noStrike">
              <a:solidFill>
                <a:srgbClr val="2D3E50"/>
              </a:solidFill>
              <a:latin typeface="Avenir"/>
              <a:ea typeface="Avenir"/>
              <a:cs typeface="Avenir"/>
              <a:sym typeface="Avenir"/>
            </a:endParaRPr>
          </a:p>
        </p:txBody>
      </p:sp>
      <p:cxnSp>
        <p:nvCxnSpPr>
          <p:cNvPr id="169" name="Google Shape;169;p26"/>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170" name="Google Shape;170;p26">
            <a:hlinkClick r:id="rId6"/>
          </p:cNvPr>
          <p:cNvPicPr preferRelativeResize="0"/>
          <p:nvPr/>
        </p:nvPicPr>
        <p:blipFill rotWithShape="1">
          <a:blip r:embed="rId7">
            <a:alphaModFix/>
          </a:blip>
          <a:srcRect b="13308" l="6356" r="6669" t="13731"/>
          <a:stretch/>
        </p:blipFill>
        <p:spPr>
          <a:xfrm>
            <a:off x="554450" y="276400"/>
            <a:ext cx="1105275" cy="530650"/>
          </a:xfrm>
          <a:prstGeom prst="rect">
            <a:avLst/>
          </a:prstGeom>
          <a:noFill/>
          <a:ln>
            <a:noFill/>
          </a:ln>
        </p:spPr>
      </p:pic>
      <p:sp>
        <p:nvSpPr>
          <p:cNvPr id="171" name="Google Shape;171;p26"/>
          <p:cNvSpPr txBox="1"/>
          <p:nvPr/>
        </p:nvSpPr>
        <p:spPr>
          <a:xfrm>
            <a:off x="2509778" y="7057166"/>
            <a:ext cx="6879000" cy="530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2D3E50"/>
                </a:solidFill>
                <a:latin typeface="Avenir"/>
                <a:ea typeface="Avenir"/>
                <a:cs typeface="Avenir"/>
                <a:sym typeface="Avenir"/>
              </a:rPr>
              <a:t>¹ John E. Lincoln, “How much does social media influencer marketing cost.” Ignite Visibility, April 18, 2020. </a:t>
            </a:r>
            <a:r>
              <a:rPr b="0" i="0" lang="en" sz="800" u="sng" cap="none" strike="noStrike">
                <a:solidFill>
                  <a:schemeClr val="hlink"/>
                </a:solidFill>
                <a:latin typeface="Avenir"/>
                <a:ea typeface="Avenir"/>
                <a:cs typeface="Avenir"/>
                <a:sym typeface="Avenir"/>
                <a:hlinkClick r:id="rId8"/>
              </a:rPr>
              <a:t>https://ignitevisibility.com/much-social-media-influencer-marketing-cost/</a:t>
            </a:r>
            <a:endParaRPr b="0" i="0" sz="800" u="none" cap="none" strike="noStrike">
              <a:solidFill>
                <a:srgbClr val="0FA1E2"/>
              </a:solidFill>
              <a:latin typeface="Avenir"/>
              <a:ea typeface="Avenir"/>
              <a:cs typeface="Avenir"/>
              <a:sym typeface="Avenir"/>
            </a:endParaRPr>
          </a:p>
        </p:txBody>
      </p:sp>
      <p:sp>
        <p:nvSpPr>
          <p:cNvPr id="172" name="Google Shape;172;p26"/>
          <p:cNvSpPr/>
          <p:nvPr/>
        </p:nvSpPr>
        <p:spPr>
          <a:xfrm>
            <a:off x="2480355" y="5319527"/>
            <a:ext cx="1011717" cy="1011803"/>
          </a:xfrm>
          <a:prstGeom prst="ellipse">
            <a:avLst/>
          </a:prstGeom>
          <a:no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 name="Google Shape;173;p26"/>
          <p:cNvSpPr txBox="1"/>
          <p:nvPr/>
        </p:nvSpPr>
        <p:spPr>
          <a:xfrm>
            <a:off x="2386961" y="5624749"/>
            <a:ext cx="1198500" cy="388500"/>
          </a:xfrm>
          <a:prstGeom prst="rect">
            <a:avLst/>
          </a:prstGeom>
          <a:noFill/>
          <a:ln>
            <a:noFill/>
          </a:ln>
        </p:spPr>
        <p:txBody>
          <a:bodyPr anchorCtr="0" anchor="ctr" bIns="113100" lIns="113100" spcFirstLastPara="1" rIns="113100" wrap="square" tIns="113100">
            <a:noAutofit/>
          </a:bodyPr>
          <a:lstStyle/>
          <a:p>
            <a:pPr indent="0" lvl="0" marL="0" marR="0" rtl="0" algn="ctr">
              <a:lnSpc>
                <a:spcPct val="90000"/>
              </a:lnSpc>
              <a:spcBef>
                <a:spcPts val="0"/>
              </a:spcBef>
              <a:spcAft>
                <a:spcPts val="0"/>
              </a:spcAft>
              <a:buClr>
                <a:srgbClr val="000000"/>
              </a:buClr>
              <a:buSzPts val="1900"/>
              <a:buFont typeface="Arial"/>
              <a:buNone/>
            </a:pPr>
            <a:r>
              <a:rPr b="1" i="0" lang="en" sz="1900" u="none" cap="none" strike="noStrike">
                <a:solidFill>
                  <a:srgbClr val="E40046"/>
                </a:solidFill>
                <a:latin typeface="Proxima Nova"/>
                <a:ea typeface="Proxima Nova"/>
                <a:cs typeface="Proxima Nova"/>
                <a:sym typeface="Proxima Nova"/>
              </a:rPr>
              <a:t>$1,000</a:t>
            </a:r>
            <a:r>
              <a:rPr b="1" i="0" lang="en" sz="2100" u="none" cap="none" strike="noStrike">
                <a:solidFill>
                  <a:srgbClr val="E40046"/>
                </a:solidFill>
                <a:latin typeface="Proxima Nova"/>
                <a:ea typeface="Proxima Nova"/>
                <a:cs typeface="Proxima Nova"/>
                <a:sym typeface="Proxima Nova"/>
              </a:rPr>
              <a:t> </a:t>
            </a:r>
            <a:r>
              <a:rPr b="1" i="0" lang="en" sz="900" u="none" cap="none" strike="noStrike">
                <a:solidFill>
                  <a:srgbClr val="E40046"/>
                </a:solidFill>
                <a:latin typeface="Proxima Nova"/>
                <a:ea typeface="Proxima Nova"/>
                <a:cs typeface="Proxima Nova"/>
                <a:sym typeface="Proxima Nova"/>
              </a:rPr>
              <a:t>per 100,000</a:t>
            </a:r>
            <a:endParaRPr b="1" baseline="30000" i="0" sz="900" u="none" cap="none" strike="noStrike">
              <a:solidFill>
                <a:srgbClr val="E40046"/>
              </a:solidFill>
              <a:latin typeface="Proxima Nova"/>
              <a:ea typeface="Proxima Nova"/>
              <a:cs typeface="Proxima Nova"/>
              <a:sym typeface="Proxima Nova"/>
            </a:endParaRPr>
          </a:p>
        </p:txBody>
      </p:sp>
      <p:sp>
        <p:nvSpPr>
          <p:cNvPr id="174" name="Google Shape;174;p26"/>
          <p:cNvSpPr txBox="1"/>
          <p:nvPr/>
        </p:nvSpPr>
        <p:spPr>
          <a:xfrm>
            <a:off x="3592495" y="5556825"/>
            <a:ext cx="1418100" cy="6015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followers for Instagram</a:t>
            </a:r>
            <a:endParaRPr b="0" i="0" sz="1200" u="none" cap="none" strike="noStrike">
              <a:solidFill>
                <a:srgbClr val="2D3E50"/>
              </a:solidFill>
              <a:latin typeface="Avenir"/>
              <a:ea typeface="Avenir"/>
              <a:cs typeface="Avenir"/>
              <a:sym typeface="Avenir"/>
            </a:endParaRPr>
          </a:p>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influencers</a:t>
            </a:r>
            <a:endParaRPr b="0" baseline="30000" i="0" sz="1200" u="none" cap="none" strike="noStrike">
              <a:solidFill>
                <a:srgbClr val="2D3E50"/>
              </a:solidFill>
              <a:latin typeface="Avenir"/>
              <a:ea typeface="Avenir"/>
              <a:cs typeface="Avenir"/>
              <a:sym typeface="Avenir"/>
            </a:endParaRPr>
          </a:p>
        </p:txBody>
      </p:sp>
      <p:sp>
        <p:nvSpPr>
          <p:cNvPr id="175" name="Google Shape;175;p26"/>
          <p:cNvSpPr/>
          <p:nvPr/>
        </p:nvSpPr>
        <p:spPr>
          <a:xfrm>
            <a:off x="4940830" y="5319527"/>
            <a:ext cx="1011717" cy="1011803"/>
          </a:xfrm>
          <a:prstGeom prst="ellipse">
            <a:avLst/>
          </a:prstGeom>
          <a:no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 name="Google Shape;176;p26"/>
          <p:cNvSpPr txBox="1"/>
          <p:nvPr/>
        </p:nvSpPr>
        <p:spPr>
          <a:xfrm>
            <a:off x="6052970" y="5556825"/>
            <a:ext cx="1418100" cy="6015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in 24 hours </a:t>
            </a:r>
            <a:br>
              <a:rPr b="0" i="0" lang="en" sz="1200" u="none" cap="none" strike="noStrike">
                <a:solidFill>
                  <a:srgbClr val="2D3E50"/>
                </a:solidFill>
                <a:latin typeface="Avenir"/>
                <a:ea typeface="Avenir"/>
                <a:cs typeface="Avenir"/>
                <a:sym typeface="Avenir"/>
              </a:rPr>
            </a:br>
            <a:r>
              <a:rPr b="0" i="0" lang="en" sz="1200" u="none" cap="none" strike="noStrike">
                <a:solidFill>
                  <a:srgbClr val="2D3E50"/>
                </a:solidFill>
                <a:latin typeface="Avenir"/>
                <a:ea typeface="Avenir"/>
                <a:cs typeface="Avenir"/>
                <a:sym typeface="Avenir"/>
              </a:rPr>
              <a:t>for Snapchat influencers</a:t>
            </a:r>
            <a:endParaRPr b="0" baseline="30000" i="0" sz="1200" u="none" cap="none" strike="noStrike">
              <a:solidFill>
                <a:srgbClr val="2D3E50"/>
              </a:solidFill>
              <a:latin typeface="Avenir"/>
              <a:ea typeface="Avenir"/>
              <a:cs typeface="Avenir"/>
              <a:sym typeface="Avenir"/>
            </a:endParaRPr>
          </a:p>
        </p:txBody>
      </p:sp>
      <p:sp>
        <p:nvSpPr>
          <p:cNvPr id="177" name="Google Shape;177;p26"/>
          <p:cNvSpPr/>
          <p:nvPr/>
        </p:nvSpPr>
        <p:spPr>
          <a:xfrm>
            <a:off x="7431680" y="5319527"/>
            <a:ext cx="1011717" cy="1011803"/>
          </a:xfrm>
          <a:prstGeom prst="ellipse">
            <a:avLst/>
          </a:prstGeom>
          <a:noFill/>
          <a:ln cap="flat" cmpd="sng" w="9525">
            <a:solidFill>
              <a:srgbClr val="2D3E5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p26"/>
          <p:cNvSpPr txBox="1"/>
          <p:nvPr/>
        </p:nvSpPr>
        <p:spPr>
          <a:xfrm>
            <a:off x="8543820" y="5556825"/>
            <a:ext cx="1418100" cy="6015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rgbClr val="2D3E50"/>
                </a:solidFill>
                <a:latin typeface="Avenir"/>
                <a:ea typeface="Avenir"/>
                <a:cs typeface="Avenir"/>
                <a:sym typeface="Avenir"/>
              </a:rPr>
              <a:t>followers</a:t>
            </a:r>
            <a:br>
              <a:rPr b="0" i="0" lang="en" sz="1200" u="none" cap="none" strike="noStrike">
                <a:solidFill>
                  <a:srgbClr val="2D3E50"/>
                </a:solidFill>
                <a:latin typeface="Avenir"/>
                <a:ea typeface="Avenir"/>
                <a:cs typeface="Avenir"/>
                <a:sym typeface="Avenir"/>
              </a:rPr>
            </a:br>
            <a:r>
              <a:rPr b="0" i="0" lang="en" sz="1200" u="none" cap="none" strike="noStrike">
                <a:solidFill>
                  <a:srgbClr val="2D3E50"/>
                </a:solidFill>
                <a:latin typeface="Avenir"/>
                <a:ea typeface="Avenir"/>
                <a:cs typeface="Avenir"/>
                <a:sym typeface="Avenir"/>
              </a:rPr>
              <a:t>for YouTube influencers</a:t>
            </a:r>
            <a:endParaRPr b="0" i="0" sz="1200" u="none" cap="none" strike="noStrike">
              <a:solidFill>
                <a:srgbClr val="2D3E50"/>
              </a:solidFill>
              <a:latin typeface="Avenir"/>
              <a:ea typeface="Avenir"/>
              <a:cs typeface="Avenir"/>
              <a:sym typeface="Avenir"/>
            </a:endParaRPr>
          </a:p>
        </p:txBody>
      </p:sp>
      <p:sp>
        <p:nvSpPr>
          <p:cNvPr id="179" name="Google Shape;179;p26"/>
          <p:cNvSpPr txBox="1"/>
          <p:nvPr/>
        </p:nvSpPr>
        <p:spPr>
          <a:xfrm>
            <a:off x="4847448" y="5624749"/>
            <a:ext cx="1198500" cy="388500"/>
          </a:xfrm>
          <a:prstGeom prst="rect">
            <a:avLst/>
          </a:prstGeom>
          <a:noFill/>
          <a:ln>
            <a:noFill/>
          </a:ln>
        </p:spPr>
        <p:txBody>
          <a:bodyPr anchorCtr="0" anchor="ctr" bIns="113100" lIns="113100" spcFirstLastPara="1" rIns="113100" wrap="square" tIns="113100">
            <a:noAutofit/>
          </a:bodyPr>
          <a:lstStyle/>
          <a:p>
            <a:pPr indent="0" lvl="0" marL="0" marR="0" rtl="0" algn="ctr">
              <a:lnSpc>
                <a:spcPct val="90000"/>
              </a:lnSpc>
              <a:spcBef>
                <a:spcPts val="0"/>
              </a:spcBef>
              <a:spcAft>
                <a:spcPts val="0"/>
              </a:spcAft>
              <a:buClr>
                <a:srgbClr val="000000"/>
              </a:buClr>
              <a:buSzPts val="1900"/>
              <a:buFont typeface="Arial"/>
              <a:buNone/>
            </a:pPr>
            <a:r>
              <a:rPr b="1" i="0" lang="en" sz="1900" u="none" cap="none" strike="noStrike">
                <a:solidFill>
                  <a:srgbClr val="E40046"/>
                </a:solidFill>
                <a:latin typeface="Proxima Nova"/>
                <a:ea typeface="Proxima Nova"/>
                <a:cs typeface="Proxima Nova"/>
                <a:sym typeface="Proxima Nova"/>
              </a:rPr>
              <a:t>$500+</a:t>
            </a:r>
            <a:r>
              <a:rPr b="1" i="0" lang="en" sz="2100" u="none" cap="none" strike="noStrike">
                <a:solidFill>
                  <a:srgbClr val="E40046"/>
                </a:solidFill>
                <a:latin typeface="Proxima Nova"/>
                <a:ea typeface="Proxima Nova"/>
                <a:cs typeface="Proxima Nova"/>
                <a:sym typeface="Proxima Nova"/>
              </a:rPr>
              <a:t> </a:t>
            </a:r>
            <a:br>
              <a:rPr b="1" i="0" lang="en" sz="2100" u="none" cap="none" strike="noStrike">
                <a:solidFill>
                  <a:srgbClr val="E40046"/>
                </a:solidFill>
                <a:latin typeface="Proxima Nova"/>
                <a:ea typeface="Proxima Nova"/>
                <a:cs typeface="Proxima Nova"/>
                <a:sym typeface="Proxima Nova"/>
              </a:rPr>
            </a:br>
            <a:r>
              <a:rPr b="1" i="0" lang="en" sz="900" u="none" cap="none" strike="noStrike">
                <a:solidFill>
                  <a:srgbClr val="E40046"/>
                </a:solidFill>
                <a:latin typeface="Proxima Nova"/>
                <a:ea typeface="Proxima Nova"/>
                <a:cs typeface="Proxima Nova"/>
                <a:sym typeface="Proxima Nova"/>
              </a:rPr>
              <a:t>per campaign</a:t>
            </a:r>
            <a:endParaRPr b="1" baseline="30000" i="0" sz="900" u="none" cap="none" strike="noStrike">
              <a:solidFill>
                <a:srgbClr val="E40046"/>
              </a:solidFill>
              <a:latin typeface="Proxima Nova"/>
              <a:ea typeface="Proxima Nova"/>
              <a:cs typeface="Proxima Nova"/>
              <a:sym typeface="Proxima Nova"/>
            </a:endParaRPr>
          </a:p>
        </p:txBody>
      </p:sp>
      <p:sp>
        <p:nvSpPr>
          <p:cNvPr id="180" name="Google Shape;180;p26"/>
          <p:cNvSpPr txBox="1"/>
          <p:nvPr/>
        </p:nvSpPr>
        <p:spPr>
          <a:xfrm>
            <a:off x="7338275" y="5472199"/>
            <a:ext cx="1198500" cy="693600"/>
          </a:xfrm>
          <a:prstGeom prst="rect">
            <a:avLst/>
          </a:prstGeom>
          <a:noFill/>
          <a:ln>
            <a:noFill/>
          </a:ln>
        </p:spPr>
        <p:txBody>
          <a:bodyPr anchorCtr="0" anchor="ctr" bIns="113100" lIns="113100" spcFirstLastPara="1" rIns="113100" wrap="square" tIns="113100">
            <a:noAutofit/>
          </a:bodyPr>
          <a:lstStyle/>
          <a:p>
            <a:pPr indent="0" lvl="0" marL="0" marR="0" rtl="0" algn="ctr">
              <a:lnSpc>
                <a:spcPct val="90000"/>
              </a:lnSpc>
              <a:spcBef>
                <a:spcPts val="0"/>
              </a:spcBef>
              <a:spcAft>
                <a:spcPts val="0"/>
              </a:spcAft>
              <a:buClr>
                <a:schemeClr val="dk1"/>
              </a:buClr>
              <a:buSzPts val="1100"/>
              <a:buFont typeface="Arial"/>
              <a:buNone/>
            </a:pPr>
            <a:r>
              <a:rPr b="1" i="0" lang="en" sz="900" u="none" cap="none" strike="noStrike">
                <a:solidFill>
                  <a:srgbClr val="E40046"/>
                </a:solidFill>
                <a:latin typeface="Proxima Nova"/>
                <a:ea typeface="Proxima Nova"/>
                <a:cs typeface="Proxima Nova"/>
                <a:sym typeface="Proxima Nova"/>
              </a:rPr>
              <a:t>Approximately</a:t>
            </a:r>
            <a:endParaRPr b="1" i="0" sz="1700" u="none" cap="none" strike="noStrike">
              <a:solidFill>
                <a:srgbClr val="E40046"/>
              </a:solidFill>
              <a:latin typeface="Proxima Nova"/>
              <a:ea typeface="Proxima Nova"/>
              <a:cs typeface="Proxima Nova"/>
              <a:sym typeface="Proxima Nova"/>
            </a:endParaRPr>
          </a:p>
          <a:p>
            <a:pPr indent="0" lvl="0" marL="0" marR="0" rtl="0" algn="ctr">
              <a:lnSpc>
                <a:spcPct val="90000"/>
              </a:lnSpc>
              <a:spcBef>
                <a:spcPts val="0"/>
              </a:spcBef>
              <a:spcAft>
                <a:spcPts val="0"/>
              </a:spcAft>
              <a:buClr>
                <a:srgbClr val="000000"/>
              </a:buClr>
              <a:buSzPts val="1900"/>
              <a:buFont typeface="Arial"/>
              <a:buNone/>
            </a:pPr>
            <a:r>
              <a:rPr b="1" i="0" lang="en" sz="1900" u="none" cap="none" strike="noStrike">
                <a:solidFill>
                  <a:srgbClr val="E40046"/>
                </a:solidFill>
                <a:latin typeface="Proxima Nova"/>
                <a:ea typeface="Proxima Nova"/>
                <a:cs typeface="Proxima Nova"/>
                <a:sym typeface="Proxima Nova"/>
              </a:rPr>
              <a:t>$2,000</a:t>
            </a:r>
            <a:r>
              <a:rPr b="1" i="0" lang="en" sz="2100" u="none" cap="none" strike="noStrike">
                <a:solidFill>
                  <a:srgbClr val="E40046"/>
                </a:solidFill>
                <a:latin typeface="Proxima Nova"/>
                <a:ea typeface="Proxima Nova"/>
                <a:cs typeface="Proxima Nova"/>
                <a:sym typeface="Proxima Nova"/>
              </a:rPr>
              <a:t> </a:t>
            </a:r>
            <a:r>
              <a:rPr b="1" i="0" lang="en" sz="900" u="none" cap="none" strike="noStrike">
                <a:solidFill>
                  <a:srgbClr val="E40046"/>
                </a:solidFill>
                <a:latin typeface="Proxima Nova"/>
                <a:ea typeface="Proxima Nova"/>
                <a:cs typeface="Proxima Nova"/>
                <a:sym typeface="Proxima Nova"/>
              </a:rPr>
              <a:t>per 100,000</a:t>
            </a:r>
            <a:endParaRPr b="1" baseline="30000" i="0" sz="900" u="none" cap="none" strike="noStrike">
              <a:solidFill>
                <a:srgbClr val="E40046"/>
              </a:solidFill>
              <a:latin typeface="Proxima Nova"/>
              <a:ea typeface="Proxima Nova"/>
              <a:cs typeface="Proxima Nova"/>
              <a:sym typeface="Proxima Nova"/>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pic>
        <p:nvPicPr>
          <p:cNvPr id="185" name="Google Shape;185;p27"/>
          <p:cNvPicPr preferRelativeResize="0"/>
          <p:nvPr/>
        </p:nvPicPr>
        <p:blipFill rotWithShape="1">
          <a:blip r:embed="rId3">
            <a:alphaModFix amt="10000"/>
          </a:blip>
          <a:srcRect b="-18543" l="-15133" r="26732" t="-14100"/>
          <a:stretch/>
        </p:blipFill>
        <p:spPr>
          <a:xfrm>
            <a:off x="-6505525" y="-1188375"/>
            <a:ext cx="10637100" cy="10637100"/>
          </a:xfrm>
          <a:prstGeom prst="donut">
            <a:avLst>
              <a:gd fmla="val 19423" name="adj"/>
            </a:avLst>
          </a:prstGeom>
          <a:noFill/>
          <a:ln>
            <a:noFill/>
          </a:ln>
        </p:spPr>
      </p:pic>
      <p:sp>
        <p:nvSpPr>
          <p:cNvPr id="186" name="Google Shape;186;p27"/>
          <p:cNvSpPr txBox="1"/>
          <p:nvPr/>
        </p:nvSpPr>
        <p:spPr>
          <a:xfrm rot="-5400000">
            <a:off x="-1973775" y="3906530"/>
            <a:ext cx="58422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1" i="0" lang="en" sz="1400" u="none" cap="none" strike="noStrike">
                <a:solidFill>
                  <a:srgbClr val="2D3E50"/>
                </a:solidFill>
                <a:latin typeface="Proxima Nova"/>
                <a:ea typeface="Proxima Nova"/>
                <a:cs typeface="Proxima Nova"/>
                <a:sym typeface="Proxima Nova"/>
              </a:rPr>
              <a:t>Today’s influencer payments</a:t>
            </a:r>
            <a:endParaRPr b="0" i="0" sz="1400" u="none" cap="none" strike="noStrike">
              <a:solidFill>
                <a:srgbClr val="E40046"/>
              </a:solidFill>
              <a:latin typeface="Proxima Nova"/>
              <a:ea typeface="Proxima Nova"/>
              <a:cs typeface="Proxima Nova"/>
              <a:sym typeface="Proxima Nova"/>
            </a:endParaRPr>
          </a:p>
        </p:txBody>
      </p:sp>
      <p:cxnSp>
        <p:nvCxnSpPr>
          <p:cNvPr id="187" name="Google Shape;187;p27"/>
          <p:cNvCxnSpPr/>
          <p:nvPr/>
        </p:nvCxnSpPr>
        <p:spPr>
          <a:xfrm>
            <a:off x="947325" y="7341825"/>
            <a:ext cx="0" cy="941400"/>
          </a:xfrm>
          <a:prstGeom prst="straightConnector1">
            <a:avLst/>
          </a:prstGeom>
          <a:noFill/>
          <a:ln cap="flat" cmpd="sng" w="19050">
            <a:solidFill>
              <a:srgbClr val="3C4043"/>
            </a:solidFill>
            <a:prstDash val="solid"/>
            <a:round/>
            <a:headEnd len="sm" w="sm" type="none"/>
            <a:tailEnd len="sm" w="sm" type="none"/>
          </a:ln>
        </p:spPr>
      </p:cxnSp>
      <p:pic>
        <p:nvPicPr>
          <p:cNvPr id="188" name="Google Shape;188;p27">
            <a:hlinkClick r:id="rId4"/>
          </p:cNvPr>
          <p:cNvPicPr preferRelativeResize="0"/>
          <p:nvPr/>
        </p:nvPicPr>
        <p:blipFill rotWithShape="1">
          <a:blip r:embed="rId5">
            <a:alphaModFix/>
          </a:blip>
          <a:srcRect b="13308" l="6356" r="6669" t="13731"/>
          <a:stretch/>
        </p:blipFill>
        <p:spPr>
          <a:xfrm>
            <a:off x="554450" y="276400"/>
            <a:ext cx="1105275" cy="530650"/>
          </a:xfrm>
          <a:prstGeom prst="rect">
            <a:avLst/>
          </a:prstGeom>
          <a:noFill/>
          <a:ln>
            <a:noFill/>
          </a:ln>
        </p:spPr>
      </p:pic>
      <p:sp>
        <p:nvSpPr>
          <p:cNvPr id="189" name="Google Shape;189;p27"/>
          <p:cNvSpPr txBox="1"/>
          <p:nvPr/>
        </p:nvSpPr>
        <p:spPr>
          <a:xfrm>
            <a:off x="2509778" y="7057166"/>
            <a:ext cx="6879000" cy="530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0" i="0" lang="en" sz="800" u="none" cap="none" strike="noStrike">
                <a:solidFill>
                  <a:srgbClr val="2D3E50"/>
                </a:solidFill>
                <a:latin typeface="Avenir"/>
                <a:ea typeface="Avenir"/>
                <a:cs typeface="Avenir"/>
                <a:sym typeface="Avenir"/>
              </a:rPr>
              <a:t>¹ John E. Lincoln, “How much does social media influencer marketing cost.” Ignite Visibility, April 18, 2020. </a:t>
            </a:r>
            <a:r>
              <a:rPr b="0" i="0" lang="en" sz="800" u="sng" cap="none" strike="noStrike">
                <a:solidFill>
                  <a:schemeClr val="hlink"/>
                </a:solidFill>
                <a:latin typeface="Avenir"/>
                <a:ea typeface="Avenir"/>
                <a:cs typeface="Avenir"/>
                <a:sym typeface="Avenir"/>
                <a:hlinkClick r:id="rId6"/>
              </a:rPr>
              <a:t>https://ignitevisibility.com/much-social-media-influencer-marketing-cost/</a:t>
            </a:r>
            <a:endParaRPr b="0" i="0" sz="800" u="none" cap="none" strike="noStrike">
              <a:solidFill>
                <a:srgbClr val="0FA1E2"/>
              </a:solidFill>
              <a:latin typeface="Avenir"/>
              <a:ea typeface="Avenir"/>
              <a:cs typeface="Avenir"/>
              <a:sym typeface="Avenir"/>
            </a:endParaRPr>
          </a:p>
        </p:txBody>
      </p:sp>
      <p:sp>
        <p:nvSpPr>
          <p:cNvPr id="190" name="Google Shape;190;p27"/>
          <p:cNvSpPr txBox="1"/>
          <p:nvPr/>
        </p:nvSpPr>
        <p:spPr>
          <a:xfrm>
            <a:off x="2474125" y="1075874"/>
            <a:ext cx="6936300" cy="5563500"/>
          </a:xfrm>
          <a:prstGeom prst="rect">
            <a:avLst/>
          </a:prstGeom>
          <a:noFill/>
          <a:ln>
            <a:noFill/>
          </a:ln>
        </p:spPr>
        <p:txBody>
          <a:bodyPr anchorCtr="0" anchor="t" bIns="113100" lIns="113100" spcFirstLastPara="1" rIns="113100" wrap="square" tIns="113100">
            <a:noAutofit/>
          </a:bodyPr>
          <a:lstStyle/>
          <a:p>
            <a:pPr indent="0" lvl="0" marL="0" marR="0" rtl="0" algn="l">
              <a:lnSpc>
                <a:spcPct val="114000"/>
              </a:lnSpc>
              <a:spcBef>
                <a:spcPts val="0"/>
              </a:spcBef>
              <a:spcAft>
                <a:spcPts val="0"/>
              </a:spcAft>
              <a:buClr>
                <a:srgbClr val="000000"/>
              </a:buClr>
              <a:buSzPts val="1100"/>
              <a:buFont typeface="Arial"/>
              <a:buNone/>
            </a:pPr>
            <a:r>
              <a:rPr b="1" i="0" lang="en" sz="2000" u="none" cap="none" strike="noStrike">
                <a:solidFill>
                  <a:srgbClr val="2D3E50"/>
                </a:solidFill>
                <a:latin typeface="Proxima Nova"/>
                <a:ea typeface="Proxima Nova"/>
                <a:cs typeface="Proxima Nova"/>
                <a:sym typeface="Proxima Nova"/>
              </a:rPr>
              <a:t>Tomorrow’s influencer payments</a:t>
            </a:r>
            <a:endParaRPr b="1" i="0" sz="2000" u="none" cap="none" strike="noStrike">
              <a:solidFill>
                <a:srgbClr val="2D3E50"/>
              </a:solidFill>
              <a:latin typeface="Proxima Nova"/>
              <a:ea typeface="Proxima Nova"/>
              <a:cs typeface="Proxima Nova"/>
              <a:sym typeface="Proxima Nova"/>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To get the best out of your influencer program today and tomorrow, marketers need to expand their view of influencer payments and use the evolved technologies to help them partner at scale.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0"/>
              </a:spcAft>
              <a:buClr>
                <a:schemeClr val="dk1"/>
              </a:buClr>
              <a:buSzPts val="1100"/>
              <a:buFont typeface="Arial"/>
              <a:buNone/>
            </a:pPr>
            <a:r>
              <a:rPr b="0" i="0" lang="en" sz="1300" u="none" cap="none" strike="noStrike">
                <a:solidFill>
                  <a:srgbClr val="2D3E50"/>
                </a:solidFill>
                <a:latin typeface="Avenir"/>
                <a:ea typeface="Avenir"/>
                <a:cs typeface="Avenir"/>
                <a:sym typeface="Avenir"/>
              </a:rPr>
              <a:t>Paying influencers by follower count once made sense, but we</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know more and have better technology to move past this</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“one size fits all” payment system. After twenty years</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of crucial developments, influencer marketing is</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moving further under the umbrella of</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“partnerships” with a full lifecycle strategic</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approach that includes customized contracts</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and payments alongside automated</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personalization across a segmented influencer</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market. </a:t>
            </a:r>
            <a:endParaRPr b="0" i="0" sz="1300" u="none" cap="none" strike="noStrike">
              <a:solidFill>
                <a:srgbClr val="2D3E50"/>
              </a:solidFill>
              <a:latin typeface="Avenir"/>
              <a:ea typeface="Avenir"/>
              <a:cs typeface="Avenir"/>
              <a:sym typeface="Avenir"/>
            </a:endParaRPr>
          </a:p>
          <a:p>
            <a:pPr indent="0" lvl="0" marL="0" marR="0" rtl="0" algn="l">
              <a:lnSpc>
                <a:spcPct val="130000"/>
              </a:lnSpc>
              <a:spcBef>
                <a:spcPts val="2000"/>
              </a:spcBef>
              <a:spcAft>
                <a:spcPts val="2000"/>
              </a:spcAft>
              <a:buClr>
                <a:schemeClr val="dk1"/>
              </a:buClr>
              <a:buSzPts val="1100"/>
              <a:buFont typeface="Arial"/>
              <a:buNone/>
            </a:pPr>
            <a:r>
              <a:rPr b="0" i="0" lang="en" sz="1300" u="none" cap="none" strike="noStrike">
                <a:solidFill>
                  <a:srgbClr val="2D3E50"/>
                </a:solidFill>
                <a:latin typeface="Avenir"/>
                <a:ea typeface="Avenir"/>
                <a:cs typeface="Avenir"/>
                <a:sym typeface="Avenir"/>
              </a:rPr>
              <a:t>By looking at the influencer world</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systematically, companies can manage and</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nurture influencer partnerships, large and</a:t>
            </a:r>
            <a:br>
              <a:rPr b="0" i="0" lang="en" sz="1300" u="none" cap="none" strike="noStrike">
                <a:solidFill>
                  <a:srgbClr val="2D3E50"/>
                </a:solidFill>
                <a:latin typeface="Avenir"/>
                <a:ea typeface="Avenir"/>
                <a:cs typeface="Avenir"/>
                <a:sym typeface="Avenir"/>
              </a:rPr>
            </a:br>
            <a:r>
              <a:rPr b="0" i="0" lang="en" sz="1300" u="none" cap="none" strike="noStrike">
                <a:solidFill>
                  <a:srgbClr val="2D3E50"/>
                </a:solidFill>
                <a:latin typeface="Avenir"/>
                <a:ea typeface="Avenir"/>
                <a:cs typeface="Avenir"/>
                <a:sym typeface="Avenir"/>
              </a:rPr>
              <a:t>small, to optimize influencer programs.</a:t>
            </a:r>
            <a:endParaRPr b="0" i="0" sz="1300" u="none" cap="none" strike="noStrike">
              <a:solidFill>
                <a:srgbClr val="2D3E50"/>
              </a:solidFill>
              <a:latin typeface="Avenir"/>
              <a:ea typeface="Avenir"/>
              <a:cs typeface="Avenir"/>
              <a:sym typeface="Avenir"/>
            </a:endParaRPr>
          </a:p>
        </p:txBody>
      </p:sp>
      <p:pic>
        <p:nvPicPr>
          <p:cNvPr id="191" name="Google Shape;191;p27"/>
          <p:cNvPicPr preferRelativeResize="0"/>
          <p:nvPr/>
        </p:nvPicPr>
        <p:blipFill rotWithShape="1">
          <a:blip r:embed="rId7">
            <a:alphaModFix/>
          </a:blip>
          <a:srcRect b="11157" l="13736" r="20034" t="44700"/>
          <a:stretch/>
        </p:blipFill>
        <p:spPr>
          <a:xfrm>
            <a:off x="6277259" y="2841978"/>
            <a:ext cx="4666500" cy="4666500"/>
          </a:xfrm>
          <a:prstGeom prst="ellipse">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